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7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2" r:id="rId22"/>
    <p:sldId id="279" r:id="rId23"/>
    <p:sldId id="281" r:id="rId24"/>
    <p:sldId id="278" r:id="rId25"/>
    <p:sldId id="283" r:id="rId26"/>
    <p:sldId id="287" r:id="rId27"/>
    <p:sldId id="288" r:id="rId28"/>
    <p:sldId id="289" r:id="rId29"/>
    <p:sldId id="290" r:id="rId30"/>
    <p:sldId id="291" r:id="rId31"/>
    <p:sldId id="293" r:id="rId32"/>
    <p:sldId id="294" r:id="rId33"/>
    <p:sldId id="295" r:id="rId34"/>
    <p:sldId id="296" r:id="rId3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E370-1107-47AB-8C38-653E7E5F8C86}" type="datetimeFigureOut">
              <a:rPr lang="hr-HR" smtClean="0"/>
              <a:t>21.10.2015.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C441-880C-47D1-9E4E-3FFE0E63B8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9420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E370-1107-47AB-8C38-653E7E5F8C86}" type="datetimeFigureOut">
              <a:rPr lang="hr-HR" smtClean="0"/>
              <a:t>21.10.2015.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C441-880C-47D1-9E4E-3FFE0E63B8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327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E370-1107-47AB-8C38-653E7E5F8C86}" type="datetimeFigureOut">
              <a:rPr lang="hr-HR" smtClean="0"/>
              <a:t>21.10.2015.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C441-880C-47D1-9E4E-3FFE0E63B8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524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E370-1107-47AB-8C38-653E7E5F8C86}" type="datetimeFigureOut">
              <a:rPr lang="hr-HR" smtClean="0"/>
              <a:t>21.10.2015.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C441-880C-47D1-9E4E-3FFE0E63B8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320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E370-1107-47AB-8C38-653E7E5F8C86}" type="datetimeFigureOut">
              <a:rPr lang="hr-HR" smtClean="0"/>
              <a:t>21.10.2015.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C441-880C-47D1-9E4E-3FFE0E63B8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372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E370-1107-47AB-8C38-653E7E5F8C86}" type="datetimeFigureOut">
              <a:rPr lang="hr-HR" smtClean="0"/>
              <a:t>21.10.2015.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C441-880C-47D1-9E4E-3FFE0E63B8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1660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E370-1107-47AB-8C38-653E7E5F8C86}" type="datetimeFigureOut">
              <a:rPr lang="hr-HR" smtClean="0"/>
              <a:t>21.10.2015.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C441-880C-47D1-9E4E-3FFE0E63B8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999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E370-1107-47AB-8C38-653E7E5F8C86}" type="datetimeFigureOut">
              <a:rPr lang="hr-HR" smtClean="0"/>
              <a:t>21.10.2015.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C441-880C-47D1-9E4E-3FFE0E63B8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222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E370-1107-47AB-8C38-653E7E5F8C86}" type="datetimeFigureOut">
              <a:rPr lang="hr-HR" smtClean="0"/>
              <a:t>21.10.2015.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C441-880C-47D1-9E4E-3FFE0E63B8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979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E370-1107-47AB-8C38-653E7E5F8C86}" type="datetimeFigureOut">
              <a:rPr lang="hr-HR" smtClean="0"/>
              <a:t>21.10.2015.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C441-880C-47D1-9E4E-3FFE0E63B8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514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E370-1107-47AB-8C38-653E7E5F8C86}" type="datetimeFigureOut">
              <a:rPr lang="hr-HR" smtClean="0"/>
              <a:t>21.10.2015.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C441-880C-47D1-9E4E-3FFE0E63B8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4246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2E370-1107-47AB-8C38-653E7E5F8C86}" type="datetimeFigureOut">
              <a:rPr lang="hr-HR" smtClean="0"/>
              <a:t>21.10.2015.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FC441-880C-47D1-9E4E-3FFE0E63B8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099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216977"/>
            <a:ext cx="9144000" cy="2123268"/>
          </a:xfrm>
          <a:noFill/>
        </p:spPr>
        <p:txBody>
          <a:bodyPr>
            <a:normAutofit/>
          </a:bodyPr>
          <a:lstStyle/>
          <a:p>
            <a:r>
              <a:rPr lang="hr-H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BILI SMO…</a:t>
            </a:r>
            <a:endParaRPr lang="hr-HR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92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>
          <a:xfrm>
            <a:off x="838200" y="464950"/>
            <a:ext cx="4803183" cy="5712013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Knjižnica je dobila ime po fra Marku Kurlotu, najzaslužnijem spasitelju vukovarskog knjiškog i kulturnog blaga.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174" y="1127551"/>
            <a:ext cx="5169616" cy="529649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424" y="2817685"/>
            <a:ext cx="2301137" cy="3068183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256641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„Ranjene knjige”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15659"/>
            <a:ext cx="4006754" cy="5342341"/>
          </a:xfrm>
          <a:effectLst>
            <a:softEdge rad="508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758" y="542440"/>
            <a:ext cx="4581042" cy="2886507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758" y="3800907"/>
            <a:ext cx="4581042" cy="2708381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15839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pPr algn="ctr"/>
            <a:r>
              <a:rPr lang="hr-HR" dirty="0"/>
              <a:t>V</a:t>
            </a:r>
            <a:r>
              <a:rPr lang="hr-HR" dirty="0" smtClean="0"/>
              <a:t>ukovarska samostanska knjižnica jedna je od najvrjednijih starih knjižnica u Hrvatskoj.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58" y="1332854"/>
            <a:ext cx="4184542" cy="5525146"/>
          </a:xfrm>
          <a:effectLst>
            <a:softEdge rad="1270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9607"/>
            <a:ext cx="3822915" cy="5525146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15" y="1332854"/>
            <a:ext cx="4266595" cy="5525146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39476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14" y="139483"/>
            <a:ext cx="4870343" cy="6493791"/>
          </a:xfrm>
          <a:effectLst>
            <a:softEdge rad="508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639" y="139484"/>
            <a:ext cx="6287147" cy="3471621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638" y="3611105"/>
            <a:ext cx="6287147" cy="3022169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65228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898074" cy="1325563"/>
          </a:xfrm>
        </p:spPr>
        <p:txBody>
          <a:bodyPr/>
          <a:lstStyle/>
          <a:p>
            <a:r>
              <a:rPr lang="hr-HR" dirty="0" smtClean="0"/>
              <a:t>Knjižnica obiluje i novijim naslovima…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274" y="365125"/>
            <a:ext cx="4617526" cy="615670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79" y="1762071"/>
            <a:ext cx="3659214" cy="487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3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29897"/>
          </a:xfrm>
        </p:spPr>
        <p:txBody>
          <a:bodyPr/>
          <a:lstStyle/>
          <a:p>
            <a:r>
              <a:rPr lang="hr-HR" dirty="0" smtClean="0"/>
              <a:t>Kratki obilazak samostanskog posjeda </a:t>
            </a:r>
            <a:r>
              <a:rPr lang="hr-HR" dirty="0" smtClean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975" y="876540"/>
            <a:ext cx="4602999" cy="2867435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952" y="876540"/>
            <a:ext cx="2327970" cy="585747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65" y="876541"/>
            <a:ext cx="2035471" cy="5857471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441" y="3130658"/>
            <a:ext cx="4735593" cy="348062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700" y="2844666"/>
            <a:ext cx="2700976" cy="376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8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1524000" y="387459"/>
            <a:ext cx="9144000" cy="2819568"/>
          </a:xfrm>
        </p:spPr>
        <p:txBody>
          <a:bodyPr>
            <a:normAutofit/>
          </a:bodyPr>
          <a:lstStyle/>
          <a:p>
            <a:r>
              <a:rPr lang="hr-HR" b="1" dirty="0" smtClean="0"/>
              <a:t>Franjevačka knjižnica crkve sv. Ivana Kapistrana u Iloku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26545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82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Došli smo u Ilok…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604434"/>
            <a:ext cx="10515600" cy="59668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sz="3800" dirty="0" smtClean="0"/>
              <a:t/>
            </a:r>
            <a:br>
              <a:rPr lang="hr-HR" sz="3800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sz="3300" dirty="0" smtClean="0"/>
              <a:t>                                                               …ali prvo idemo popiti kavicu! </a:t>
            </a:r>
            <a:r>
              <a:rPr lang="hr-HR" sz="3300" dirty="0" smtClean="0">
                <a:sym typeface="Wingdings" panose="05000000000000000000" pitchFamily="2" charset="2"/>
              </a:rPr>
              <a:t></a:t>
            </a:r>
            <a:r>
              <a:rPr lang="hr-HR" sz="3300" dirty="0" smtClean="0"/>
              <a:t>  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94" y="1797804"/>
            <a:ext cx="5598330" cy="419874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119" y="604434"/>
            <a:ext cx="5453681" cy="409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0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32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80" y="123987"/>
            <a:ext cx="4459317" cy="3022243"/>
          </a:xfrm>
          <a:effectLst>
            <a:softEdge rad="381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755" y="168975"/>
            <a:ext cx="3577848" cy="4770464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152" y="123987"/>
            <a:ext cx="3577848" cy="4770464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80" y="3387369"/>
            <a:ext cx="4459317" cy="3318677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90" y="2975762"/>
            <a:ext cx="2797713" cy="3730284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72" y="4440977"/>
            <a:ext cx="2986007" cy="2239505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57683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>
          <a:xfrm>
            <a:off x="1224366" y="216975"/>
            <a:ext cx="5300420" cy="683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i="1" dirty="0">
                <a:latin typeface="Bradley Hand ITC" panose="03070402050302030203" pitchFamily="66" charset="0"/>
              </a:rPr>
              <a:t>Lijepo li je prošetati </a:t>
            </a:r>
            <a:r>
              <a:rPr lang="hr-HR" b="1" i="1" dirty="0" smtClean="0">
                <a:latin typeface="Bradley Hand ITC" panose="03070402050302030203" pitchFamily="66" charset="0"/>
              </a:rPr>
              <a:t>nocu</a:t>
            </a:r>
            <a:br>
              <a:rPr lang="hr-HR" b="1" i="1" dirty="0" smtClean="0">
                <a:latin typeface="Bradley Hand ITC" panose="03070402050302030203" pitchFamily="66" charset="0"/>
              </a:rPr>
            </a:br>
            <a:r>
              <a:rPr lang="hr-HR" b="1" i="1" dirty="0">
                <a:latin typeface="Bradley Hand ITC" panose="03070402050302030203" pitchFamily="66" charset="0"/>
              </a:rPr>
              <a:t>Kraj Dunava kad Ilok spava</a:t>
            </a:r>
            <a:r>
              <a:rPr lang="hr-HR" b="1" i="1" dirty="0" smtClean="0">
                <a:latin typeface="Bradley Hand ITC" panose="03070402050302030203" pitchFamily="66" charset="0"/>
              </a:rPr>
              <a:t/>
            </a:r>
            <a:br>
              <a:rPr lang="hr-HR" b="1" i="1" dirty="0" smtClean="0">
                <a:latin typeface="Bradley Hand ITC" panose="03070402050302030203" pitchFamily="66" charset="0"/>
              </a:rPr>
            </a:br>
            <a:r>
              <a:rPr lang="hr-HR" b="1" i="1" dirty="0">
                <a:latin typeface="Bradley Hand ITC" panose="03070402050302030203" pitchFamily="66" charset="0"/>
              </a:rPr>
              <a:t>I u hodu slušati Dunav vodu</a:t>
            </a:r>
            <a:r>
              <a:rPr lang="hr-HR" b="1" i="1" dirty="0" smtClean="0">
                <a:latin typeface="Bradley Hand ITC" panose="03070402050302030203" pitchFamily="66" charset="0"/>
              </a:rPr>
              <a:t/>
            </a:r>
            <a:br>
              <a:rPr lang="hr-HR" b="1" i="1" dirty="0" smtClean="0">
                <a:latin typeface="Bradley Hand ITC" panose="03070402050302030203" pitchFamily="66" charset="0"/>
              </a:rPr>
            </a:br>
            <a:r>
              <a:rPr lang="hr-HR" b="1" i="1" dirty="0">
                <a:latin typeface="Bradley Hand ITC" panose="03070402050302030203" pitchFamily="66" charset="0"/>
              </a:rPr>
              <a:t>Što se valja il </a:t>
            </a:r>
            <a:r>
              <a:rPr lang="hr-HR" b="1" i="1" dirty="0" smtClean="0">
                <a:latin typeface="Bradley Hand ITC" panose="03070402050302030203" pitchFamily="66" charset="0"/>
              </a:rPr>
              <a:t>otpozdravlja!</a:t>
            </a:r>
            <a:br>
              <a:rPr lang="hr-HR" b="1" i="1" dirty="0" smtClean="0">
                <a:latin typeface="Bradley Hand ITC" panose="03070402050302030203" pitchFamily="66" charset="0"/>
              </a:rPr>
            </a:br>
            <a:r>
              <a:rPr lang="hr-HR" b="1" i="1" dirty="0" smtClean="0">
                <a:latin typeface="Bradley Hand ITC" panose="03070402050302030203" pitchFamily="66" charset="0"/>
              </a:rPr>
              <a:t/>
            </a:r>
            <a:br>
              <a:rPr lang="hr-HR" b="1" i="1" dirty="0" smtClean="0">
                <a:latin typeface="Bradley Hand ITC" panose="03070402050302030203" pitchFamily="66" charset="0"/>
              </a:rPr>
            </a:br>
            <a:r>
              <a:rPr lang="hr-HR" b="1" i="1" dirty="0">
                <a:latin typeface="Bradley Hand ITC" panose="03070402050302030203" pitchFamily="66" charset="0"/>
              </a:rPr>
              <a:t>Hvala tebi od starine grade</a:t>
            </a:r>
            <a:r>
              <a:rPr lang="hr-HR" b="1" i="1" dirty="0" smtClean="0">
                <a:latin typeface="Bradley Hand ITC" panose="03070402050302030203" pitchFamily="66" charset="0"/>
              </a:rPr>
              <a:t/>
            </a:r>
            <a:br>
              <a:rPr lang="hr-HR" b="1" i="1" dirty="0" smtClean="0">
                <a:latin typeface="Bradley Hand ITC" panose="03070402050302030203" pitchFamily="66" charset="0"/>
              </a:rPr>
            </a:br>
            <a:r>
              <a:rPr lang="hr-HR" b="1" i="1" dirty="0">
                <a:latin typeface="Bradley Hand ITC" panose="03070402050302030203" pitchFamily="66" charset="0"/>
              </a:rPr>
              <a:t>Što nam </a:t>
            </a:r>
            <a:r>
              <a:rPr lang="hr-HR" b="1" i="1" dirty="0" smtClean="0">
                <a:latin typeface="Bradley Hand ITC" panose="03070402050302030203" pitchFamily="66" charset="0"/>
              </a:rPr>
              <a:t>cuvaš </a:t>
            </a:r>
            <a:r>
              <a:rPr lang="hr-HR" b="1" i="1" dirty="0">
                <a:latin typeface="Bradley Hand ITC" panose="03070402050302030203" pitchFamily="66" charset="0"/>
              </a:rPr>
              <a:t>srijemske vinograde</a:t>
            </a:r>
            <a:r>
              <a:rPr lang="hr-HR" b="1" i="1" dirty="0" smtClean="0">
                <a:latin typeface="Bradley Hand ITC" panose="03070402050302030203" pitchFamily="66" charset="0"/>
              </a:rPr>
              <a:t/>
            </a:r>
            <a:br>
              <a:rPr lang="hr-HR" b="1" i="1" dirty="0" smtClean="0">
                <a:latin typeface="Bradley Hand ITC" panose="03070402050302030203" pitchFamily="66" charset="0"/>
              </a:rPr>
            </a:br>
            <a:r>
              <a:rPr lang="hr-HR" b="1" i="1" dirty="0">
                <a:latin typeface="Bradley Hand ITC" panose="03070402050302030203" pitchFamily="66" charset="0"/>
              </a:rPr>
              <a:t>I u njima pudarice mlade</a:t>
            </a:r>
            <a:r>
              <a:rPr lang="hr-HR" b="1" i="1" dirty="0" smtClean="0">
                <a:latin typeface="Bradley Hand ITC" panose="03070402050302030203" pitchFamily="66" charset="0"/>
              </a:rPr>
              <a:t/>
            </a:r>
            <a:br>
              <a:rPr lang="hr-HR" b="1" i="1" dirty="0" smtClean="0">
                <a:latin typeface="Bradley Hand ITC" panose="03070402050302030203" pitchFamily="66" charset="0"/>
              </a:rPr>
            </a:br>
            <a:r>
              <a:rPr lang="hr-HR" b="1" i="1" dirty="0">
                <a:latin typeface="Bradley Hand ITC" panose="03070402050302030203" pitchFamily="66" charset="0"/>
              </a:rPr>
              <a:t>Za </a:t>
            </a:r>
            <a:r>
              <a:rPr lang="hr-HR" b="1" i="1" dirty="0" smtClean="0">
                <a:latin typeface="Bradley Hand ITC" panose="03070402050302030203" pitchFamily="66" charset="0"/>
              </a:rPr>
              <a:t>becare </a:t>
            </a:r>
            <a:r>
              <a:rPr lang="hr-HR" b="1" i="1" dirty="0">
                <a:latin typeface="Bradley Hand ITC" panose="03070402050302030203" pitchFamily="66" charset="0"/>
              </a:rPr>
              <a:t>vinske </a:t>
            </a:r>
            <a:r>
              <a:rPr lang="hr-HR" b="1" i="1" dirty="0" smtClean="0">
                <a:latin typeface="Bradley Hand ITC" panose="03070402050302030203" pitchFamily="66" charset="0"/>
              </a:rPr>
              <a:t>podrumare!</a:t>
            </a:r>
            <a:br>
              <a:rPr lang="hr-HR" b="1" i="1" dirty="0" smtClean="0">
                <a:latin typeface="Bradley Hand ITC" panose="03070402050302030203" pitchFamily="66" charset="0"/>
              </a:rPr>
            </a:br>
            <a:r>
              <a:rPr lang="hr-HR" b="1" i="1" dirty="0" smtClean="0">
                <a:latin typeface="Bradley Hand ITC" panose="03070402050302030203" pitchFamily="66" charset="0"/>
              </a:rPr>
              <a:t/>
            </a:r>
            <a:br>
              <a:rPr lang="hr-HR" b="1" i="1" dirty="0" smtClean="0">
                <a:latin typeface="Bradley Hand ITC" panose="03070402050302030203" pitchFamily="66" charset="0"/>
              </a:rPr>
            </a:br>
            <a:r>
              <a:rPr lang="hr-HR" b="1" i="1" dirty="0">
                <a:latin typeface="Bradley Hand ITC" panose="03070402050302030203" pitchFamily="66" charset="0"/>
              </a:rPr>
              <a:t>Ispod starih </a:t>
            </a:r>
            <a:r>
              <a:rPr lang="hr-HR" b="1" i="1" dirty="0" smtClean="0">
                <a:latin typeface="Bradley Hand ITC" panose="03070402050302030203" pitchFamily="66" charset="0"/>
              </a:rPr>
              <a:t>ilockih </a:t>
            </a:r>
            <a:r>
              <a:rPr lang="hr-HR" b="1" i="1" dirty="0">
                <a:latin typeface="Bradley Hand ITC" panose="03070402050302030203" pitchFamily="66" charset="0"/>
              </a:rPr>
              <a:t>zidina</a:t>
            </a:r>
            <a:r>
              <a:rPr lang="hr-HR" b="1" i="1" dirty="0" smtClean="0">
                <a:latin typeface="Bradley Hand ITC" panose="03070402050302030203" pitchFamily="66" charset="0"/>
              </a:rPr>
              <a:t/>
            </a:r>
            <a:br>
              <a:rPr lang="hr-HR" b="1" i="1" dirty="0" smtClean="0">
                <a:latin typeface="Bradley Hand ITC" panose="03070402050302030203" pitchFamily="66" charset="0"/>
              </a:rPr>
            </a:br>
            <a:r>
              <a:rPr lang="hr-HR" b="1" i="1" dirty="0">
                <a:latin typeface="Bradley Hand ITC" panose="03070402050302030203" pitchFamily="66" charset="0"/>
              </a:rPr>
              <a:t>Dunavac se </a:t>
            </a:r>
            <a:r>
              <a:rPr lang="hr-HR" b="1" i="1" dirty="0" smtClean="0">
                <a:latin typeface="Bradley Hand ITC" panose="03070402050302030203" pitchFamily="66" charset="0"/>
              </a:rPr>
              <a:t>zazelio </a:t>
            </a:r>
            <a:r>
              <a:rPr lang="hr-HR" b="1" i="1" dirty="0">
                <a:latin typeface="Bradley Hand ITC" panose="03070402050302030203" pitchFamily="66" charset="0"/>
              </a:rPr>
              <a:t>vina</a:t>
            </a:r>
            <a:r>
              <a:rPr lang="hr-HR" b="1" i="1" dirty="0" smtClean="0">
                <a:latin typeface="Bradley Hand ITC" panose="03070402050302030203" pitchFamily="66" charset="0"/>
              </a:rPr>
              <a:t/>
            </a:r>
            <a:br>
              <a:rPr lang="hr-HR" b="1" i="1" dirty="0" smtClean="0">
                <a:latin typeface="Bradley Hand ITC" panose="03070402050302030203" pitchFamily="66" charset="0"/>
              </a:rPr>
            </a:br>
            <a:r>
              <a:rPr lang="hr-HR" b="1" i="1" dirty="0">
                <a:latin typeface="Bradley Hand ITC" panose="03070402050302030203" pitchFamily="66" charset="0"/>
              </a:rPr>
              <a:t>Pa je Dunav vodu </a:t>
            </a:r>
            <a:r>
              <a:rPr lang="hr-HR" b="1" i="1" dirty="0" smtClean="0">
                <a:latin typeface="Bradley Hand ITC" panose="03070402050302030203" pitchFamily="66" charset="0"/>
              </a:rPr>
              <a:t>rastocio</a:t>
            </a:r>
            <a:br>
              <a:rPr lang="hr-HR" b="1" i="1" dirty="0" smtClean="0">
                <a:latin typeface="Bradley Hand ITC" panose="03070402050302030203" pitchFamily="66" charset="0"/>
              </a:rPr>
            </a:br>
            <a:r>
              <a:rPr lang="hr-HR" b="1" i="1" dirty="0">
                <a:latin typeface="Bradley Hand ITC" panose="03070402050302030203" pitchFamily="66" charset="0"/>
              </a:rPr>
              <a:t>Iloku se tako </a:t>
            </a:r>
            <a:r>
              <a:rPr lang="hr-HR" b="1" i="1" dirty="0" smtClean="0">
                <a:latin typeface="Bradley Hand ITC" panose="03070402050302030203" pitchFamily="66" charset="0"/>
              </a:rPr>
              <a:t>priblizio!</a:t>
            </a:r>
            <a:br>
              <a:rPr lang="hr-HR" b="1" i="1" dirty="0" smtClean="0">
                <a:latin typeface="Bradley Hand ITC" panose="03070402050302030203" pitchFamily="66" charset="0"/>
              </a:rPr>
            </a:br>
            <a:r>
              <a:rPr lang="hr-HR" b="1" i="1" dirty="0" smtClean="0">
                <a:latin typeface="Bradley Hand ITC" panose="03070402050302030203" pitchFamily="66" charset="0"/>
              </a:rPr>
              <a:t/>
            </a:r>
            <a:br>
              <a:rPr lang="hr-HR" b="1" i="1" dirty="0" smtClean="0">
                <a:latin typeface="Bradley Hand ITC" panose="03070402050302030203" pitchFamily="66" charset="0"/>
              </a:rPr>
            </a:br>
            <a:endParaRPr lang="hr-HR" b="1" i="1" dirty="0">
              <a:latin typeface="Bradley Hand ITC" panose="03070402050302030203" pitchFamily="66" charset="0"/>
            </a:endParaRP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827" y="985058"/>
            <a:ext cx="5609166" cy="4377356"/>
          </a:xfr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229894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232476"/>
            <a:ext cx="9144000" cy="2898182"/>
          </a:xfrm>
          <a:noFill/>
        </p:spPr>
        <p:txBody>
          <a:bodyPr>
            <a:normAutofit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…u posjeti franjevačkim knjižnicama u Vukovaru, Iloku i Šarengradu!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355523" y="6226442"/>
            <a:ext cx="3751235" cy="631558"/>
          </a:xfrm>
        </p:spPr>
        <p:txBody>
          <a:bodyPr>
            <a:normAutofit fontScale="70000" lnSpcReduction="20000"/>
          </a:bodyPr>
          <a:lstStyle/>
          <a:p>
            <a:r>
              <a:rPr lang="hr-HR" sz="6600" dirty="0" smtClean="0"/>
              <a:t>22.11.2014.</a:t>
            </a:r>
            <a:endParaRPr lang="hr-HR" sz="6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1" y="2881377"/>
            <a:ext cx="4014061" cy="2671860"/>
          </a:xfrm>
          <a:prstGeom prst="rect">
            <a:avLst/>
          </a:prstGeom>
          <a:effectLst>
            <a:reflection stA="0" endPos="65000" dist="50800" dir="5400000" sy="-100000" algn="bl" rotWithShape="0"/>
            <a:softEdge rad="1651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302" y="3380567"/>
            <a:ext cx="4039892" cy="3029919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523" y="2881377"/>
            <a:ext cx="3751236" cy="2813427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207692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3848" y="2"/>
            <a:ext cx="11229951" cy="976392"/>
          </a:xfrm>
        </p:spPr>
        <p:txBody>
          <a:bodyPr/>
          <a:lstStyle/>
          <a:p>
            <a:r>
              <a:rPr lang="hr-HR" dirty="0" smtClean="0"/>
              <a:t>Crkva sv. Ivana Kapistrana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8" y="847390"/>
            <a:ext cx="3270282" cy="5863375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752" y="338677"/>
            <a:ext cx="5181600" cy="3886200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611" y="847389"/>
            <a:ext cx="3099660" cy="586337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752" y="2828439"/>
            <a:ext cx="2555930" cy="388232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162" y="2828439"/>
            <a:ext cx="2455189" cy="388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6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60894"/>
          </a:xfrm>
        </p:spPr>
        <p:txBody>
          <a:bodyPr/>
          <a:lstStyle/>
          <a:p>
            <a:pPr algn="ctr"/>
            <a:r>
              <a:rPr lang="hr-HR" dirty="0" smtClean="0"/>
              <a:t>Knjižnica </a:t>
            </a:r>
            <a:r>
              <a:rPr lang="hr-HR" dirty="0" smtClean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54" y="960895"/>
            <a:ext cx="11267268" cy="551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7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sadržaja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Došli smo s poklonom i razveselili gvardijana…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843" y="613880"/>
            <a:ext cx="4172313" cy="556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2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3986" y="201479"/>
            <a:ext cx="11229814" cy="650927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 Slike Stanka Zubovića (o sv. Ivanu Kapistranu)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6" y="852407"/>
            <a:ext cx="3956732" cy="296754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3" y="3854590"/>
            <a:ext cx="4060115" cy="300341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301" y="842714"/>
            <a:ext cx="3653835" cy="297724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37" y="3928802"/>
            <a:ext cx="3655399" cy="285498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23" y="852406"/>
            <a:ext cx="4012668" cy="2967549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617" y="3928802"/>
            <a:ext cx="3905701" cy="289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3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38325" cy="175272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911" y="1929538"/>
            <a:ext cx="6571282" cy="492846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67" y="2603715"/>
            <a:ext cx="4193152" cy="314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0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56" y="138839"/>
            <a:ext cx="4942237" cy="370667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170" y="117529"/>
            <a:ext cx="4999064" cy="374929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" y="3099676"/>
            <a:ext cx="2610927" cy="348123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649" y="3158798"/>
            <a:ext cx="2566585" cy="342211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002" y="3289943"/>
            <a:ext cx="4387958" cy="329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9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 lijepom plavom Dunavu… 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53" y="1690688"/>
            <a:ext cx="5283200" cy="304862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818" y="2266605"/>
            <a:ext cx="5680990" cy="426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9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 Principovcu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39" y="2165890"/>
            <a:ext cx="6037449" cy="4528087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24" y="1580827"/>
            <a:ext cx="4566834" cy="342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8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Divan je kićeni Srijem…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88" y="1690688"/>
            <a:ext cx="10222424" cy="478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4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Franjevačka knjižnica crkve sv. Petra i Pavla u Šarengradu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4671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b="1" dirty="0" smtClean="0"/>
              <a:t>Krenuli smo…</a:t>
            </a:r>
            <a:endParaRPr lang="hr-HR" sz="60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217" y="365125"/>
            <a:ext cx="4777675" cy="6221655"/>
          </a:xfrm>
          <a:prstGeom prst="rect">
            <a:avLst/>
          </a:prstGeom>
          <a:effectLst>
            <a:softEdge rad="304800"/>
          </a:effectLst>
        </p:spPr>
      </p:pic>
      <p:pic>
        <p:nvPicPr>
          <p:cNvPr id="10" name="Rezervirano mjesto sadržaja 9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29390"/>
            <a:ext cx="5801784" cy="4351338"/>
          </a:xfr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420723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4773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Crkva sv. Petra i Pavla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849" y="210142"/>
            <a:ext cx="4669845" cy="3096042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3" y="929898"/>
            <a:ext cx="3295327" cy="568787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599" y="929898"/>
            <a:ext cx="3341822" cy="568787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848" y="3446960"/>
            <a:ext cx="4669845" cy="313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0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3" y="46308"/>
            <a:ext cx="3488732" cy="4651078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595" y="725244"/>
            <a:ext cx="3911063" cy="52147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538" y="1146876"/>
            <a:ext cx="4155483" cy="55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4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136" y="823994"/>
            <a:ext cx="4036448" cy="5381931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1" y="170481"/>
            <a:ext cx="4088111" cy="306608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178" y="4021810"/>
            <a:ext cx="3418237" cy="256367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70" y="3440624"/>
            <a:ext cx="2563032" cy="321331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386" y="170481"/>
            <a:ext cx="2563032" cy="34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8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hr-HR" b="1" dirty="0" smtClean="0"/>
              <a:t>Pala je noć i došao je kraj našem malom putovanju…</a:t>
            </a:r>
            <a:endParaRPr lang="hr-HR" b="1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b="1" dirty="0" smtClean="0"/>
              <a:t>…pa moramo pozdraviti plavi Dunav i kićeni Srijem do nekog drugog puta! </a:t>
            </a:r>
            <a:r>
              <a:rPr lang="hr-HR" sz="4000" b="1" dirty="0" smtClean="0">
                <a:sym typeface="Wingdings" panose="05000000000000000000" pitchFamily="2" charset="2"/>
              </a:rPr>
              <a:t></a:t>
            </a:r>
            <a:endParaRPr lang="hr-HR" sz="4000" b="1" dirty="0"/>
          </a:p>
        </p:txBody>
      </p:sp>
    </p:spTree>
    <p:extLst>
      <p:ext uri="{BB962C8B-B14F-4D97-AF65-F5344CB8AC3E}">
        <p14:creationId xmlns:p14="http://schemas.microsoft.com/office/powerpoint/2010/main" val="43109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1301858" y="681925"/>
            <a:ext cx="2805192" cy="71292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hr-HR" dirty="0" smtClean="0"/>
              <a:t>H v a l a :</a:t>
            </a:r>
            <a:endParaRPr lang="hr-HR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>
          <a:xfrm>
            <a:off x="838200" y="1825625"/>
            <a:ext cx="5221637" cy="3102836"/>
          </a:xfrm>
          <a:solidFill>
            <a:schemeClr val="bg1"/>
          </a:solidFill>
        </p:spPr>
        <p:txBody>
          <a:bodyPr/>
          <a:lstStyle/>
          <a:p>
            <a:r>
              <a:rPr lang="hr-HR" dirty="0" smtClean="0"/>
              <a:t>Filozofskom fakultetu u Osijeku</a:t>
            </a:r>
          </a:p>
          <a:p>
            <a:r>
              <a:rPr lang="hr-HR" dirty="0" smtClean="0"/>
              <a:t>red. prof. dr. sc. Zlati Šundalić</a:t>
            </a:r>
          </a:p>
          <a:p>
            <a:r>
              <a:rPr lang="pl-PL" dirty="0"/>
              <a:t>p</a:t>
            </a:r>
            <a:r>
              <a:rPr lang="pl-PL" dirty="0" smtClean="0"/>
              <a:t>rof. dr. sc. Ljiljani Kolenić</a:t>
            </a:r>
          </a:p>
          <a:p>
            <a:r>
              <a:rPr lang="pl-PL" dirty="0" smtClean="0"/>
              <a:t>fratrima </a:t>
            </a:r>
            <a:r>
              <a:rPr lang="pl-PL" dirty="0" smtClean="0"/>
              <a:t>iz Vukovara, Iloka i Šarengrada</a:t>
            </a:r>
          </a:p>
        </p:txBody>
      </p:sp>
    </p:spTree>
    <p:extLst>
      <p:ext uri="{BB962C8B-B14F-4D97-AF65-F5344CB8AC3E}">
        <p14:creationId xmlns:p14="http://schemas.microsoft.com/office/powerpoint/2010/main" val="360814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ctrTitle"/>
          </p:nvPr>
        </p:nvSpPr>
        <p:spPr>
          <a:xfrm>
            <a:off x="1524000" y="263471"/>
            <a:ext cx="9144000" cy="2464231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Franjevačka knjižnica „</a:t>
            </a:r>
            <a:r>
              <a:rPr lang="hr-HR" b="1" dirty="0"/>
              <a:t>F</a:t>
            </a:r>
            <a:r>
              <a:rPr lang="hr-HR" b="1" dirty="0" smtClean="0"/>
              <a:t>ra Marko Kurlot” u samostanu i crkvi sv. Filipa i Jakova u Vukovaru 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5293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80447" y="495946"/>
            <a:ext cx="10873353" cy="6245817"/>
          </a:xfrm>
          <a:noFill/>
        </p:spPr>
        <p:txBody>
          <a:bodyPr/>
          <a:lstStyle/>
          <a:p>
            <a:pPr marL="0" indent="0">
              <a:buNone/>
            </a:pPr>
            <a:r>
              <a:rPr lang="hr-HR" sz="4000" dirty="0" smtClean="0">
                <a:latin typeface="Blackadder ITC" panose="04020505051007020D02" pitchFamily="82" charset="0"/>
              </a:rPr>
              <a:t>Ima jedan grad, oduvijek mi drag,</a:t>
            </a:r>
          </a:p>
          <a:p>
            <a:pPr marL="0" indent="0">
              <a:buNone/>
            </a:pPr>
            <a:r>
              <a:rPr lang="hr-HR" sz="4000" dirty="0" smtClean="0">
                <a:latin typeface="Blackadder ITC" panose="04020505051007020D02" pitchFamily="82" charset="0"/>
              </a:rPr>
              <a:t>ima jedan hrast slavonski,</a:t>
            </a:r>
          </a:p>
          <a:p>
            <a:pPr marL="0" indent="0">
              <a:buNone/>
            </a:pPr>
            <a:r>
              <a:rPr lang="hr-HR" sz="4000" dirty="0" smtClean="0">
                <a:latin typeface="Blackadder ITC" panose="04020505051007020D02" pitchFamily="82" charset="0"/>
              </a:rPr>
              <a:t>ima jedan grad, svakom srcu drag,</a:t>
            </a:r>
          </a:p>
          <a:p>
            <a:pPr marL="0" indent="0">
              <a:buNone/>
            </a:pPr>
            <a:r>
              <a:rPr lang="hr-HR" sz="4000" dirty="0" smtClean="0">
                <a:latin typeface="Blackadder ITC" panose="04020505051007020D02" pitchFamily="82" charset="0"/>
              </a:rPr>
              <a:t>ima jedan div hrvatski…</a:t>
            </a:r>
            <a:br>
              <a:rPr lang="hr-HR" sz="4000" dirty="0" smtClean="0">
                <a:latin typeface="Blackadder ITC" panose="04020505051007020D02" pitchFamily="82" charset="0"/>
              </a:rPr>
            </a:br>
            <a:endParaRPr lang="hr-HR" sz="4000" dirty="0" smtClean="0">
              <a:latin typeface="Blackadder ITC" panose="04020505051007020D02" pitchFamily="82" charset="0"/>
            </a:endParaRPr>
          </a:p>
          <a:p>
            <a:pPr marL="0" indent="0">
              <a:buNone/>
            </a:pPr>
            <a:r>
              <a:rPr lang="hr-HR" sz="4000" dirty="0" smtClean="0">
                <a:latin typeface="Blackadder ITC" panose="04020505051007020D02" pitchFamily="82" charset="0"/>
              </a:rPr>
              <a:t>Vukovar, Vukovar </a:t>
            </a:r>
          </a:p>
          <a:p>
            <a:pPr marL="0" indent="0">
              <a:buNone/>
            </a:pPr>
            <a:r>
              <a:rPr lang="hr-HR" sz="4000" dirty="0" smtClean="0">
                <a:latin typeface="Blackadder ITC" panose="04020505051007020D02" pitchFamily="82" charset="0"/>
              </a:rPr>
              <a:t>stoji dok proticu vode Dunavske!</a:t>
            </a:r>
          </a:p>
          <a:p>
            <a:pPr marL="0" indent="0">
              <a:buNone/>
            </a:pPr>
            <a:r>
              <a:rPr lang="hr-HR" sz="4000" dirty="0" smtClean="0">
                <a:latin typeface="Blackadder ITC" panose="04020505051007020D02" pitchFamily="82" charset="0"/>
              </a:rPr>
              <a:t>Vukovar, Vukovar </a:t>
            </a:r>
          </a:p>
          <a:p>
            <a:pPr marL="0" indent="0">
              <a:buNone/>
            </a:pPr>
            <a:r>
              <a:rPr lang="hr-HR" sz="4000" dirty="0" smtClean="0">
                <a:latin typeface="Blackadder ITC" panose="04020505051007020D02" pitchFamily="82" charset="0"/>
              </a:rPr>
              <a:t>gori na braniku svoje Hrvatske!</a:t>
            </a:r>
            <a:endParaRPr lang="hr-HR" sz="4000" dirty="0">
              <a:latin typeface="Blackadder ITC" panose="04020505051007020D02" pitchFamily="82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5143500" cy="6858000"/>
          </a:xfrm>
          <a:prstGeom prst="rect">
            <a:avLst/>
          </a:prstGeom>
          <a:effectLst>
            <a:glow rad="596900">
              <a:schemeClr val="accent1">
                <a:alpha val="40000"/>
              </a:schemeClr>
            </a:glow>
            <a:outerShdw blurRad="50800" dist="50800" dir="5400000" sx="10000" sy="10000" algn="ctr" rotWithShape="0">
              <a:srgbClr val="000000">
                <a:alpha val="43137"/>
              </a:srgbClr>
            </a:outerShdw>
            <a:softEdge rad="368300"/>
          </a:effectLst>
        </p:spPr>
      </p:pic>
    </p:spTree>
    <p:extLst>
      <p:ext uri="{BB962C8B-B14F-4D97-AF65-F5344CB8AC3E}">
        <p14:creationId xmlns:p14="http://schemas.microsoft.com/office/powerpoint/2010/main" val="397267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753" y="365125"/>
            <a:ext cx="10996047" cy="1325563"/>
          </a:xfrm>
        </p:spPr>
        <p:txBody>
          <a:bodyPr/>
          <a:lstStyle/>
          <a:p>
            <a:r>
              <a:rPr lang="hr-HR" dirty="0" smtClean="0"/>
              <a:t>Dolazak u dvorište samostana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92" y="2055813"/>
            <a:ext cx="5423115" cy="4067336"/>
          </a:xfrm>
          <a:effectLst>
            <a:softEdge rad="63500"/>
          </a:effectLst>
          <a:scene3d>
            <a:camera prst="orthographicFront"/>
            <a:lightRig rig="sunset" dir="t"/>
          </a:scene3d>
          <a:sp3d prstMaterial="dkEdge"/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890" y="2328491"/>
            <a:ext cx="4152064" cy="1995536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890" y="0"/>
            <a:ext cx="4152064" cy="2317597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890" y="4324027"/>
            <a:ext cx="4152064" cy="2533973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393051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50" y="3471620"/>
            <a:ext cx="5267003" cy="3386380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50" y="34925"/>
            <a:ext cx="5267003" cy="331270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354" y="3471620"/>
            <a:ext cx="2539785" cy="338638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140" y="3471620"/>
            <a:ext cx="2539785" cy="338638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354" y="-433953"/>
            <a:ext cx="5371024" cy="378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4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402956"/>
            <a:ext cx="10515600" cy="666428"/>
          </a:xfrm>
        </p:spPr>
        <p:txBody>
          <a:bodyPr>
            <a:noAutofit/>
          </a:bodyPr>
          <a:lstStyle/>
          <a:p>
            <a:pPr algn="ctr"/>
            <a:r>
              <a:rPr lang="hr-HR" sz="3600" dirty="0" smtClean="0"/>
              <a:t>Naš gvardijan upoznao nas je s poviješću crkve i knjižnice, a pogotovo se osvrnuo na razdoblje Domovinskog rata i mirne reintegracije.</a:t>
            </a:r>
            <a:endParaRPr lang="hr-HR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106" y="2321515"/>
            <a:ext cx="4461788" cy="334634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3" y="1918559"/>
            <a:ext cx="3365069" cy="448675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98" y="1918560"/>
            <a:ext cx="3365069" cy="448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1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Spomen na vukovarska stradanja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311" y="1439673"/>
            <a:ext cx="3820111" cy="509348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00" y="1416992"/>
            <a:ext cx="3837121" cy="511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5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258</Words>
  <Application>Microsoft Office PowerPoint</Application>
  <PresentationFormat>Widescreen</PresentationFormat>
  <Paragraphs>41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Blackadder ITC</vt:lpstr>
      <vt:lpstr>Bradley Hand ITC</vt:lpstr>
      <vt:lpstr>Calibri</vt:lpstr>
      <vt:lpstr>Calibri Light</vt:lpstr>
      <vt:lpstr>Wingdings</vt:lpstr>
      <vt:lpstr>Tema sustava Office</vt:lpstr>
      <vt:lpstr>7. BILI SMO…</vt:lpstr>
      <vt:lpstr>…u posjeti franjevačkim knjižnicama u Vukovaru, Iloku i Šarengradu!</vt:lpstr>
      <vt:lpstr>Krenuli smo…</vt:lpstr>
      <vt:lpstr>Franjevačka knjižnica „Fra Marko Kurlot” u samostanu i crkvi sv. Filipa i Jakova u Vukovaru </vt:lpstr>
      <vt:lpstr>PowerPoint Presentation</vt:lpstr>
      <vt:lpstr>Dolazak u dvorište samostana</vt:lpstr>
      <vt:lpstr>PowerPoint Presentation</vt:lpstr>
      <vt:lpstr>Naš gvardijan upoznao nas je s poviješću crkve i knjižnice, a pogotovo se osvrnuo na razdoblje Domovinskog rata i mirne reintegracije.</vt:lpstr>
      <vt:lpstr>Spomen na vukovarska stradanja</vt:lpstr>
      <vt:lpstr>PowerPoint Presentation</vt:lpstr>
      <vt:lpstr>„Ranjene knjige”</vt:lpstr>
      <vt:lpstr>Vukovarska samostanska knjižnica jedna je od najvrjednijih starih knjižnica u Hrvatskoj.</vt:lpstr>
      <vt:lpstr>PowerPoint Presentation</vt:lpstr>
      <vt:lpstr>Knjižnica obiluje i novijim naslovima…</vt:lpstr>
      <vt:lpstr>Kratki obilazak samostanskog posjeda </vt:lpstr>
      <vt:lpstr>Franjevačka knjižnica crkve sv. Ivana Kapistrana u Iloku</vt:lpstr>
      <vt:lpstr>Došli smo u Ilok…</vt:lpstr>
      <vt:lpstr>PowerPoint Presentation</vt:lpstr>
      <vt:lpstr>PowerPoint Presentation</vt:lpstr>
      <vt:lpstr>Crkva sv. Ivana Kapistrana</vt:lpstr>
      <vt:lpstr>Knjižnica </vt:lpstr>
      <vt:lpstr>PowerPoint Presentation</vt:lpstr>
      <vt:lpstr> Slike Stanka Zubovića (o sv. Ivanu Kapistranu)</vt:lpstr>
      <vt:lpstr>PowerPoint Presentation</vt:lpstr>
      <vt:lpstr>PowerPoint Presentation</vt:lpstr>
      <vt:lpstr>Na lijepom plavom Dunavu… </vt:lpstr>
      <vt:lpstr>Na Principovcu</vt:lpstr>
      <vt:lpstr>Divan je kićeni Srijem…</vt:lpstr>
      <vt:lpstr>Franjevačka knjižnica crkve sv. Petra i Pavla u Šarengradu </vt:lpstr>
      <vt:lpstr>Crkva sv. Petra i Pavla</vt:lpstr>
      <vt:lpstr>PowerPoint Presentation</vt:lpstr>
      <vt:lpstr>PowerPoint Presentation</vt:lpstr>
      <vt:lpstr>Pala je noć i došao je kraj našem malom putovanju…</vt:lpstr>
      <vt:lpstr>H v a l a 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BILI SMO…</dc:title>
  <dc:creator>Josipa Šunjić</dc:creator>
  <cp:lastModifiedBy>Korisnik</cp:lastModifiedBy>
  <cp:revision>39</cp:revision>
  <dcterms:created xsi:type="dcterms:W3CDTF">2014-12-02T14:43:09Z</dcterms:created>
  <dcterms:modified xsi:type="dcterms:W3CDTF">2015-10-21T12:55:12Z</dcterms:modified>
</cp:coreProperties>
</file>