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2"/>
  </p:notesMasterIdLst>
  <p:handoutMasterIdLst>
    <p:handoutMasterId r:id="rId53"/>
  </p:handoutMasterIdLst>
  <p:sldIdLst>
    <p:sldId id="256" r:id="rId2"/>
    <p:sldId id="316" r:id="rId3"/>
    <p:sldId id="317" r:id="rId4"/>
    <p:sldId id="318" r:id="rId5"/>
    <p:sldId id="454" r:id="rId6"/>
    <p:sldId id="455" r:id="rId7"/>
    <p:sldId id="456" r:id="rId8"/>
    <p:sldId id="457" r:id="rId9"/>
    <p:sldId id="458" r:id="rId10"/>
    <p:sldId id="319" r:id="rId11"/>
    <p:sldId id="369" r:id="rId12"/>
    <p:sldId id="258" r:id="rId13"/>
    <p:sldId id="370" r:id="rId14"/>
    <p:sldId id="371" r:id="rId15"/>
    <p:sldId id="385" r:id="rId16"/>
    <p:sldId id="264" r:id="rId17"/>
    <p:sldId id="368" r:id="rId18"/>
    <p:sldId id="439" r:id="rId19"/>
    <p:sldId id="440" r:id="rId20"/>
    <p:sldId id="441" r:id="rId21"/>
    <p:sldId id="442" r:id="rId22"/>
    <p:sldId id="443" r:id="rId23"/>
    <p:sldId id="452" r:id="rId24"/>
    <p:sldId id="344" r:id="rId25"/>
    <p:sldId id="445" r:id="rId26"/>
    <p:sldId id="446" r:id="rId27"/>
    <p:sldId id="447" r:id="rId28"/>
    <p:sldId id="448" r:id="rId29"/>
    <p:sldId id="449" r:id="rId30"/>
    <p:sldId id="460" r:id="rId31"/>
    <p:sldId id="462" r:id="rId32"/>
    <p:sldId id="477" r:id="rId33"/>
    <p:sldId id="478" r:id="rId34"/>
    <p:sldId id="479" r:id="rId35"/>
    <p:sldId id="480" r:id="rId36"/>
    <p:sldId id="481" r:id="rId37"/>
    <p:sldId id="482" r:id="rId38"/>
    <p:sldId id="483" r:id="rId39"/>
    <p:sldId id="484" r:id="rId40"/>
    <p:sldId id="485" r:id="rId41"/>
    <p:sldId id="486" r:id="rId42"/>
    <p:sldId id="487" r:id="rId43"/>
    <p:sldId id="488" r:id="rId44"/>
    <p:sldId id="475" r:id="rId45"/>
    <p:sldId id="461" r:id="rId46"/>
    <p:sldId id="450" r:id="rId47"/>
    <p:sldId id="451" r:id="rId48"/>
    <p:sldId id="387" r:id="rId49"/>
    <p:sldId id="459" r:id="rId50"/>
    <p:sldId id="489" r:id="rId51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9933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9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0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630BF4-18F9-47B3-B9FA-B729197DCE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70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AACD415-E2AC-4A2B-A36E-5AEF8DCC7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0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488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88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95EB-C0C1-4C37-A55D-5D6E098B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4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23C8-5552-41B1-9020-086E0FF36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7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8C8D3-7E56-48ED-B8BB-ED3D305A5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1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C524-8158-462E-86D7-704AD165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7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FEAE1-E5B4-4CEF-BC64-1AD0F20D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20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tekst i isječak crtež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za C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E666-3769-420E-B670-D0B60567A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slov, isječak crteža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za Clip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2AB82-8B43-4DF5-8B05-8E896771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8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slov, sadržaj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C1A1-A848-4654-B9F8-5CCCB8FBE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49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C3813-AEEA-489E-BCAC-8D0542EFB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17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slov, sadržaj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814B2-3612-4040-913E-4CD0DED35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90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3670-8C2B-438B-ABC4-494D57213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3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8BF0-8FFE-4407-994F-EEBFEFEE8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0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1809E-6356-40C1-8F4B-E9273DC1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2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AF908-2729-43D5-9E56-13281B3A7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9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56E09-0BE6-46A0-9C8E-A3D84078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2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82BD6-1E04-438A-86EF-5D3943479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AD66D-3856-4C2D-9A1F-FD99E463D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5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6D0A-CEBA-4B97-9CAE-23EF4F273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F8903-C963-4269-9D4B-8C73C2E4B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4781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478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079B2FBC-6482-499A-B55E-9632C34F9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mediacentre/factsheets/fs310/en/index1.html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00338" y="5516563"/>
            <a:ext cx="6172200" cy="987425"/>
          </a:xfrm>
        </p:spPr>
        <p:txBody>
          <a:bodyPr/>
          <a:lstStyle/>
          <a:p>
            <a:pPr algn="r" eaLnBrk="1" hangingPunct="1">
              <a:defRPr/>
            </a:pPr>
            <a:r>
              <a:rPr lang="hr-HR" sz="1800" i="1" dirty="0" smtClean="0"/>
              <a:t>Izv.prof.dr.sc. Gorka Vuletić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949325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 smtClean="0"/>
              <a:t>Aktualni problemi zdravlja populacije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9312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smtClean="0"/>
              <a:t>Mjerenje zdravlja populacije</a:t>
            </a:r>
            <a:endParaRPr lang="en-GB" sz="4000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smtClean="0"/>
              <a:t>Objektivne mjere</a:t>
            </a:r>
          </a:p>
          <a:p>
            <a:pPr lvl="1" eaLnBrk="1" hangingPunct="1">
              <a:defRPr/>
            </a:pPr>
            <a:r>
              <a:rPr lang="hr-HR" sz="2400" smtClean="0"/>
              <a:t>Morbiditet</a:t>
            </a:r>
          </a:p>
          <a:p>
            <a:pPr lvl="1" eaLnBrk="1" hangingPunct="1">
              <a:defRPr/>
            </a:pPr>
            <a:r>
              <a:rPr lang="hr-HR" sz="2400" smtClean="0"/>
              <a:t>Mortalitet</a:t>
            </a:r>
          </a:p>
          <a:p>
            <a:pPr eaLnBrk="1" hangingPunct="1">
              <a:defRPr/>
            </a:pPr>
            <a:endParaRPr lang="hr-HR" sz="2800" smtClean="0"/>
          </a:p>
          <a:p>
            <a:pPr eaLnBrk="1" hangingPunct="1">
              <a:defRPr/>
            </a:pPr>
            <a:r>
              <a:rPr lang="hr-HR" sz="2800" smtClean="0"/>
              <a:t>Klinička procjena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800" smtClean="0"/>
          </a:p>
          <a:p>
            <a:pPr eaLnBrk="1" hangingPunct="1">
              <a:defRPr/>
            </a:pPr>
            <a:r>
              <a:rPr lang="hr-HR" sz="2800" smtClean="0"/>
              <a:t>Samoprocjene</a:t>
            </a:r>
          </a:p>
          <a:p>
            <a:pPr lvl="1" eaLnBrk="1" hangingPunct="1">
              <a:defRPr/>
            </a:pPr>
            <a:r>
              <a:rPr lang="hr-HR" sz="2400" smtClean="0"/>
              <a:t>Mjera stanja</a:t>
            </a:r>
          </a:p>
          <a:p>
            <a:pPr lvl="1" eaLnBrk="1" hangingPunct="1">
              <a:defRPr/>
            </a:pPr>
            <a:r>
              <a:rPr lang="hr-HR" sz="2400" smtClean="0"/>
              <a:t>Mjera ishoda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Mortalitet:  situacija u svijetu</a:t>
            </a:r>
            <a:endParaRPr lang="en-US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Skupine bolesti: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Zarazne bolesti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Nezarazne bolesti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Kronične nezarazne bolesti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Podjela zemalja po socio-ekonomskom statusu: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Razvijene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Nerazvijene </a:t>
            </a:r>
            <a:endParaRPr lang="en-US" dirty="0" smtClean="0"/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4884202" y="5085184"/>
            <a:ext cx="3962400" cy="15541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3200" i="1" dirty="0">
                <a:latin typeface="Times New Roman" pitchFamily="18" charset="0"/>
              </a:rPr>
              <a:t>Razlikuju li se po zdravstvenim problemima?</a:t>
            </a:r>
            <a:endParaRPr lang="en-US" sz="32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2058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Svijet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</a:t>
            </a:r>
            <a:r>
              <a:rPr lang="en-US" smtClean="0"/>
              <a:t>odeći uzrok </a:t>
            </a:r>
            <a:r>
              <a:rPr lang="hr-HR" smtClean="0"/>
              <a:t>pobola i </a:t>
            </a:r>
            <a:r>
              <a:rPr lang="en-US" smtClean="0"/>
              <a:t>smrti u razvijenim zemljama</a:t>
            </a:r>
            <a:endParaRPr lang="hr-HR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				</a:t>
            </a:r>
            <a:r>
              <a:rPr lang="hr-HR" smtClean="0">
                <a:cs typeface="Arial" charset="0"/>
              </a:rPr>
              <a:t>→</a:t>
            </a:r>
            <a:r>
              <a:rPr lang="en-US" smtClean="0"/>
              <a:t> bolesti srca i krvnih žila</a:t>
            </a:r>
            <a:endParaRPr lang="hr-HR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				(kardiovaskularne bolesti)</a:t>
            </a:r>
            <a:endParaRPr lang="en-US" smtClean="0"/>
          </a:p>
          <a:p>
            <a:pPr eaLnBrk="1" hangingPunct="1">
              <a:defRPr/>
            </a:pPr>
            <a:r>
              <a:rPr lang="hr-HR" smtClean="0"/>
              <a:t>u</a:t>
            </a:r>
            <a:r>
              <a:rPr lang="en-US" smtClean="0"/>
              <a:t> porastu </a:t>
            </a:r>
            <a:r>
              <a:rPr lang="hr-HR" smtClean="0"/>
              <a:t>su i </a:t>
            </a:r>
            <a:r>
              <a:rPr lang="en-US" smtClean="0"/>
              <a:t>u nerazvijenim zemljama</a:t>
            </a:r>
            <a:endParaRPr lang="hr-HR" smtClean="0"/>
          </a:p>
          <a:p>
            <a:pPr eaLnBrk="1" hangingPunct="1">
              <a:defRPr/>
            </a:pPr>
            <a:r>
              <a:rPr lang="hr-HR" smtClean="0"/>
              <a:t>nerazvijene zemlje </a:t>
            </a:r>
            <a:r>
              <a:rPr lang="hr-HR" smtClean="0">
                <a:cs typeface="Arial" charset="0"/>
              </a:rPr>
              <a:t>→ </a:t>
            </a:r>
            <a:r>
              <a:rPr lang="hr-HR" smtClean="0"/>
              <a:t>zarazne bolesti i dalje problem     (koje?)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6287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smtClean="0"/>
              <a:t>Zarazne bolesti</a:t>
            </a:r>
            <a:endParaRPr lang="en-US" sz="3600" smtClean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158163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400" dirty="0" smtClean="0"/>
              <a:t>AIDS   (SIDA, kopnica)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sindrom ste</a:t>
            </a:r>
            <a:r>
              <a:rPr lang="hr-HR" sz="2400" dirty="0" smtClean="0"/>
              <a:t>č</a:t>
            </a:r>
            <a:r>
              <a:rPr lang="en-US" sz="2400" dirty="0" smtClean="0"/>
              <a:t>enoga nedostatka imuni</a:t>
            </a:r>
            <a:r>
              <a:rPr lang="hr-HR" sz="2400" dirty="0" smtClean="0"/>
              <a:t>teta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dirty="0" smtClean="0"/>
              <a:t>HIV infekcija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400" dirty="0" smtClean="0"/>
              <a:t>Virus izoliran prije 25 godina (1983. u Francuskoj)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400" dirty="0" smtClean="0"/>
              <a:t>Odgovoran za 30 mil.izgubljenih života - u svijetu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1.12. svjetski dan borbe protiv AIDS-a</a:t>
            </a:r>
            <a:endParaRPr lang="hr-HR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Od 1985. do 2008. godine u Republici Hrvatskoj zabilježeno je 714 osoba zaraženih HIV-om </a:t>
            </a:r>
            <a:endParaRPr lang="hr-HR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285 oboljelo od AIDS-a </a:t>
            </a:r>
            <a:endParaRPr lang="hr-HR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131 </a:t>
            </a:r>
            <a:r>
              <a:rPr lang="hr-HR" sz="2400" dirty="0" smtClean="0"/>
              <a:t>bolesnik umro (</a:t>
            </a:r>
            <a:r>
              <a:rPr lang="en-US" sz="2400" dirty="0" smtClean="0"/>
              <a:t>u istom razdoblju</a:t>
            </a:r>
            <a:r>
              <a:rPr lang="hr-HR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dirty="0" smtClean="0"/>
              <a:t>HIV / AIDS danas postala kronična bolesti.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1927225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Kronične nezarazne bolesti</a:t>
            </a:r>
            <a:br>
              <a:rPr lang="hr-HR" smtClean="0"/>
            </a:br>
            <a:endParaRPr lang="en-US" smtClean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14650"/>
            <a:ext cx="8229600" cy="318135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800" dirty="0" smtClean="0"/>
              <a:t>Vježba u grupama</a:t>
            </a:r>
            <a:endParaRPr lang="en-US" sz="2800" dirty="0" smtClean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5038"/>
            <a:ext cx="8569325" cy="43203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Navedite  da li  i koliko članova Vaše uže i šire obitelji ima neku kroničnu bolest  i koju.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Analiza rezultata: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dirty="0" smtClean="0"/>
              <a:t>Ukupni broj osoba </a:t>
            </a:r>
            <a:r>
              <a:rPr lang="hr-HR" sz="2400" dirty="0" smtClean="0">
                <a:sym typeface="Symbol" pitchFamily="18" charset="2"/>
              </a:rPr>
              <a:t></a:t>
            </a:r>
            <a:r>
              <a:rPr lang="hr-HR" sz="2400" dirty="0" smtClean="0"/>
              <a:t> ukupni broj kroničnih 						stanja/bolesti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dirty="0" smtClean="0"/>
              <a:t>Kojim skupinama bolesti pripadaju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dirty="0" smtClean="0"/>
              <a:t>Odgovara li to pokazateljima na razini Hrvatske i zapadnih zemalja?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dirty="0" smtClean="0"/>
              <a:t>U čemu su razlike?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Svijet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Kronične bolesti u svim razvijenim zemljama svijeta predstavljaju vodeći javno zdravstveni problem, kojem pridonosi starenje pučanstva i moderni način života s urbanizacijom, industrijalizacijom i životnim navikama štetnim po zdravlje (pušenje, sedentarni način života, nepravilna prehrana itd).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6287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Svijet</a:t>
            </a:r>
            <a:endParaRPr lang="en-US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globalna svjetska epidemija kardiovaskularnih bolesti</a:t>
            </a:r>
            <a:endParaRPr lang="hr-HR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postale prioritetni javnozdravstveni problem u svijetu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hr-HR" sz="3600" dirty="0" smtClean="0"/>
              <a:t>Vodeći uzroci smrti u svijetu </a:t>
            </a:r>
            <a:br>
              <a:rPr lang="hr-HR" sz="3600" dirty="0" smtClean="0"/>
            </a:br>
            <a:r>
              <a:rPr lang="hr-HR" sz="3600" dirty="0" smtClean="0"/>
              <a:t>WHO</a:t>
            </a:r>
            <a:endParaRPr lang="hr-HR" sz="3600" dirty="0"/>
          </a:p>
        </p:txBody>
      </p:sp>
      <p:pic>
        <p:nvPicPr>
          <p:cNvPr id="22531" name="Picture 3" descr="D:\Dokumenti\Downloads\WHO 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49788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558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9223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sz="3600" dirty="0" smtClean="0"/>
              <a:t>Vodeći uzroci smrti u svijetu</a:t>
            </a:r>
            <a:endParaRPr lang="hr-HR" sz="3600" dirty="0"/>
          </a:p>
        </p:txBody>
      </p:sp>
      <p:pic>
        <p:nvPicPr>
          <p:cNvPr id="23555" name="Picture 2" descr="D:\Dokumenti\Downloads\WHO data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6975"/>
            <a:ext cx="82296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3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 smtClean="0"/>
              <a:t>Zdravlje</a:t>
            </a:r>
            <a:endParaRPr lang="en-GB" sz="4000" dirty="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2060575"/>
            <a:ext cx="8568183" cy="4525963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Definicija Svjetske zdravstvene organizacije:</a:t>
            </a:r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r>
              <a:rPr lang="en-AU" dirty="0" smtClean="0">
                <a:cs typeface="Times New Roman" pitchFamily="18" charset="0"/>
              </a:rPr>
              <a:t>Zdravlje </a:t>
            </a:r>
            <a:r>
              <a:rPr lang="hr-HR" dirty="0" smtClean="0">
                <a:cs typeface="Times New Roman" pitchFamily="18" charset="0"/>
              </a:rPr>
              <a:t>je</a:t>
            </a:r>
            <a:r>
              <a:rPr lang="en-AU" dirty="0" smtClean="0">
                <a:cs typeface="Times New Roman" pitchFamily="18" charset="0"/>
              </a:rPr>
              <a:t> stanje fizičkog, psihičkog i socijalnog blagostanja, a ne samo odsustvo bolesti</a:t>
            </a:r>
            <a:r>
              <a:rPr lang="hr-HR" dirty="0" smtClean="0"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dirty="0" smtClean="0"/>
          </a:p>
          <a:p>
            <a:pPr eaLnBrk="1" hangingPunct="1">
              <a:defRPr/>
            </a:pPr>
            <a:r>
              <a:rPr lang="en-AU" dirty="0" smtClean="0">
                <a:cs typeface="Times New Roman" pitchFamily="18" charset="0"/>
              </a:rPr>
              <a:t>zdravlje </a:t>
            </a:r>
            <a:r>
              <a:rPr lang="hr-HR" dirty="0" smtClean="0"/>
              <a:t>- </a:t>
            </a:r>
            <a:r>
              <a:rPr lang="en-AU" dirty="0" smtClean="0">
                <a:cs typeface="Times New Roman" pitchFamily="18" charset="0"/>
              </a:rPr>
              <a:t>multidimenzionalni koncept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55588" y="4149725"/>
            <a:ext cx="8567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altLang="sr-Latn-RS"/>
              <a:t>http://</a:t>
            </a:r>
            <a:r>
              <a:rPr lang="hr-HR" altLang="sr-Latn-RS">
                <a:hlinkClick r:id="rId2"/>
              </a:rPr>
              <a:t>www.who.int/mediacentre/factsheets/fs310/en/index1.html</a:t>
            </a:r>
            <a:endParaRPr lang="hr-HR" altLang="sr-Latn-R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755650" y="692150"/>
            <a:ext cx="7772400" cy="2232025"/>
          </a:xfrm>
        </p:spPr>
        <p:txBody>
          <a:bodyPr/>
          <a:lstStyle/>
          <a:p>
            <a:pPr>
              <a:defRPr/>
            </a:pPr>
            <a:r>
              <a:rPr lang="hr-HR" sz="2800" dirty="0" smtClean="0"/>
              <a:t>Top 10 uzroka smrti</a:t>
            </a:r>
            <a:br>
              <a:rPr lang="hr-HR" sz="2800" dirty="0" smtClean="0"/>
            </a:br>
            <a:r>
              <a:rPr lang="hr-HR" sz="2800" dirty="0" smtClean="0"/>
              <a:t>prema statistikama Svjetske zdravstvene organizacije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776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Hrvatska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U Hrvatskoj se prati stanje zdravlja populacije</a:t>
            </a:r>
          </a:p>
          <a:p>
            <a:pPr eaLnBrk="1" hangingPunct="1">
              <a:defRPr/>
            </a:pPr>
            <a:r>
              <a:rPr lang="en-US" sz="2800" smtClean="0"/>
              <a:t>Službe u Zavodima za javno zdravstvo – Državni i županijski zavodi</a:t>
            </a:r>
          </a:p>
          <a:p>
            <a:pPr lvl="1" eaLnBrk="1" hangingPunct="1">
              <a:defRPr/>
            </a:pPr>
            <a:r>
              <a:rPr lang="en-US" sz="2400" smtClean="0"/>
              <a:t>praćenje i epidemiološka analiza morbiditeta i mortaliteta</a:t>
            </a:r>
            <a:endParaRPr lang="hr-HR" sz="2400" smtClean="0"/>
          </a:p>
          <a:p>
            <a:pPr eaLnBrk="1" hangingPunct="1">
              <a:defRPr/>
            </a:pPr>
            <a:endParaRPr lang="hr-HR" sz="2800" smtClean="0"/>
          </a:p>
          <a:p>
            <a:pPr eaLnBrk="1" hangingPunct="1">
              <a:defRPr/>
            </a:pPr>
            <a:r>
              <a:rPr lang="hr-HR" sz="2800" smtClean="0"/>
              <a:t>O</a:t>
            </a:r>
            <a:r>
              <a:rPr lang="en-US" sz="2800" smtClean="0"/>
              <a:t>dabrani prioriteti su: bolesti srca i krvnih žila, zloćudne novotvorine, duševne bolesti i poremećaji </a:t>
            </a:r>
          </a:p>
        </p:txBody>
      </p:sp>
    </p:spTree>
    <p:extLst>
      <p:ext uri="{BB962C8B-B14F-4D97-AF65-F5344CB8AC3E}">
        <p14:creationId xmlns:p14="http://schemas.microsoft.com/office/powerpoint/2010/main" val="14190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Hrvatska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</a:t>
            </a:r>
            <a:r>
              <a:rPr lang="en-US" smtClean="0"/>
              <a:t>odeću uzrok smrti i pobola u Hrvatskoj su </a:t>
            </a:r>
            <a:r>
              <a:rPr lang="hr-HR" smtClean="0"/>
              <a:t>također </a:t>
            </a:r>
            <a:r>
              <a:rPr lang="en-US" smtClean="0"/>
              <a:t>Kronične nezarazne</a:t>
            </a:r>
            <a:r>
              <a:rPr lang="hr-HR" smtClean="0"/>
              <a:t> </a:t>
            </a:r>
            <a:r>
              <a:rPr lang="en-US" smtClean="0"/>
              <a:t>bolesti</a:t>
            </a:r>
            <a:endParaRPr lang="hr-HR" smtClean="0"/>
          </a:p>
          <a:p>
            <a:pPr eaLnBrk="1" hangingPunct="1">
              <a:defRPr/>
            </a:pPr>
            <a:endParaRPr lang="hr-HR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Symbol" pitchFamily="18" charset="2"/>
              </a:rPr>
              <a:t></a:t>
            </a:r>
            <a:r>
              <a:rPr lang="hr-HR" smtClean="0">
                <a:sym typeface="Symbol" pitchFamily="18" charset="2"/>
              </a:rPr>
              <a:t>  </a:t>
            </a:r>
            <a:r>
              <a:rPr lang="en-US" smtClean="0"/>
              <a:t>kardiovaskularne bolesti</a:t>
            </a:r>
            <a:endParaRPr lang="hr-HR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mtClean="0"/>
          </a:p>
          <a:p>
            <a:pPr eaLnBrk="1" hangingPunct="1">
              <a:defRPr/>
            </a:pPr>
            <a:r>
              <a:rPr lang="hr-HR" smtClean="0"/>
              <a:t>Većina populacije ima neko oštećenje zdravlja koje utječe na njegovu funkcionalnost u svakodnevnom životu.</a:t>
            </a:r>
          </a:p>
        </p:txBody>
      </p:sp>
    </p:spTree>
    <p:extLst>
      <p:ext uri="{BB962C8B-B14F-4D97-AF65-F5344CB8AC3E}">
        <p14:creationId xmlns:p14="http://schemas.microsoft.com/office/powerpoint/2010/main" val="36774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Hrvatska – vremenska perspektiva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Promjena javnozdravstvenih problema  kroz vrijeme?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6167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2900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400" smtClean="0"/>
              <a:t>10</a:t>
            </a:r>
            <a:r>
              <a:rPr lang="en-US" sz="2400" smtClean="0"/>
              <a:t> vodećih uzroka smrti </a:t>
            </a:r>
            <a:r>
              <a:rPr lang="hr-HR" sz="2400" smtClean="0"/>
              <a:t>u Hrvatskoj 2006.</a:t>
            </a:r>
            <a:endParaRPr lang="hr-HR" sz="2000" smtClean="0"/>
          </a:p>
        </p:txBody>
      </p:sp>
      <p:graphicFrame>
        <p:nvGraphicFramePr>
          <p:cNvPr id="164999" name="Group 135"/>
          <p:cNvGraphicFramePr>
            <a:graphicFrameLocks noGrp="1"/>
          </p:cNvGraphicFramePr>
          <p:nvPr>
            <p:ph type="tbl" idx="1"/>
          </p:nvPr>
        </p:nvGraphicFramePr>
        <p:xfrm>
          <a:off x="250825" y="692150"/>
          <a:ext cx="8640763" cy="5934076"/>
        </p:xfrm>
        <a:graphic>
          <a:graphicData uri="http://schemas.openxmlformats.org/drawingml/2006/table">
            <a:tbl>
              <a:tblPr/>
              <a:tblGrid>
                <a:gridCol w="2952750"/>
                <a:gridCol w="769938"/>
                <a:gridCol w="671512"/>
                <a:gridCol w="2735263"/>
                <a:gridCol w="792162"/>
                <a:gridCol w="719138"/>
              </a:tblGrid>
              <a:tr h="3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Žene</a:t>
                      </a: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Muškarci</a:t>
                      </a: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dijagnoza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dijagnoza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Ishemijske bolesti srca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5.092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20,33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Ishemijske bolesti srca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4.730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18,67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Cerebrovaskularne bolesti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4.706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18,79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Cerebrovaskularne bolesti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3.369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13,30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Insuficijencija srca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1.880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7,51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Zloćudna novotvorina dušnika, dušnica i pluća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2.145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8,47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Zloćudna novotvorina dojke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Insuficijencija srca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1.079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4,26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Zloćudne novotvorine debelog crijeva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3,08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Zloćudne novotvorine debelog crijeva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1.028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4,06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Dijabetes melitus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Kronične bolesti jetre, fibroza i ciroza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3,59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Ateroskleroza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Bronhitis, emfizem, astma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2,85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Zloćudna novotvorina dušnika, dušnica i pluća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2,28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Upala pluća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636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Upala pluća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547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2,18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Zloćudna novotvorina prostate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2,38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Hipertenzivne bolesti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Zloćudna novotvorina želuca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539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Prvih 10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16.223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64,77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Prvih 10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15.763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62,23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25 049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Ukupno 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25.329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8002" marB="180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smtClean="0"/>
              <a:t>Vodeći uzroci smrti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40000"/>
              </a:spcAft>
              <a:defRPr/>
            </a:pPr>
            <a:r>
              <a:rPr lang="hr-HR" sz="2000" dirty="0" smtClean="0"/>
              <a:t>Vodeći uzrok smrti u 2010. godini su cirkulacijske bolesti od kojih je umrlo 25.631 osoba (580,18/100.000). 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defRPr/>
            </a:pPr>
            <a:r>
              <a:rPr lang="hr-HR" sz="2000" dirty="0" smtClean="0"/>
              <a:t>Od novotvorina, druge po redu skupine bolesti iz koje se izdvajaju vodeći uzroci smrti, umrlo je 13.698 osoba (310,07/100.000). 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defRPr/>
            </a:pPr>
            <a:r>
              <a:rPr lang="hr-HR" sz="2000" dirty="0" smtClean="0"/>
              <a:t>Tri četvrtine svih uzroka smrti u Hrvatskoj je iz ove dvije skupine bolesti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defRPr/>
            </a:pPr>
            <a:r>
              <a:rPr lang="hr-HR" sz="2000" dirty="0" smtClean="0"/>
              <a:t>preostale smrti odnose se na ozljede i otrovanja (67,18/100.000), 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defRPr/>
            </a:pPr>
            <a:r>
              <a:rPr lang="hr-HR" sz="2000" dirty="0" smtClean="0"/>
              <a:t>bolesti probavnog sustava (55,66/100.000), 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defRPr/>
            </a:pPr>
            <a:r>
              <a:rPr lang="hr-HR" sz="2000" dirty="0" smtClean="0"/>
              <a:t>bolesti dišnog sustava (44,30/100.000) i dr.</a:t>
            </a:r>
          </a:p>
        </p:txBody>
      </p:sp>
    </p:spTree>
    <p:extLst>
      <p:ext uri="{BB962C8B-B14F-4D97-AF65-F5344CB8AC3E}">
        <p14:creationId xmlns:p14="http://schemas.microsoft.com/office/powerpoint/2010/main" val="25241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200" dirty="0" smtClean="0"/>
              <a:t>10 vodećih uzroka smrti u Hrvatskoj 2013.</a:t>
            </a:r>
            <a:endParaRPr lang="hr-HR" sz="3200" dirty="0"/>
          </a:p>
        </p:txBody>
      </p:sp>
      <p:pic>
        <p:nvPicPr>
          <p:cNvPr id="29699" name="Table Placeholder 4"/>
          <p:cNvPicPr>
            <a:picLocks noGrp="1" noChangeAspect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844675"/>
            <a:ext cx="8323262" cy="4105275"/>
          </a:xfrm>
        </p:spPr>
      </p:pic>
    </p:spTree>
    <p:extLst>
      <p:ext uri="{BB962C8B-B14F-4D97-AF65-F5344CB8AC3E}">
        <p14:creationId xmlns:p14="http://schemas.microsoft.com/office/powerpoint/2010/main" val="28338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71628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00438"/>
            <a:ext cx="84264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2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kstniOkvir 4"/>
          <p:cNvSpPr txBox="1">
            <a:spLocks noChangeArrowheads="1"/>
          </p:cNvSpPr>
          <p:nvPr/>
        </p:nvSpPr>
        <p:spPr bwMode="auto">
          <a:xfrm>
            <a:off x="755650" y="1998663"/>
            <a:ext cx="74882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r-HR" altLang="sr-Latn-RS" sz="2800">
                <a:solidFill>
                  <a:srgbClr val="000000"/>
                </a:solidFill>
              </a:rPr>
              <a:t>Razlozi takvom stanju zdravlja u populaciji?</a:t>
            </a:r>
          </a:p>
          <a:p>
            <a:pPr>
              <a:buFont typeface="Wingdings" pitchFamily="2" charset="2"/>
              <a:buChar char="Ø"/>
            </a:pPr>
            <a:endParaRPr lang="hr-HR" altLang="sr-Latn-RS" sz="280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altLang="sr-Latn-RS" sz="2800">
                <a:solidFill>
                  <a:srgbClr val="000000"/>
                </a:solidFill>
              </a:rPr>
              <a:t>Psihološke varijable od značaja ?</a:t>
            </a:r>
          </a:p>
          <a:p>
            <a:pPr>
              <a:buFont typeface="Wingdings" pitchFamily="2" charset="2"/>
              <a:buChar char="Ø"/>
            </a:pPr>
            <a:endParaRPr lang="hr-HR" altLang="sr-Latn-R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Faktori rizika za zdravlje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Na koje ne možemo utjecati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dob, spol, </a:t>
            </a:r>
            <a:r>
              <a:rPr lang="en-US" dirty="0" smtClean="0"/>
              <a:t>geni</a:t>
            </a:r>
            <a:endParaRPr lang="hr-HR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biološke karakteristike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Na koje možemo utjecati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prehrana, pušenje, tjelesna aktivnost</a:t>
            </a:r>
            <a:endParaRPr lang="hr-HR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ponašanja !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14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zh-CN" sz="3600" dirty="0" smtClean="0"/>
              <a:t>Svjetska zdravstvena organizacija</a:t>
            </a:r>
            <a:br>
              <a:rPr lang="hr-HR" altLang="zh-CN" sz="3600" dirty="0" smtClean="0"/>
            </a:br>
            <a:r>
              <a:rPr lang="hr-HR" altLang="zh-CN" sz="3600" dirty="0" smtClean="0"/>
              <a:t>WHO</a:t>
            </a:r>
            <a:endParaRPr lang="hr-HR" sz="3600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288" cy="499745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zh-CN" dirty="0" smtClean="0"/>
              <a:t>osnovana 1948. kao specijalizirana agencija u sklopu Ujedinjenih naroda</a:t>
            </a:r>
          </a:p>
          <a:p>
            <a:pPr eaLnBrk="1" hangingPunct="1">
              <a:defRPr/>
            </a:pPr>
            <a:r>
              <a:rPr lang="hr-HR" altLang="zh-CN" dirty="0" smtClean="0"/>
              <a:t>Sjedište: Ženeva, Švicarska</a:t>
            </a:r>
          </a:p>
          <a:p>
            <a:pPr eaLnBrk="1" hangingPunct="1">
              <a:defRPr/>
            </a:pPr>
            <a:r>
              <a:rPr lang="hr-HR" altLang="zh-CN" dirty="0" smtClean="0"/>
              <a:t>Dr. Andrija Štampar član osnivačke skupštine</a:t>
            </a:r>
          </a:p>
          <a:p>
            <a:pPr eaLnBrk="1" hangingPunct="1">
              <a:defRPr/>
            </a:pPr>
            <a:r>
              <a:rPr lang="hr-HR" altLang="zh-CN" dirty="0" smtClean="0"/>
              <a:t>Danas organizacija broji 194 zemlje članice, među kojima je i Republika Hrvatska koja je primljena u članstvo 23. lipnja 1992. godine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hr-HR" altLang="zh-CN" dirty="0" smtClean="0"/>
              <a:t>(</a:t>
            </a:r>
            <a:r>
              <a:rPr lang="hr-HR" altLang="zh-CN" dirty="0" smtClean="0">
                <a:hlinkClick r:id="rId2"/>
              </a:rPr>
              <a:t>www.who.int</a:t>
            </a:r>
            <a:r>
              <a:rPr lang="hr-HR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  Starenje populacije…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2981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dirty="0" smtClean="0"/>
              <a:t>Starenje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8447088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vi-VN" altLang="sr-Latn-RS" sz="2800" dirty="0" smtClean="0">
                <a:latin typeface="Calibri" pitchFamily="34" charset="0"/>
                <a:cs typeface="Calibri" pitchFamily="34" charset="0"/>
              </a:rPr>
              <a:t>Starenje predstavlja jedan od najvećih socijalnih, ekonomskih i zdravstvenih izazova 21. stoljeća, posebice u Europi koja je kontinent s najvećim udjelom osoba starijih od 65 godina u ukupnom stanovništvu (15%).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vi-VN" altLang="sr-Latn-RS" sz="2800" dirty="0" smtClean="0">
                <a:latin typeface="Calibri" pitchFamily="34" charset="0"/>
                <a:cs typeface="Calibri" pitchFamily="34" charset="0"/>
              </a:rPr>
              <a:t>predviđa se daljnje povećanje broja starih osoba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vi-VN" altLang="sr-Latn-RS" sz="2800" dirty="0" smtClean="0">
                <a:latin typeface="Calibri" pitchFamily="34" charset="0"/>
                <a:cs typeface="Calibri" pitchFamily="34" charset="0"/>
              </a:rPr>
              <a:t>do 2050. godine u Europi će živjeti više od 157 milijuna stanovnika starije životne dobi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hr-HR" altLang="sr-Latn-RS" sz="2800" dirty="0" smtClean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hr-HR" altLang="sr-Latn-RS" sz="2800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9050"/>
            <a:ext cx="8229600" cy="993775"/>
          </a:xfrm>
        </p:spPr>
        <p:txBody>
          <a:bodyPr/>
          <a:lstStyle/>
          <a:p>
            <a:pPr eaLnBrk="1" hangingPunct="1"/>
            <a:r>
              <a:rPr lang="hr-HR" altLang="sr-Latn-RS" sz="3200" smtClean="0"/>
              <a:t>Osobe starije životne dobi u Hrvatskoj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036050" cy="525621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800" dirty="0" smtClean="0"/>
              <a:t>U većini razvijenih zemalja prihvaćena je kronološka dob od 65 godina kao dobna granica u definiciji starije osobe.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endParaRPr lang="hr-HR" altLang="sr-Latn-RS" sz="28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800" dirty="0" smtClean="0"/>
              <a:t>Prema  kriterijima Svjetske  zdravstvene  organizacije,  starija  dobna  skupna može  se  podijeli  na: 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400" dirty="0" smtClean="0"/>
              <a:t>raniju  starost  65-74  godine, 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400" dirty="0" smtClean="0"/>
              <a:t>srednju starost 75–84 godine,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400" dirty="0" smtClean="0"/>
              <a:t>duboku starost od 85 i više godina.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endParaRPr lang="hr-HR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37244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smtClean="0"/>
              <a:t>Demografska situacija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800" smtClean="0">
                <a:cs typeface="Calibri" pitchFamily="34" charset="0"/>
              </a:rPr>
              <a:t>Republika Hrvatska pripada državama s vrlo starim stanovništvom, a prema zadnjem popisu stanovništva ima 758.633 stanovnika u dobi 65 i više godina (17,7%) a taj broj se povećava.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Od 1991. godine Hrvatska ulazi u depopulacijsku </a:t>
            </a:r>
            <a:r>
              <a:rPr lang="hr-HR" altLang="sr-Latn-RS" sz="2800" smtClean="0">
                <a:cs typeface="Calibri" pitchFamily="34" charset="0"/>
              </a:rPr>
              <a:t> </a:t>
            </a: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fazu  prirodnog  kretanja.  </a:t>
            </a:r>
            <a:endParaRPr lang="hr-HR" altLang="sr-Latn-RS" sz="2800" smtClean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U  2014. g</a:t>
            </a:r>
            <a:r>
              <a:rPr lang="hr-HR" altLang="sr-Latn-RS" sz="2800" smtClean="0">
                <a:cs typeface="Calibri" pitchFamily="34" charset="0"/>
              </a:rPr>
              <a:t>. </a:t>
            </a: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 je  rođeno  39.566 </a:t>
            </a:r>
            <a:r>
              <a:rPr lang="hr-HR" altLang="sr-Latn-RS" sz="2800" smtClean="0">
                <a:cs typeface="Calibri" pitchFamily="34" charset="0"/>
              </a:rPr>
              <a:t> </a:t>
            </a: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djece,  umrlo  je  50.839  osoba  te  je  bilo  11.273  umrlih  više nego  rođenih. </a:t>
            </a:r>
            <a:endParaRPr lang="hr-HR" altLang="sr-Latn-RS" sz="2800" smtClean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SzPct val="55000"/>
              <a:buFont typeface="Wingdings" pitchFamily="2" charset="2"/>
              <a:buChar char="Ø"/>
            </a:pPr>
            <a:r>
              <a:rPr lang="hr-HR" altLang="sr-Latn-RS" sz="2800" smtClean="0">
                <a:cs typeface="Calibri" pitchFamily="34" charset="0"/>
              </a:rPr>
              <a:t>Prisutna negativna stopa prirodnog kretanja -2,7.</a:t>
            </a:r>
          </a:p>
        </p:txBody>
      </p:sp>
    </p:spTree>
    <p:extLst>
      <p:ext uri="{BB962C8B-B14F-4D97-AF65-F5344CB8AC3E}">
        <p14:creationId xmlns:p14="http://schemas.microsoft.com/office/powerpoint/2010/main" val="27250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507413" cy="5649913"/>
          </a:xfrm>
        </p:spPr>
        <p:txBody>
          <a:bodyPr/>
          <a:lstStyle/>
          <a:p>
            <a:pPr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Prisutne značajne razlike po spolu. </a:t>
            </a:r>
          </a:p>
          <a:p>
            <a:pPr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Prema podacima iz 2014. godine, u Hrvatskoj ima 758.633 osoba starije životne dobi, </a:t>
            </a:r>
          </a:p>
          <a:p>
            <a:pPr lvl="1"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400" smtClean="0">
                <a:latin typeface="Calibri" pitchFamily="34" charset="0"/>
                <a:cs typeface="Calibri" pitchFamily="34" charset="0"/>
              </a:rPr>
              <a:t>296.208 (39,04%) muškaraca</a:t>
            </a:r>
          </a:p>
          <a:p>
            <a:pPr lvl="1"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400" smtClean="0">
                <a:latin typeface="Calibri" pitchFamily="34" charset="0"/>
                <a:cs typeface="Calibri" pitchFamily="34" charset="0"/>
              </a:rPr>
              <a:t>462.425 (60,96%) žen</a:t>
            </a:r>
            <a:r>
              <a:rPr lang="hr-HR" altLang="sr-Latn-RS" sz="2400" smtClean="0">
                <a:cs typeface="Calibri" pitchFamily="34" charset="0"/>
              </a:rPr>
              <a:t>a</a:t>
            </a:r>
          </a:p>
          <a:p>
            <a:pPr lvl="1" eaLnBrk="1" hangingPunct="1">
              <a:buSzPct val="55000"/>
              <a:buFont typeface="Wingdings" pitchFamily="2" charset="2"/>
              <a:buChar char="Ø"/>
            </a:pPr>
            <a:endParaRPr lang="vi-VN" altLang="sr-Latn-RS" sz="240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Očekivano trajanje života pri rođenju je za oba spola 77,</a:t>
            </a:r>
            <a:r>
              <a:rPr lang="hr-HR" altLang="sr-Latn-RS" sz="2800" smtClean="0">
                <a:cs typeface="Calibri" pitchFamily="34" charset="0"/>
              </a:rPr>
              <a:t>6</a:t>
            </a:r>
            <a:r>
              <a:rPr lang="vi-VN" altLang="sr-Latn-RS" sz="2800" smtClean="0">
                <a:latin typeface="Calibri" pitchFamily="34" charset="0"/>
                <a:cs typeface="Calibri" pitchFamily="34" charset="0"/>
              </a:rPr>
              <a:t> godine, </a:t>
            </a:r>
          </a:p>
          <a:p>
            <a:pPr lvl="1"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400" smtClean="0">
                <a:latin typeface="Calibri" pitchFamily="34" charset="0"/>
                <a:cs typeface="Calibri" pitchFamily="34" charset="0"/>
              </a:rPr>
              <a:t>za žene 80,</a:t>
            </a:r>
            <a:r>
              <a:rPr lang="hr-HR" altLang="sr-Latn-RS" sz="2400" smtClean="0">
                <a:cs typeface="Calibri" pitchFamily="34" charset="0"/>
              </a:rPr>
              <a:t>5</a:t>
            </a:r>
            <a:r>
              <a:rPr lang="vi-VN" altLang="sr-Latn-RS" sz="2400" smtClean="0">
                <a:latin typeface="Calibri" pitchFamily="34" charset="0"/>
                <a:cs typeface="Calibri" pitchFamily="34" charset="0"/>
              </a:rPr>
              <a:t> godine, </a:t>
            </a:r>
          </a:p>
          <a:p>
            <a:pPr lvl="1" eaLnBrk="1" hangingPunct="1">
              <a:buSzPct val="55000"/>
              <a:buFont typeface="Wingdings" pitchFamily="2" charset="2"/>
              <a:buChar char="Ø"/>
            </a:pPr>
            <a:r>
              <a:rPr lang="vi-VN" altLang="sr-Latn-RS" sz="2400" smtClean="0">
                <a:latin typeface="Calibri" pitchFamily="34" charset="0"/>
                <a:cs typeface="Calibri" pitchFamily="34" charset="0"/>
              </a:rPr>
              <a:t>za muškarce 74,</a:t>
            </a:r>
            <a:r>
              <a:rPr lang="hr-HR" altLang="sr-Latn-RS" sz="2400" smtClean="0">
                <a:cs typeface="Calibri" pitchFamily="34" charset="0"/>
              </a:rPr>
              <a:t>6</a:t>
            </a:r>
            <a:r>
              <a:rPr lang="vi-VN" altLang="sr-Latn-RS" sz="2400" smtClean="0">
                <a:latin typeface="Calibri" pitchFamily="34" charset="0"/>
                <a:cs typeface="Calibri" pitchFamily="34" charset="0"/>
              </a:rPr>
              <a:t> godine</a:t>
            </a:r>
            <a:endParaRPr lang="hr-HR" altLang="sr-Latn-RS" sz="2400" smtClean="0">
              <a:cs typeface="Calibri" pitchFamily="34" charset="0"/>
            </a:endParaRPr>
          </a:p>
          <a:p>
            <a:pPr lvl="1" eaLnBrk="1" hangingPunct="1">
              <a:buSzPct val="55000"/>
              <a:buFont typeface="Wingdings" pitchFamily="2" charset="2"/>
              <a:buChar char="Ø"/>
            </a:pPr>
            <a:endParaRPr lang="hr-HR" altLang="sr-Latn-RS" sz="2400" smtClean="0">
              <a:cs typeface="Calibri" pitchFamily="34" charset="0"/>
            </a:endParaRPr>
          </a:p>
          <a:p>
            <a:pPr algn="r" eaLnBrk="1" hangingPunct="1">
              <a:buSzPct val="55000"/>
              <a:buFont typeface="Arial" pitchFamily="34" charset="0"/>
              <a:buNone/>
            </a:pPr>
            <a:r>
              <a:rPr lang="hr-HR" altLang="sr-Latn-RS" sz="2800" smtClean="0">
                <a:cs typeface="Calibri" pitchFamily="34" charset="0"/>
              </a:rPr>
              <a:t>(</a:t>
            </a:r>
            <a:r>
              <a:rPr lang="vi-VN" altLang="sr-Latn-RS" sz="2800" i="1" smtClean="0">
                <a:latin typeface="Calibri" pitchFamily="34" charset="0"/>
                <a:cs typeface="Calibri" pitchFamily="34" charset="0"/>
              </a:rPr>
              <a:t>Državn</a:t>
            </a:r>
            <a:r>
              <a:rPr lang="hr-HR" altLang="sr-Latn-RS" sz="2800" i="1" smtClean="0">
                <a:cs typeface="Calibri" pitchFamily="34" charset="0"/>
              </a:rPr>
              <a:t>i</a:t>
            </a:r>
            <a:r>
              <a:rPr lang="vi-VN" altLang="sr-Latn-RS" sz="2800" i="1" smtClean="0">
                <a:latin typeface="Calibri" pitchFamily="34" charset="0"/>
                <a:cs typeface="Calibri" pitchFamily="34" charset="0"/>
              </a:rPr>
              <a:t> zavod za statistiku</a:t>
            </a:r>
            <a:r>
              <a:rPr lang="hr-HR" altLang="sr-Latn-RS" sz="2800" i="1" smtClean="0">
                <a:cs typeface="Calibri" pitchFamily="34" charset="0"/>
              </a:rPr>
              <a:t>, prema podacima u 2014.</a:t>
            </a:r>
            <a:r>
              <a:rPr lang="hr-HR" altLang="sr-Latn-RS" sz="2800" smtClean="0"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28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dirty="0" smtClean="0"/>
              <a:t>Zdravlje starijih osoba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hr-HR" altLang="sr-Latn-RS" sz="2800" dirty="0" smtClean="0"/>
              <a:t>Zdravlje starijih osoba predstavlja sve veći izazov suvremene znanosti i prakse zbog stalnog porasta broja starijeg stanovništva i njihovog udjela u ukupnom stanovništvu te sve veće zastupljenosti kroničnih bolesti prisutnih kod starijih osoba koje povećavaju potrebu za korištenjem zdravstvenih i socijalnih, a time i financijskih resursa zajednice.</a:t>
            </a:r>
          </a:p>
        </p:txBody>
      </p:sp>
    </p:spTree>
    <p:extLst>
      <p:ext uri="{BB962C8B-B14F-4D97-AF65-F5344CB8AC3E}">
        <p14:creationId xmlns:p14="http://schemas.microsoft.com/office/powerpoint/2010/main" val="13427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altLang="sr-Latn-RS" sz="3200" smtClean="0">
                <a:latin typeface="Calibri" pitchFamily="34" charset="0"/>
                <a:cs typeface="Calibri" pitchFamily="34" charset="0"/>
              </a:rPr>
              <a:t>Najčešće  skupine  utvrđenih  bolesti  i </a:t>
            </a:r>
            <a:br>
              <a:rPr lang="vi-VN" altLang="sr-Latn-RS" sz="3200" smtClean="0">
                <a:latin typeface="Calibri" pitchFamily="34" charset="0"/>
                <a:cs typeface="Calibri" pitchFamily="34" charset="0"/>
              </a:rPr>
            </a:br>
            <a:r>
              <a:rPr lang="vi-VN" altLang="sr-Latn-RS" sz="3200" smtClean="0">
                <a:latin typeface="Calibri" pitchFamily="34" charset="0"/>
                <a:cs typeface="Calibri" pitchFamily="34" charset="0"/>
              </a:rPr>
              <a:t>stanja kod starijih osoba</a:t>
            </a:r>
            <a:r>
              <a:rPr lang="hr-HR" altLang="sr-Latn-RS" sz="3200" smtClean="0">
                <a:cs typeface="Calibri" pitchFamily="34" charset="0"/>
              </a:rPr>
              <a:t> u primarnoj ZZ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1042988" y="2276475"/>
          <a:ext cx="7129462" cy="28797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4731"/>
                <a:gridCol w="3564731"/>
              </a:tblGrid>
              <a:tr h="396359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Skupina bolesti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Postotak oboljelih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</a:tr>
              <a:tr h="57061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Bolesti cirkulacijskog</a:t>
                      </a:r>
                      <a:r>
                        <a:rPr lang="hr-HR" sz="2000" baseline="0" dirty="0" smtClean="0"/>
                        <a:t> sustava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20,9%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</a:tr>
              <a:tr h="815163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Bolesti mišićno-koštanog</a:t>
                      </a:r>
                      <a:r>
                        <a:rPr lang="hr-HR" sz="2000" baseline="0" dirty="0" smtClean="0"/>
                        <a:t> sustava i vezivnog tkiva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12,7%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</a:tr>
              <a:tr h="396359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Bolesti dišnog sustava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7,8%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</a:tr>
              <a:tr h="70123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E</a:t>
                      </a:r>
                      <a:r>
                        <a:rPr lang="it-IT" sz="2000" dirty="0" err="1" smtClean="0"/>
                        <a:t>ndokrine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bolesti</a:t>
                      </a:r>
                      <a:r>
                        <a:rPr lang="it-IT" sz="2000" dirty="0" smtClean="0"/>
                        <a:t>, </a:t>
                      </a:r>
                      <a:r>
                        <a:rPr lang="it-IT" sz="2000" dirty="0" err="1" smtClean="0"/>
                        <a:t>bolesti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prehrane</a:t>
                      </a:r>
                      <a:r>
                        <a:rPr lang="it-IT" sz="2000" dirty="0" smtClean="0"/>
                        <a:t> i </a:t>
                      </a:r>
                      <a:r>
                        <a:rPr lang="it-IT" sz="2000" dirty="0" err="1" smtClean="0"/>
                        <a:t>bolesti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metabolizma</a:t>
                      </a:r>
                      <a:r>
                        <a:rPr lang="it-IT" sz="2000" dirty="0" smtClean="0"/>
                        <a:t> 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7,</a:t>
                      </a:r>
                      <a:r>
                        <a:rPr lang="hr-HR" sz="2000" dirty="0" err="1" smtClean="0"/>
                        <a:t>7</a:t>
                      </a:r>
                      <a:r>
                        <a:rPr lang="hr-HR" sz="2000" dirty="0" smtClean="0"/>
                        <a:t>%</a:t>
                      </a:r>
                      <a:endParaRPr lang="hr-HR" sz="2000" dirty="0"/>
                    </a:p>
                  </a:txBody>
                  <a:tcPr marL="91449" marR="91449" marT="45745" marB="457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1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smtClean="0"/>
              <a:t>Najčešći uzroci bolničkog pobola </a:t>
            </a:r>
            <a:br>
              <a:rPr lang="hr-HR" altLang="sr-Latn-RS" sz="3200" smtClean="0"/>
            </a:br>
            <a:r>
              <a:rPr lang="hr-HR" altLang="sr-Latn-RS" sz="3200" smtClean="0"/>
              <a:t>osoba u dobi 65+</a:t>
            </a:r>
          </a:p>
        </p:txBody>
      </p:sp>
      <p:graphicFrame>
        <p:nvGraphicFramePr>
          <p:cNvPr id="2" name="Rezervirano mjesto sadržaja 1"/>
          <p:cNvGraphicFramePr>
            <a:graphicFrameLocks noGrp="1"/>
          </p:cNvGraphicFramePr>
          <p:nvPr>
            <p:ph idx="1"/>
          </p:nvPr>
        </p:nvGraphicFramePr>
        <p:xfrm>
          <a:off x="468313" y="1916113"/>
          <a:ext cx="8229600" cy="42976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2743200"/>
                <a:gridCol w="2743200"/>
              </a:tblGrid>
              <a:tr h="396211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Skupina bolesti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Broj oboljelih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Stopa na 1.000 stan.</a:t>
                      </a:r>
                      <a:endParaRPr lang="hr-HR" sz="2000" dirty="0"/>
                    </a:p>
                  </a:txBody>
                  <a:tcPr marT="45717" marB="45717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Bolesti cirkulacijskog sustava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53.916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68,32</a:t>
                      </a:r>
                      <a:endParaRPr lang="hr-HR" sz="2000" dirty="0"/>
                    </a:p>
                  </a:txBody>
                  <a:tcPr marT="45717" marB="45717"/>
                </a:tc>
              </a:tr>
              <a:tr h="396211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Novotvorine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35.660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45,19</a:t>
                      </a:r>
                      <a:endParaRPr lang="hr-HR" sz="2000" dirty="0"/>
                    </a:p>
                  </a:txBody>
                  <a:tcPr marT="45717" marB="45717"/>
                </a:tc>
              </a:tr>
              <a:tr h="396211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Bolesti oka i </a:t>
                      </a:r>
                      <a:r>
                        <a:rPr lang="hr-HR" sz="2000" dirty="0" err="1" smtClean="0"/>
                        <a:t>adneksa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20.797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26,35</a:t>
                      </a:r>
                      <a:endParaRPr lang="hr-HR" sz="2000" dirty="0"/>
                    </a:p>
                  </a:txBody>
                  <a:tcPr marT="45717" marB="45717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Bolesti probavnog sustava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18.516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23,46</a:t>
                      </a:r>
                      <a:endParaRPr lang="hr-HR" sz="2000" dirty="0"/>
                    </a:p>
                  </a:txBody>
                  <a:tcPr marT="45717" marB="45717"/>
                </a:tc>
              </a:tr>
              <a:tr h="1005766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Ozljede, otrovanja i neke druge posljedice vanjskih uzroka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15.198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19,26</a:t>
                      </a:r>
                      <a:endParaRPr lang="hr-HR" sz="2000" dirty="0"/>
                    </a:p>
                  </a:txBody>
                  <a:tcPr marT="45717" marB="45717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Duševni poremećaji i poremećaji ponašanja 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6.552</a:t>
                      </a:r>
                      <a:endParaRPr lang="hr-HR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8,30</a:t>
                      </a:r>
                      <a:endParaRPr lang="hr-HR" sz="20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96144"/>
          </a:xfrm>
        </p:spPr>
        <p:txBody>
          <a:bodyPr/>
          <a:lstStyle/>
          <a:p>
            <a:pPr algn="l"/>
            <a:r>
              <a:rPr lang="hr-HR" sz="2400" dirty="0" smtClean="0"/>
              <a:t>Broj hospitalizacija liječenih zbog dijagnoza skupine bolesti V </a:t>
            </a:r>
            <a:br>
              <a:rPr lang="hr-HR" sz="2400" dirty="0" smtClean="0"/>
            </a:br>
            <a:r>
              <a:rPr lang="hr-HR" sz="2400" dirty="0" smtClean="0"/>
              <a:t>(dg F00-F99), za osobe 65 i više godina, liječeni na stacionarnim djelatnostima i liječeni u dnevnim bolnicama  2014.god.</a:t>
            </a:r>
            <a:br>
              <a:rPr lang="hr-HR" sz="2400" dirty="0" smtClean="0"/>
            </a:br>
            <a:endParaRPr lang="hr-H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96242"/>
              </p:ext>
            </p:extLst>
          </p:nvPr>
        </p:nvGraphicFramePr>
        <p:xfrm>
          <a:off x="395536" y="1556792"/>
          <a:ext cx="8280921" cy="5113274"/>
        </p:xfrm>
        <a:graphic>
          <a:graphicData uri="http://schemas.openxmlformats.org/drawingml/2006/table">
            <a:tbl>
              <a:tblPr firstRow="1" firstCol="1" bandRow="1"/>
              <a:tblGrid>
                <a:gridCol w="1233936"/>
                <a:gridCol w="5813941"/>
                <a:gridCol w="1233044"/>
              </a:tblGrid>
              <a:tr h="432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šifra dijagnoze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naziv dijagnoze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ukupno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F00-F09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Organski i simptomatski duševni poremećaji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4125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F10-F19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Duševni poremećaji i poremećaji ponašanja uzrokovani uzimanjem psihoaktivnih tvari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1040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F20-F29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Shizofrenija, shizotopni i sumanuti poremećaji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1039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F30-F39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Afektivni poremećaji (poremećaji raspoloženja)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937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F40-F48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Neurotski, vezani uz stres i somatoformni poremećaji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713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F60-F69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Poremećaji ličnosti i ponašanja odraslih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176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F70-F79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Duševna zaostalost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F50-F59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Bihejviolarni sindromi vezani uz fiziološke poremećeje i fizičke čimbenike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F90-F98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Poremećaji u ponašanju i osjećajima koji se pojavljuju u djetinjstvu i u adolescenciji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F99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Nespecificirani mentalni poremećaj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F80-F89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Poremećaji psihološkog razvoja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3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F00-F99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8062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68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Izvor podataka: HZJZ, BSO obrazac 2014.g. (redovita prijava, dnevna bolnica)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688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Zagreb, 03.11.2015.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5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928100" cy="792163"/>
          </a:xfrm>
        </p:spPr>
        <p:txBody>
          <a:bodyPr/>
          <a:lstStyle/>
          <a:p>
            <a:pPr eaLnBrk="1" hangingPunct="1"/>
            <a:r>
              <a:rPr lang="hr-HR" altLang="sr-Latn-RS" sz="3200" smtClean="0"/>
              <a:t>Vodeći uzroci smrti osoba u dobi iznad 65 godina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26080"/>
              </p:ext>
            </p:extLst>
          </p:nvPr>
        </p:nvGraphicFramePr>
        <p:xfrm>
          <a:off x="468313" y="1268413"/>
          <a:ext cx="8280400" cy="493077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895775"/>
                <a:gridCol w="1653270"/>
                <a:gridCol w="1731355"/>
              </a:tblGrid>
              <a:tr h="365797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tx1"/>
                          </a:solidFill>
                        </a:rPr>
                        <a:t>Dijagnoza</a:t>
                      </a:r>
                      <a:endParaRPr lang="hr-H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hr-H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hr-H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365797">
                <a:tc>
                  <a:txBody>
                    <a:bodyPr/>
                    <a:lstStyle/>
                    <a:p>
                      <a:r>
                        <a:rPr lang="hr-HR" sz="1800" dirty="0" err="1" smtClean="0"/>
                        <a:t>Ishemijske</a:t>
                      </a:r>
                      <a:r>
                        <a:rPr lang="hr-HR" sz="1800" dirty="0" smtClean="0"/>
                        <a:t> bolesti srca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9.543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23,16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365797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Cerebrovaskularne bolesti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6.688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16,23 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Zloćudna novotvorina dušnika, dušnica i pluća (M)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1.736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4,21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640121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Zloćudne novotvorine debelog crijeva, rektuma i anusa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1.622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3,93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44512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Kronične bolesti donjeg dišnog sustava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1.569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3,80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365797">
                <a:tc>
                  <a:txBody>
                    <a:bodyPr/>
                    <a:lstStyle/>
                    <a:p>
                      <a:r>
                        <a:rPr lang="hr-HR" sz="1800" dirty="0" err="1" smtClean="0"/>
                        <a:t>Hipertenzivne</a:t>
                      </a:r>
                      <a:r>
                        <a:rPr lang="hr-HR" sz="1800" dirty="0" smtClean="0"/>
                        <a:t> bolesti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1.501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3,64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469189">
                <a:tc>
                  <a:txBody>
                    <a:bodyPr/>
                    <a:lstStyle/>
                    <a:p>
                      <a:r>
                        <a:rPr lang="hr-HR" sz="1800" dirty="0" err="1" smtClean="0"/>
                        <a:t>Insuficijencija</a:t>
                      </a:r>
                      <a:r>
                        <a:rPr lang="hr-HR" sz="1800" dirty="0" smtClean="0"/>
                        <a:t> srca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1.230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2,98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425209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Dijabetes </a:t>
                      </a:r>
                      <a:r>
                        <a:rPr lang="hr-HR" sz="1800" dirty="0" err="1" smtClean="0"/>
                        <a:t>melitus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1.182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2,86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433043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Zloćudna novotvorina dojke (Ž)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769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1,86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  <a:tr h="56810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Ateroskleroza   (Ž)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745</a:t>
                      </a:r>
                      <a:endParaRPr lang="hr-HR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1,80 </a:t>
                      </a:r>
                      <a:endParaRPr lang="hr-HR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4" marR="91424" marT="45737" marB="457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4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zh-CN" sz="4000" dirty="0" smtClean="0"/>
              <a:t>Svjetska zdravstvena organizacija</a:t>
            </a:r>
            <a:br>
              <a:rPr lang="hr-HR" altLang="zh-CN" sz="4000" dirty="0" smtClean="0"/>
            </a:br>
            <a:r>
              <a:rPr lang="hr-HR" altLang="zh-CN" sz="4000" dirty="0" smtClean="0"/>
              <a:t>(SZO)</a:t>
            </a:r>
            <a:endParaRPr lang="hr-HR" sz="4000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7550"/>
            <a:ext cx="8229600" cy="410845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zh-CN" dirty="0" smtClean="0"/>
              <a:t>Cilj: podizanje razine zdravlja svih naroda. U skladu s njenim statutom, Svjetska zdravstvena organizacija je vodeći i koordinirajući autoritet na polju međunarodnog zdravstvenog rada i odgovorna je za pomaganje svim narodima da se na globalnoj razini postigne najviša moguća razina zdravlja.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30163"/>
            <a:ext cx="8229600" cy="920750"/>
          </a:xfrm>
        </p:spPr>
        <p:txBody>
          <a:bodyPr/>
          <a:lstStyle/>
          <a:p>
            <a:pPr eaLnBrk="1" hangingPunct="1"/>
            <a:r>
              <a:rPr lang="hr-HR" altLang="sr-Latn-RS" sz="3200" smtClean="0"/>
              <a:t>Vanjski uzroci smrti </a:t>
            </a:r>
            <a:br>
              <a:rPr lang="hr-HR" altLang="sr-Latn-RS" sz="3200" smtClean="0"/>
            </a:br>
            <a:r>
              <a:rPr lang="hr-HR" altLang="sr-Latn-RS" sz="3200" smtClean="0"/>
              <a:t>osoba starije životne (2014.god.)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869606"/>
              </p:ext>
            </p:extLst>
          </p:nvPr>
        </p:nvGraphicFramePr>
        <p:xfrm>
          <a:off x="395288" y="1319213"/>
          <a:ext cx="8353424" cy="5245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183"/>
                <a:gridCol w="1688457"/>
                <a:gridCol w="1599593"/>
                <a:gridCol w="1866191"/>
              </a:tblGrid>
              <a:tr h="4434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b="1" dirty="0" smtClean="0">
                          <a:latin typeface="Calibri" pitchFamily="34" charset="0"/>
                          <a:cs typeface="Calibri" pitchFamily="34" charset="0"/>
                        </a:rPr>
                        <a:t>Vanjski</a:t>
                      </a:r>
                      <a:r>
                        <a:rPr lang="hr-HR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uzrok smrti</a:t>
                      </a:r>
                      <a:endParaRPr lang="hr-HR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b="1" dirty="0" smtClean="0">
                          <a:latin typeface="Calibri" pitchFamily="34" charset="0"/>
                          <a:cs typeface="Calibri" pitchFamily="34" charset="0"/>
                        </a:rPr>
                        <a:t>Broj</a:t>
                      </a:r>
                      <a:endParaRPr lang="hr-HR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b="1" dirty="0" smtClean="0">
                          <a:latin typeface="Calibri" pitchFamily="34" charset="0"/>
                          <a:cs typeface="Calibri" pitchFamily="34" charset="0"/>
                        </a:rPr>
                        <a:t>Stopa na 1.000 stan.</a:t>
                      </a:r>
                      <a:endParaRPr lang="hr-HR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Muškarci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73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0,23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Nesreće pri prijevozu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Žene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0,06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Ukupno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104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0,13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Muškarci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360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1,16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Padovi</a:t>
                      </a:r>
                      <a:endParaRPr lang="hr-HR" sz="20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Žene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647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1,35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Ukupno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1.007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1,28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Muškarci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0,30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Drugi vanjski uzroci slučajnih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 ozljeda </a:t>
                      </a: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Žene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88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0,18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Ukupno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182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0,23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Muškarci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166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0,53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vi-VN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Namjerno samoozljeđivanje 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Žene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0,14</a:t>
                      </a:r>
                      <a:endParaRPr lang="hr-HR" sz="20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Ukupno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234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0,30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Muškarci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0,07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Ostali vanjski uzroci smrti 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Žene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60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0,13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Ukupno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82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hr-HR" sz="2000" dirty="0" smtClean="0">
                          <a:latin typeface="Calibri" pitchFamily="34" charset="0"/>
                          <a:cs typeface="Calibri" pitchFamily="34" charset="0"/>
                        </a:rPr>
                        <a:t>0,10</a:t>
                      </a:r>
                      <a:endParaRPr lang="hr-H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0" marR="91450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hr-HR" sz="3200" smtClean="0"/>
              <a:t>Samoubojstva u dobi 65+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82804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2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r-HR" altLang="sr-Latn-RS" sz="3200" dirty="0" smtClean="0"/>
              <a:t>Rasprava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hr-HR" altLang="sr-Latn-RS" sz="2400" dirty="0" smtClean="0"/>
              <a:t>Većina zdravstvenih problema u starijoj dobi rezultat su kroničnih bolesti i stanja.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hr-HR" altLang="sr-Latn-RS" sz="2400" dirty="0" smtClean="0"/>
              <a:t>Mnoge kronične bolesti rezultat su (u nekoj mjeri) </a:t>
            </a:r>
            <a:r>
              <a:rPr lang="hr-HR" altLang="sr-Latn-RS" sz="2400" b="1" dirty="0" smtClean="0"/>
              <a:t>zdravstveno rizičnih ponašanja</a:t>
            </a:r>
            <a:r>
              <a:rPr lang="hr-HR" altLang="sr-Latn-RS" sz="2400" dirty="0" smtClean="0"/>
              <a:t>, i mogu biti prevenirane ili odgođene uključivanjem u i prakticiranjem </a:t>
            </a:r>
            <a:r>
              <a:rPr lang="hr-HR" altLang="sr-Latn-RS" sz="2400" b="1" dirty="0" smtClean="0"/>
              <a:t>zdravstveno </a:t>
            </a:r>
            <a:r>
              <a:rPr lang="hr-HR" altLang="sr-Latn-RS" sz="2400" b="1" dirty="0" err="1" smtClean="0"/>
              <a:t>protektivnih</a:t>
            </a:r>
            <a:r>
              <a:rPr lang="hr-HR" altLang="sr-Latn-RS" sz="2400" b="1" dirty="0" smtClean="0"/>
              <a:t> ponašanja</a:t>
            </a:r>
            <a:r>
              <a:rPr lang="hr-HR" altLang="sr-Latn-RS" sz="2400" dirty="0" smtClean="0"/>
              <a:t>.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hr-HR" altLang="sr-Latn-RS" sz="2400" dirty="0" smtClean="0"/>
              <a:t>Tjelesna aktivnost i zdrava prehrana i u starijoj dobi mogu dati značajne </a:t>
            </a:r>
            <a:r>
              <a:rPr lang="hr-HR" altLang="sr-Latn-RS" sz="2400" dirty="0" err="1" smtClean="0"/>
              <a:t>benefite</a:t>
            </a:r>
            <a:r>
              <a:rPr lang="hr-HR" altLang="sr-Latn-RS" sz="2400" dirty="0" smtClean="0"/>
              <a:t> za opće zdravlje osobe kao i opću </a:t>
            </a:r>
            <a:r>
              <a:rPr lang="hr-HR" altLang="sr-Latn-RS" sz="2400" b="1" dirty="0" smtClean="0"/>
              <a:t>kvalitetu života</a:t>
            </a:r>
            <a:r>
              <a:rPr lang="hr-HR" altLang="sr-Latn-RS" sz="2400" dirty="0" smtClean="0"/>
              <a:t>.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hr-HR" altLang="sr-Latn-RS" sz="2400" dirty="0" smtClean="0"/>
              <a:t>Rana detekcija zdravstvenih problema od važnosti je za povoljnije zdravstvene ishode i za uspješnije </a:t>
            </a:r>
            <a:r>
              <a:rPr lang="hr-HR" altLang="sr-Latn-RS" sz="2400" b="1" i="1" dirty="0" smtClean="0"/>
              <a:t>nošenje s kroničnim stanjima.</a:t>
            </a:r>
          </a:p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</a:pPr>
            <a:endParaRPr lang="hr-HR" alt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13519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U 2002 </a:t>
            </a:r>
            <a:r>
              <a:rPr lang="hr-HR" sz="2400" b="1" dirty="0"/>
              <a:t>WHO</a:t>
            </a:r>
            <a:r>
              <a:rPr lang="hr-HR" sz="2400" dirty="0"/>
              <a:t> </a:t>
            </a:r>
            <a:r>
              <a:rPr lang="hr-HR" sz="2400" dirty="0" smtClean="0"/>
              <a:t>objavila:  „</a:t>
            </a:r>
            <a:r>
              <a:rPr lang="hr-HR" sz="2400" dirty="0" err="1" smtClean="0"/>
              <a:t>Active</a:t>
            </a:r>
            <a:r>
              <a:rPr lang="hr-HR" sz="2400" dirty="0" smtClean="0"/>
              <a:t> </a:t>
            </a:r>
            <a:r>
              <a:rPr lang="hr-HR" sz="2400" dirty="0" err="1"/>
              <a:t>ageing</a:t>
            </a:r>
            <a:r>
              <a:rPr lang="hr-HR" sz="2400" dirty="0"/>
              <a:t>: a </a:t>
            </a:r>
            <a:r>
              <a:rPr lang="hr-HR" sz="2400" dirty="0" err="1"/>
              <a:t>policy</a:t>
            </a:r>
            <a:r>
              <a:rPr lang="hr-HR" sz="2400" dirty="0"/>
              <a:t> </a:t>
            </a:r>
            <a:r>
              <a:rPr lang="hr-HR" sz="2400" dirty="0" err="1"/>
              <a:t>framework</a:t>
            </a:r>
            <a:r>
              <a:rPr lang="hr-HR" sz="2400" dirty="0"/>
              <a:t> </a:t>
            </a:r>
            <a:r>
              <a:rPr lang="hr-HR" sz="2400" dirty="0" smtClean="0"/>
              <a:t>„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Aktivno starenje definirano kao proces optimiziranja mogućnosti/šansi za zdravlje, participiranja u društvu i sigurnosti kako bi se unaprijedila kvaliteta života tijekom starenja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Naglašava se potreba za </a:t>
            </a:r>
            <a:r>
              <a:rPr lang="hr-HR" sz="2400" dirty="0" err="1" smtClean="0"/>
              <a:t>multisektorskom</a:t>
            </a:r>
            <a:r>
              <a:rPr lang="hr-HR" sz="2400" dirty="0" smtClean="0"/>
              <a:t> i multidisciplinarnom suradnjom i akcijom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/>
              <a:t>Interdisciplinarni </a:t>
            </a:r>
            <a:r>
              <a:rPr lang="vi-VN" sz="2400" dirty="0"/>
              <a:t>pristup unaprejeđenju zdravlja starijih osoba je neophodan</a:t>
            </a:r>
          </a:p>
          <a:p>
            <a:pPr marL="0" indent="0">
              <a:buFont typeface="Arial" pitchFamily="34" charset="0"/>
              <a:buNone/>
            </a:pPr>
            <a:endParaRPr lang="hr-HR" sz="2400" dirty="0" smtClean="0"/>
          </a:p>
          <a:p>
            <a:pPr marL="0" indent="0">
              <a:buFont typeface="Arial" pitchFamily="34" charset="0"/>
              <a:buNone/>
            </a:pPr>
            <a:r>
              <a:rPr lang="hr-HR" sz="2000" b="1" dirty="0" smtClean="0"/>
              <a:t>„WHO </a:t>
            </a:r>
            <a:r>
              <a:rPr lang="hr-HR" sz="2000" b="1" dirty="0" err="1" smtClean="0"/>
              <a:t>policy</a:t>
            </a:r>
            <a:r>
              <a:rPr lang="hr-HR" sz="2000" b="1" dirty="0" smtClean="0"/>
              <a:t> </a:t>
            </a:r>
            <a:r>
              <a:rPr lang="hr-HR" sz="2000" b="1" dirty="0" err="1" smtClean="0"/>
              <a:t>framework</a:t>
            </a:r>
            <a:r>
              <a:rPr lang="hr-HR" sz="2000" b="1" dirty="0" smtClean="0"/>
              <a:t>” –&gt;   6 ključnih determinanti aktivnog starenja: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Ekonomska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Bihevioralna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Osobna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Socijalna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Zdravlje i socijalne službe/usluge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Fizička okolina</a:t>
            </a:r>
          </a:p>
          <a:p>
            <a:pPr marL="0" indent="0">
              <a:buFont typeface="Arial" pitchFamily="34" charset="0"/>
              <a:buNone/>
            </a:pPr>
            <a:endParaRPr lang="hr-HR" sz="2400" dirty="0"/>
          </a:p>
          <a:p>
            <a:pPr marL="0" indent="0">
              <a:buFont typeface="Arial" pitchFamily="34" charset="0"/>
              <a:buNone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27212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dirty="0" smtClean="0"/>
              <a:t>Zaključno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hr-HR" altLang="sr-Latn-RS" dirty="0" smtClean="0"/>
              <a:t>Drugačiji dobni sastav stanovništva postavlja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hr-HR" altLang="sr-Latn-RS" dirty="0" smtClean="0"/>
              <a:t>nove i drugačije zahtjeve organizaciji društva s obzirom na specifične potrebe starijih osoba, osobito u zdravstvenoj i socijalnoj skrbi, ali se navedeno odražava i na druge sektore.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hr-HR" altLang="sr-Latn-RS" dirty="0" smtClean="0"/>
          </a:p>
          <a:p>
            <a:pPr marL="0" indent="0" eaLnBrk="1" hangingPunct="1">
              <a:buFont typeface="Arial" pitchFamily="34" charset="0"/>
              <a:buNone/>
            </a:pP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764647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Faktori  na koje možemo utjecati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Ponašanja…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09893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“</a:t>
            </a:r>
            <a:r>
              <a:rPr lang="en-US" smtClean="0"/>
              <a:t>3FOUR50</a:t>
            </a:r>
            <a:r>
              <a:rPr lang="hr-HR" smtClean="0"/>
              <a:t>”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3 </a:t>
            </a:r>
            <a:r>
              <a:rPr lang="hr-HR" sz="2800" smtClean="0"/>
              <a:t>rizična faktora</a:t>
            </a:r>
            <a:r>
              <a:rPr lang="en-US" sz="2800" smtClean="0"/>
              <a:t> – </a:t>
            </a:r>
            <a:r>
              <a:rPr lang="hr-HR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pušenje, loša prehrana i smanjena fizička aktivnost</a:t>
            </a:r>
            <a:r>
              <a:rPr lang="hr-HR" sz="2800" smtClean="0"/>
              <a:t> </a:t>
            </a:r>
            <a:r>
              <a:rPr lang="en-US" sz="2800" smtClean="0"/>
              <a:t>– </a:t>
            </a:r>
            <a:r>
              <a:rPr lang="hr-HR" sz="2800" smtClean="0"/>
              <a:t>doprinose razvoju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4 tipa kroničnih bolesti: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Bolesti srca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Dijabetes tip II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Bolesti pluća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Karcinom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... što u konačnici ima udio od preko 50% u ukupnoj smrtnosti u svijetu.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/>
              <a:t>Na mnoge od tih rizičnih faktora se može djelovati i mogu biti prevenirani smrtni ishodi ili invaliditet.</a:t>
            </a:r>
          </a:p>
        </p:txBody>
      </p:sp>
    </p:spTree>
    <p:extLst>
      <p:ext uri="{BB962C8B-B14F-4D97-AF65-F5344CB8AC3E}">
        <p14:creationId xmlns:p14="http://schemas.microsoft.com/office/powerpoint/2010/main" val="24880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Rizični faktori</a:t>
            </a:r>
            <a:endParaRPr lang="en-US" smtClean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dirty="0" smtClean="0"/>
              <a:t>	Smanjena fizička aktivnost, nepravilna (loša) prehrana, pušenje, prekomjerno i nezdravo konzumiranje alkohola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dirty="0" smtClean="0">
                <a:sym typeface="Symbol" pitchFamily="18" charset="2"/>
              </a:rPr>
              <a:t></a:t>
            </a:r>
            <a:endParaRPr lang="hr-HR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dirty="0" smtClean="0"/>
              <a:t>Rizična ponašanja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i="1" dirty="0" smtClean="0"/>
              <a:t>(područje psihologije – zdravstvene psihologije)</a:t>
            </a:r>
          </a:p>
        </p:txBody>
      </p:sp>
    </p:spTree>
    <p:extLst>
      <p:ext uri="{BB962C8B-B14F-4D97-AF65-F5344CB8AC3E}">
        <p14:creationId xmlns:p14="http://schemas.microsoft.com/office/powerpoint/2010/main" val="900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Zdravstveno rizična i protektivna ponašanja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323184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  <a:cs typeface="Calibri" pitchFamily="34" charset="0"/>
              </a:rPr>
              <a:t>Većina koničnih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bolesti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rezultat su (u nekoj mjeri) zdravstveno rizičnih ponašanja, i mogu biti prevenirane ili odgođene uključivanjem u i prakticiranjem zdravstveno protektivnih ponašanja.</a:t>
            </a:r>
          </a:p>
          <a:p>
            <a:r>
              <a:rPr lang="vi-VN" sz="2400" dirty="0">
                <a:latin typeface="Calibri" pitchFamily="34" charset="0"/>
                <a:cs typeface="Calibri" pitchFamily="34" charset="0"/>
              </a:rPr>
              <a:t>Tjelesna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aktivnost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zdrava prehrana i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prestanak konzumiranja štetnih tvari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mogu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dati značajne benefite za opće zdravlje osobe kao i opću kvalitetu života.</a:t>
            </a:r>
          </a:p>
          <a:p>
            <a:r>
              <a:rPr lang="vi-VN" sz="2400" dirty="0">
                <a:latin typeface="Calibri" pitchFamily="34" charset="0"/>
                <a:cs typeface="Calibri" pitchFamily="34" charset="0"/>
              </a:rPr>
              <a:t>Rana detekcija zdravstvenih problema od važnosti je za povoljnije zdravstvene ishode i za uspješnije nošenje s kroničnim stanjima.</a:t>
            </a:r>
          </a:p>
          <a:p>
            <a:endParaRPr lang="hr-HR" sz="2400" dirty="0" smtClean="0">
              <a:latin typeface="Calibri" pitchFamily="34" charset="0"/>
              <a:cs typeface="Calibri" pitchFamily="34" charset="0"/>
            </a:endParaRPr>
          </a:p>
          <a:p>
            <a:endParaRPr lang="hr-H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/>
          <a:lstStyle/>
          <a:p>
            <a:r>
              <a:rPr lang="hr-HR" dirty="0" smtClean="0"/>
              <a:t>Kronične bolesti -&gt; neizlječive -&gt;</a:t>
            </a:r>
          </a:p>
          <a:p>
            <a:pPr lvl="1"/>
            <a:r>
              <a:rPr lang="hr-HR" dirty="0" smtClean="0"/>
              <a:t>Cilj  akcije/intervencije je postizanje uvjetnog zdravlja i što bolje kvalitete života bolesnika</a:t>
            </a:r>
          </a:p>
          <a:p>
            <a:r>
              <a:rPr lang="hr-HR" dirty="0" smtClean="0"/>
              <a:t>Uloga </a:t>
            </a:r>
            <a:r>
              <a:rPr lang="hr-HR" dirty="0"/>
              <a:t>i važnost psihologa u </a:t>
            </a:r>
            <a:r>
              <a:rPr lang="hr-HR" dirty="0" smtClean="0"/>
              <a:t>zdravstvu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Psihološko savjetovanje i edukacija u cilju smanjenja rizičnog </a:t>
            </a:r>
            <a:r>
              <a:rPr lang="hr-HR" dirty="0" smtClean="0"/>
              <a:t>ponašanja neophodan dio interdisciplinarnog rada u ovom području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993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/>
              <a:t>Shvaćanje zdravlja kroz povijest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5328592"/>
          </a:xfrm>
        </p:spPr>
        <p:txBody>
          <a:bodyPr/>
          <a:lstStyle/>
          <a:p>
            <a:r>
              <a:rPr lang="hr-HR" sz="2800" dirty="0" smtClean="0"/>
              <a:t>Biološki model bio dominantan model nekada.</a:t>
            </a:r>
          </a:p>
          <a:p>
            <a:r>
              <a:rPr lang="hr-HR" sz="2800" dirty="0" smtClean="0"/>
              <a:t>Potrebno </a:t>
            </a:r>
            <a:r>
              <a:rPr lang="hr-HR" sz="2800" dirty="0"/>
              <a:t>je istaknuti da je osim bioloških čimbenika, zdravlje odnosno ishod bolesti pod utjecajem i ne-bioloških čimbenika: ličnost osobe, motivacije, pridržavanje terapije, socioekonomskog statusa, mreže socijalne podrške, individualnih i kulturalnih </a:t>
            </a:r>
            <a:r>
              <a:rPr lang="hr-HR" sz="2800" dirty="0" smtClean="0"/>
              <a:t>vjerovonja </a:t>
            </a:r>
            <a:r>
              <a:rPr lang="hr-HR" sz="2800" dirty="0"/>
              <a:t>i ponašanja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Bio-psiho-socijalni model zdravlja i bolesti dominantni model danas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019661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7467600" cy="785812"/>
          </a:xfrm>
        </p:spPr>
        <p:txBody>
          <a:bodyPr/>
          <a:lstStyle/>
          <a:p>
            <a:r>
              <a:rPr lang="hr-HR" sz="4000" dirty="0" smtClean="0"/>
              <a:t>ULOGA PSIHOLOGA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.. U edukaciji šire javnosti o rizicima koji utječu na razvoj </a:t>
            </a:r>
            <a:r>
              <a:rPr lang="hr-HR" sz="2000" dirty="0" smtClean="0"/>
              <a:t>kroničnih bolesti</a:t>
            </a:r>
            <a:endParaRPr lang="hr-HR" sz="2000" dirty="0" smtClean="0"/>
          </a:p>
          <a:p>
            <a:r>
              <a:rPr lang="hr-HR" sz="2000" dirty="0" smtClean="0"/>
              <a:t>.. U programima </a:t>
            </a:r>
            <a:r>
              <a:rPr lang="hr-HR" sz="2000" dirty="0" smtClean="0"/>
              <a:t>prevencije</a:t>
            </a:r>
            <a:endParaRPr lang="hr-HR" sz="2000" dirty="0" smtClean="0"/>
          </a:p>
          <a:p>
            <a:r>
              <a:rPr lang="hr-HR" sz="2000" dirty="0" smtClean="0"/>
              <a:t>.. U razvoju i edukaciji tehnika nošenja sa </a:t>
            </a:r>
            <a:r>
              <a:rPr lang="hr-HR" sz="2000" dirty="0" smtClean="0"/>
              <a:t>stresom</a:t>
            </a:r>
          </a:p>
          <a:p>
            <a:r>
              <a:rPr lang="hr-HR" sz="2000" dirty="0"/>
              <a:t>.. U </a:t>
            </a:r>
            <a:r>
              <a:rPr lang="hr-HR" sz="2000" dirty="0" smtClean="0"/>
              <a:t>promociji zdravog </a:t>
            </a:r>
            <a:r>
              <a:rPr lang="hr-HR" sz="2000" dirty="0"/>
              <a:t>načina života – </a:t>
            </a:r>
            <a:r>
              <a:rPr lang="hr-HR" sz="2000" dirty="0" smtClean="0"/>
              <a:t>npr</a:t>
            </a:r>
            <a:r>
              <a:rPr lang="hr-HR" sz="2000" dirty="0"/>
              <a:t>. kroz savjetovališta i grupe podrške za mršavljenje, smanjenje/ prestanak pušenja, odvikavanje od alkohola, </a:t>
            </a:r>
            <a:r>
              <a:rPr lang="hr-HR" sz="2000" dirty="0" smtClean="0"/>
              <a:t>zdrave </a:t>
            </a:r>
            <a:r>
              <a:rPr lang="hr-HR" sz="2000" dirty="0"/>
              <a:t>prehrane… </a:t>
            </a:r>
          </a:p>
          <a:p>
            <a:r>
              <a:rPr lang="hr-HR" sz="2000" dirty="0"/>
              <a:t>.. U rehabilitacijskim centrima za bolesnike kako bi se poboljšala kvaliteta njihovih života</a:t>
            </a:r>
          </a:p>
          <a:p>
            <a:r>
              <a:rPr lang="hr-HR" sz="2000" dirty="0"/>
              <a:t>.. U edukaciji obitelji bolesnika – lakše nošenje sa problemom, bolja kvaliteta njihovih života, bolje razumijevanje i kvalitetnija podrška bolesniku</a:t>
            </a:r>
          </a:p>
          <a:p>
            <a:r>
              <a:rPr lang="hr-HR" sz="2000" dirty="0"/>
              <a:t>.. U radu na stavu zajednice prema </a:t>
            </a:r>
            <a:r>
              <a:rPr lang="hr-HR" sz="2000" dirty="0" smtClean="0"/>
              <a:t>kroničnim </a:t>
            </a:r>
            <a:r>
              <a:rPr lang="hr-HR" sz="2000" dirty="0"/>
              <a:t>bolestima </a:t>
            </a:r>
            <a:r>
              <a:rPr lang="hr-HR" sz="2000" dirty="0" smtClean="0"/>
              <a:t>i zdravim stilovima življenja – </a:t>
            </a:r>
            <a:r>
              <a:rPr lang="hr-HR" sz="2000" dirty="0"/>
              <a:t>osvještavanje problematike</a:t>
            </a:r>
            <a:r>
              <a:rPr lang="hr-HR" sz="2000" dirty="0" smtClean="0"/>
              <a:t>!</a:t>
            </a:r>
          </a:p>
          <a:p>
            <a:r>
              <a:rPr lang="hr-HR" sz="2000" dirty="0" smtClean="0"/>
              <a:t>…</a:t>
            </a:r>
            <a:endParaRPr lang="hr-HR" sz="2000" dirty="0"/>
          </a:p>
          <a:p>
            <a:endParaRPr lang="hr-HR" sz="2000" dirty="0" smtClean="0"/>
          </a:p>
          <a:p>
            <a:pPr>
              <a:buFont typeface="Wingdings" pitchFamily="2" charset="2"/>
              <a:buNone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37292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/>
              <a:t>SZO u svojim temeljnim dokumentima deklarira zdravlje kao jedno od temeljnih ljudskih prava bez obzira na rasu, vjeru, političko opredjeljenje, socijalne te ekonomske uvjete</a:t>
            </a:r>
          </a:p>
          <a:p>
            <a:pPr>
              <a:defRPr/>
            </a:pPr>
            <a:r>
              <a:rPr lang="hr-HR" altLang="sr-Latn-RS"/>
              <a:t>Najviše polemika je uvijek izazivala socijalna komponenta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5663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/>
              <a:t>Zdravlje je egzaktan pojam koji je produkt naslijeđa i okoline (društvene, fizičke i biološke)</a:t>
            </a:r>
          </a:p>
          <a:p>
            <a:pPr>
              <a:defRPr/>
            </a:pPr>
            <a:r>
              <a:rPr lang="hr-HR" altLang="sr-Latn-RS"/>
              <a:t>Ukoliko je poremećena jedna ili druga komponenta nastaje bolest kao fizička ili psihička disfunkcija organizma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8994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sz="2800"/>
              <a:t>Pored ostalih obilježja, zdravlje ima i ekonomska obilježja – sve je vrijednije, a bolest je sve skuplja</a:t>
            </a:r>
          </a:p>
          <a:p>
            <a:pPr>
              <a:defRPr/>
            </a:pPr>
            <a:r>
              <a:rPr lang="hr-HR" altLang="sr-Latn-RS" sz="2800"/>
              <a:t>Pravo na zdravlje predstavlja i jedan od ustavnih načela Republike Hrvatske – “ Svatko ima pravo na zdrav život. Republika osigurava pravo građana na zdrav okoliš. Građani, državna, javna i gospodarska tijela i udruge, dužni su, u sklopu svojih ovlasti i djelatnosti, osobitu skrb posvećivati zaštiti zdravlja ljudi, prirode i ljudskog okoliša.”</a:t>
            </a:r>
            <a:endParaRPr lang="en-US" altLang="sr-Latn-RS" sz="2800"/>
          </a:p>
        </p:txBody>
      </p:sp>
    </p:spTree>
    <p:extLst>
      <p:ext uri="{BB962C8B-B14F-4D97-AF65-F5344CB8AC3E}">
        <p14:creationId xmlns:p14="http://schemas.microsoft.com/office/powerpoint/2010/main" val="26062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/>
              <a:t>Među društvenim činiteljima na zdravlje utječu socijalno-ekonomski razvoj i fizička okolina, odgoj, obrazovanje i kultura te zdravstvena i socijalna zaštita</a:t>
            </a:r>
          </a:p>
          <a:p>
            <a:pPr>
              <a:defRPr/>
            </a:pPr>
            <a:r>
              <a:rPr lang="hr-HR" altLang="sr-Latn-RS"/>
              <a:t>Među ključne preduvjete zdravlja ubrajamo mir, dom, obrazovanje, socijalnu sigurnost, društveni razvoj i stabilnost ekološkog sustava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14224973"/>
      </p:ext>
    </p:extLst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2158</Words>
  <Application>Microsoft Office PowerPoint</Application>
  <PresentationFormat>On-screen Show (4:3)</PresentationFormat>
  <Paragraphs>449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Slit</vt:lpstr>
      <vt:lpstr>Aktualni problemi zdravlja populacije</vt:lpstr>
      <vt:lpstr>Zdravlje</vt:lpstr>
      <vt:lpstr>Svjetska zdravstvena organizacija WHO</vt:lpstr>
      <vt:lpstr>Svjetska zdravstvena organizacija (SZO)</vt:lpstr>
      <vt:lpstr>Shvaćanje zdravlja kroz povijest</vt:lpstr>
      <vt:lpstr>PowerPoint Presentation</vt:lpstr>
      <vt:lpstr>PowerPoint Presentation</vt:lpstr>
      <vt:lpstr>PowerPoint Presentation</vt:lpstr>
      <vt:lpstr>PowerPoint Presentation</vt:lpstr>
      <vt:lpstr>Mjerenje zdravlja populacije</vt:lpstr>
      <vt:lpstr>Mortalitet:  situacija u svijetu</vt:lpstr>
      <vt:lpstr>Svijet</vt:lpstr>
      <vt:lpstr>Zarazne bolesti</vt:lpstr>
      <vt:lpstr>Kronične nezarazne bolesti </vt:lpstr>
      <vt:lpstr>Vježba u grupama</vt:lpstr>
      <vt:lpstr>Svijet </vt:lpstr>
      <vt:lpstr>Svijet</vt:lpstr>
      <vt:lpstr>Vodeći uzroci smrti u svijetu  WHO</vt:lpstr>
      <vt:lpstr>PowerPoint Presentation</vt:lpstr>
      <vt:lpstr>Top 10 uzroka smrti prema statistikama Svjetske zdravstvene organizacije</vt:lpstr>
      <vt:lpstr>Hrvatska</vt:lpstr>
      <vt:lpstr>Hrvatska</vt:lpstr>
      <vt:lpstr>Hrvatska – vremenska perspektiva</vt:lpstr>
      <vt:lpstr>10 vodećih uzroka smrti u Hrvatskoj 2006.</vt:lpstr>
      <vt:lpstr>Vodeći uzroci smrti</vt:lpstr>
      <vt:lpstr>10 vodećih uzroka smrti u Hrvatskoj 2013.</vt:lpstr>
      <vt:lpstr>PowerPoint Presentation</vt:lpstr>
      <vt:lpstr>PowerPoint Presentation</vt:lpstr>
      <vt:lpstr>Faktori rizika za zdravlje</vt:lpstr>
      <vt:lpstr>Dob</vt:lpstr>
      <vt:lpstr>Starenje</vt:lpstr>
      <vt:lpstr>Osobe starije životne dobi u Hrvatskoj</vt:lpstr>
      <vt:lpstr>Demografska situacija</vt:lpstr>
      <vt:lpstr>PowerPoint Presentation</vt:lpstr>
      <vt:lpstr>Zdravlje starijih osoba</vt:lpstr>
      <vt:lpstr>Najčešće  skupine  utvrđenih  bolesti  i  stanja kod starijih osoba u primarnoj ZZ</vt:lpstr>
      <vt:lpstr>Najčešći uzroci bolničkog pobola  osoba u dobi 65+</vt:lpstr>
      <vt:lpstr>Broj hospitalizacija liječenih zbog dijagnoza skupine bolesti V  (dg F00-F99), za osobe 65 i više godina, liječeni na stacionarnim djelatnostima i liječeni u dnevnim bolnicama  2014.god. </vt:lpstr>
      <vt:lpstr>Vodeći uzroci smrti osoba u dobi iznad 65 godina </vt:lpstr>
      <vt:lpstr>Vanjski uzroci smrti  osoba starije životne (2014.god.)</vt:lpstr>
      <vt:lpstr>Samoubojstva u dobi 65+</vt:lpstr>
      <vt:lpstr>Rasprava</vt:lpstr>
      <vt:lpstr>PowerPoint Presentation</vt:lpstr>
      <vt:lpstr>Zaključno</vt:lpstr>
      <vt:lpstr>Faktori  na koje možemo utjecati</vt:lpstr>
      <vt:lpstr>“3FOUR50”</vt:lpstr>
      <vt:lpstr>Rizični faktori</vt:lpstr>
      <vt:lpstr>Zdravstveno rizična i protektivna ponašanja</vt:lpstr>
      <vt:lpstr>PowerPoint Presentation</vt:lpstr>
      <vt:lpstr>ULOGA PSIHOLOGA</vt:lpstr>
    </vt:vector>
  </TitlesOfParts>
  <Company>Š.N.Z.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Gorka Vuletić</dc:creator>
  <cp:lastModifiedBy>Sveučilište J. J. Strossmayera u Osijeku</cp:lastModifiedBy>
  <cp:revision>203</cp:revision>
  <dcterms:created xsi:type="dcterms:W3CDTF">2007-10-21T09:56:44Z</dcterms:created>
  <dcterms:modified xsi:type="dcterms:W3CDTF">2015-11-08T17:21:42Z</dcterms:modified>
</cp:coreProperties>
</file>