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508" r:id="rId3"/>
    <p:sldId id="388" r:id="rId4"/>
    <p:sldId id="389" r:id="rId5"/>
    <p:sldId id="404" r:id="rId6"/>
    <p:sldId id="443" r:id="rId7"/>
    <p:sldId id="390" r:id="rId8"/>
    <p:sldId id="396" r:id="rId9"/>
    <p:sldId id="395" r:id="rId10"/>
    <p:sldId id="399" r:id="rId11"/>
    <p:sldId id="398" r:id="rId12"/>
    <p:sldId id="397" r:id="rId13"/>
    <p:sldId id="400" r:id="rId14"/>
    <p:sldId id="401" r:id="rId15"/>
    <p:sldId id="444" r:id="rId16"/>
    <p:sldId id="407" r:id="rId17"/>
    <p:sldId id="391" r:id="rId18"/>
    <p:sldId id="445" r:id="rId19"/>
    <p:sldId id="446" r:id="rId20"/>
    <p:sldId id="448" r:id="rId21"/>
    <p:sldId id="475" r:id="rId22"/>
    <p:sldId id="469" r:id="rId23"/>
    <p:sldId id="474" r:id="rId24"/>
    <p:sldId id="470" r:id="rId25"/>
    <p:sldId id="471" r:id="rId26"/>
    <p:sldId id="472" r:id="rId27"/>
    <p:sldId id="468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79" r:id="rId36"/>
    <p:sldId id="467" r:id="rId37"/>
    <p:sldId id="463" r:id="rId38"/>
    <p:sldId id="465" r:id="rId39"/>
    <p:sldId id="546" r:id="rId40"/>
    <p:sldId id="555" r:id="rId41"/>
    <p:sldId id="456" r:id="rId42"/>
    <p:sldId id="452" r:id="rId43"/>
    <p:sldId id="460" r:id="rId44"/>
    <p:sldId id="453" r:id="rId45"/>
    <p:sldId id="459" r:id="rId46"/>
    <p:sldId id="454" r:id="rId47"/>
    <p:sldId id="455" r:id="rId48"/>
    <p:sldId id="462" r:id="rId49"/>
    <p:sldId id="461" r:id="rId50"/>
    <p:sldId id="477" r:id="rId51"/>
    <p:sldId id="494" r:id="rId52"/>
    <p:sldId id="495" r:id="rId53"/>
    <p:sldId id="449" r:id="rId54"/>
    <p:sldId id="487" r:id="rId55"/>
    <p:sldId id="392" r:id="rId56"/>
    <p:sldId id="525" r:id="rId57"/>
    <p:sldId id="527" r:id="rId58"/>
    <p:sldId id="528" r:id="rId59"/>
    <p:sldId id="532" r:id="rId60"/>
    <p:sldId id="533" r:id="rId61"/>
    <p:sldId id="536" r:id="rId62"/>
    <p:sldId id="537" r:id="rId63"/>
    <p:sldId id="539" r:id="rId64"/>
    <p:sldId id="540" r:id="rId65"/>
    <p:sldId id="543" r:id="rId66"/>
    <p:sldId id="544" r:id="rId67"/>
    <p:sldId id="509" r:id="rId68"/>
    <p:sldId id="510" r:id="rId69"/>
    <p:sldId id="529" r:id="rId70"/>
    <p:sldId id="523" r:id="rId71"/>
    <p:sldId id="530" r:id="rId72"/>
    <p:sldId id="524" r:id="rId73"/>
    <p:sldId id="488" r:id="rId74"/>
    <p:sldId id="362" r:id="rId75"/>
    <p:sldId id="363" r:id="rId76"/>
    <p:sldId id="501" r:id="rId77"/>
    <p:sldId id="364" r:id="rId78"/>
    <p:sldId id="387" r:id="rId79"/>
    <p:sldId id="489" r:id="rId80"/>
    <p:sldId id="502" r:id="rId81"/>
    <p:sldId id="365" r:id="rId82"/>
    <p:sldId id="367" r:id="rId83"/>
    <p:sldId id="368" r:id="rId84"/>
    <p:sldId id="369" r:id="rId85"/>
    <p:sldId id="370" r:id="rId86"/>
    <p:sldId id="503" r:id="rId87"/>
    <p:sldId id="504" r:id="rId88"/>
    <p:sldId id="505" r:id="rId89"/>
    <p:sldId id="506" r:id="rId90"/>
    <p:sldId id="507" r:id="rId91"/>
    <p:sldId id="377" r:id="rId92"/>
    <p:sldId id="378" r:id="rId93"/>
    <p:sldId id="381" r:id="rId94"/>
    <p:sldId id="384" r:id="rId95"/>
    <p:sldId id="385" r:id="rId96"/>
    <p:sldId id="382" r:id="rId97"/>
    <p:sldId id="386" r:id="rId98"/>
    <p:sldId id="550" r:id="rId99"/>
    <p:sldId id="551" r:id="rId100"/>
    <p:sldId id="552" r:id="rId101"/>
    <p:sldId id="553" r:id="rId102"/>
    <p:sldId id="545" r:id="rId103"/>
    <p:sldId id="547" r:id="rId104"/>
    <p:sldId id="548" r:id="rId105"/>
    <p:sldId id="549" r:id="rId106"/>
    <p:sldId id="554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4615" autoAdjust="0"/>
  </p:normalViewPr>
  <p:slideViewPr>
    <p:cSldViewPr snapToGrid="0" snapToObjects="1"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44997-A08F-2A45-9A7E-F134FB989B7F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BB3E8-9EA8-EF43-BFF5-BB5F34A43D26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 smtClean="0">
              <a:latin typeface="Times New Roman" charset="0"/>
              <a:ea typeface="Times New Roman" charset="0"/>
              <a:cs typeface="Times New Roman" charset="0"/>
            </a:rPr>
            <a:t>Kazneno</a:t>
          </a:r>
          <a:r>
            <a:rPr lang="en-US" b="1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b="1" dirty="0" err="1" smtClean="0">
              <a:latin typeface="Times New Roman" charset="0"/>
              <a:ea typeface="Times New Roman" charset="0"/>
              <a:cs typeface="Times New Roman" charset="0"/>
            </a:rPr>
            <a:t>djelo</a:t>
          </a:r>
          <a:endParaRPr lang="en-US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157824E-5013-3D4E-941E-749D56634AFE}" type="parTrans" cxnId="{BA8D6CDD-C664-F945-9D18-0DD0C2386C97}">
      <dgm:prSet/>
      <dgm:spPr/>
      <dgm:t>
        <a:bodyPr/>
        <a:lstStyle/>
        <a:p>
          <a:endParaRPr lang="en-US"/>
        </a:p>
      </dgm:t>
    </dgm:pt>
    <dgm:pt modelId="{7F9C3A54-E4F3-F047-A7E2-2DA76A2AB386}" type="sibTrans" cxnId="{BA8D6CDD-C664-F945-9D18-0DD0C2386C97}">
      <dgm:prSet/>
      <dgm:spPr/>
      <dgm:t>
        <a:bodyPr/>
        <a:lstStyle/>
        <a:p>
          <a:endParaRPr lang="en-US"/>
        </a:p>
      </dgm:t>
    </dgm:pt>
    <dgm:pt modelId="{CF890D6F-F710-F44B-8E16-BD7A0111CBB2}">
      <dgm:prSet phldrT="[Text]"/>
      <dgm:spPr>
        <a:solidFill>
          <a:schemeClr val="bg2">
            <a:lumMod val="75000"/>
            <a:alpha val="48000"/>
          </a:schemeClr>
        </a:solidFill>
      </dgm:spPr>
      <dgm:t>
        <a:bodyPr/>
        <a:lstStyle/>
        <a:p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Pogodna</a:t>
          </a:r>
          <a:r>
            <a:rPr lang="en-US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žrtva</a:t>
          </a:r>
          <a:endParaRPr lang="en-US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5721E38-99FA-D045-8BA4-C37C75F40229}" type="parTrans" cxnId="{FBEC0ADA-B5AC-4C46-8AE8-424471AEB223}">
      <dgm:prSet/>
      <dgm:spPr/>
      <dgm:t>
        <a:bodyPr/>
        <a:lstStyle/>
        <a:p>
          <a:endParaRPr lang="en-US"/>
        </a:p>
      </dgm:t>
    </dgm:pt>
    <dgm:pt modelId="{01FEFEE5-0FCC-424D-91FD-DA1291DA699C}" type="sibTrans" cxnId="{FBEC0ADA-B5AC-4C46-8AE8-424471AEB223}">
      <dgm:prSet/>
      <dgm:spPr/>
      <dgm:t>
        <a:bodyPr/>
        <a:lstStyle/>
        <a:p>
          <a:endParaRPr lang="en-US"/>
        </a:p>
      </dgm:t>
    </dgm:pt>
    <dgm:pt modelId="{2375246C-0461-B34A-B335-313A051E983A}">
      <dgm:prSet phldrT="[Text]"/>
      <dgm:spPr>
        <a:solidFill>
          <a:srgbClr val="FF0000">
            <a:alpha val="58000"/>
          </a:srgbClr>
        </a:solidFill>
      </dgm:spPr>
      <dgm:t>
        <a:bodyPr/>
        <a:lstStyle/>
        <a:p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Motivirani</a:t>
          </a:r>
          <a:r>
            <a:rPr lang="en-US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počinitelj</a:t>
          </a:r>
          <a:endParaRPr lang="en-US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48FCDF4-052C-324E-BDCB-67AF944F6D74}" type="parTrans" cxnId="{E31FEE48-32DD-C24B-B8F4-78808EB66F87}">
      <dgm:prSet/>
      <dgm:spPr/>
      <dgm:t>
        <a:bodyPr/>
        <a:lstStyle/>
        <a:p>
          <a:endParaRPr lang="en-US"/>
        </a:p>
      </dgm:t>
    </dgm:pt>
    <dgm:pt modelId="{741017B8-7A67-A146-BDE6-0EC9D31A2E6D}" type="sibTrans" cxnId="{E31FEE48-32DD-C24B-B8F4-78808EB66F87}">
      <dgm:prSet/>
      <dgm:spPr/>
      <dgm:t>
        <a:bodyPr/>
        <a:lstStyle/>
        <a:p>
          <a:endParaRPr lang="en-US"/>
        </a:p>
      </dgm:t>
    </dgm:pt>
    <dgm:pt modelId="{A0A10C77-7E2A-2740-A38F-8AD64B69B06B}">
      <dgm:prSet phldrT="[Text]"/>
      <dgm:spPr>
        <a:solidFill>
          <a:srgbClr val="92D050">
            <a:alpha val="71000"/>
          </a:srgbClr>
        </a:solidFill>
      </dgm:spPr>
      <dgm:t>
        <a:bodyPr/>
        <a:lstStyle/>
        <a:p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Nepostojanje</a:t>
          </a:r>
          <a:r>
            <a:rPr lang="en-US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sposobnog</a:t>
          </a:r>
          <a:r>
            <a:rPr lang="en-US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dirty="0" err="1" smtClean="0">
              <a:latin typeface="Times New Roman" charset="0"/>
              <a:ea typeface="Times New Roman" charset="0"/>
              <a:cs typeface="Times New Roman" charset="0"/>
            </a:rPr>
            <a:t>čuvara</a:t>
          </a:r>
          <a:endParaRPr lang="en-US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582D19F-AC3C-B84C-9E99-186AC71878C1}" type="parTrans" cxnId="{CCAA290A-826D-6049-AED9-EFED1A92DC15}">
      <dgm:prSet/>
      <dgm:spPr/>
      <dgm:t>
        <a:bodyPr/>
        <a:lstStyle/>
        <a:p>
          <a:endParaRPr lang="en-US"/>
        </a:p>
      </dgm:t>
    </dgm:pt>
    <dgm:pt modelId="{62B01AA0-2C65-C746-A2EF-207D7ADE7A8B}" type="sibTrans" cxnId="{CCAA290A-826D-6049-AED9-EFED1A92DC15}">
      <dgm:prSet/>
      <dgm:spPr/>
      <dgm:t>
        <a:bodyPr/>
        <a:lstStyle/>
        <a:p>
          <a:endParaRPr lang="en-US"/>
        </a:p>
      </dgm:t>
    </dgm:pt>
    <dgm:pt modelId="{41281D66-911E-1E40-95DA-B743233068B8}" type="pres">
      <dgm:prSet presAssocID="{A2E44997-A08F-2A45-9A7E-F134FB989B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37439-D79C-EF41-B2DF-C2E87800FC1C}" type="pres">
      <dgm:prSet presAssocID="{A2E44997-A08F-2A45-9A7E-F134FB989B7F}" presName="radial" presStyleCnt="0">
        <dgm:presLayoutVars>
          <dgm:animLvl val="ctr"/>
        </dgm:presLayoutVars>
      </dgm:prSet>
      <dgm:spPr/>
    </dgm:pt>
    <dgm:pt modelId="{8BCFCB57-ED68-6A44-A702-CDF29421BC88}" type="pres">
      <dgm:prSet presAssocID="{332BB3E8-9EA8-EF43-BFF5-BB5F34A43D26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DD73D5B4-9701-974D-8A63-8D4574561630}" type="pres">
      <dgm:prSet presAssocID="{CF890D6F-F710-F44B-8E16-BD7A0111CBB2}" presName="node" presStyleLbl="vennNode1" presStyleIdx="1" presStyleCnt="4" custScaleX="146502" custScaleY="12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B638B-6E39-064D-AC9A-8EA494191DB0}" type="pres">
      <dgm:prSet presAssocID="{2375246C-0461-B34A-B335-313A051E983A}" presName="node" presStyleLbl="vennNode1" presStyleIdx="2" presStyleCnt="4" custScaleX="146502" custScaleY="12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65B2D-EEFB-8A44-A35B-58139C4EF4EC}" type="pres">
      <dgm:prSet presAssocID="{A0A10C77-7E2A-2740-A38F-8AD64B69B06B}" presName="node" presStyleLbl="vennNode1" presStyleIdx="3" presStyleCnt="4" custScaleX="146502" custScaleY="12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304FB-21A8-9D43-BBF8-AAA75C57CA40}" type="presOf" srcId="{A2E44997-A08F-2A45-9A7E-F134FB989B7F}" destId="{41281D66-911E-1E40-95DA-B743233068B8}" srcOrd="0" destOrd="0" presId="urn:microsoft.com/office/officeart/2005/8/layout/radial3"/>
    <dgm:cxn modelId="{B92040AD-B2DF-0744-BEE0-0A79EBC3984B}" type="presOf" srcId="{332BB3E8-9EA8-EF43-BFF5-BB5F34A43D26}" destId="{8BCFCB57-ED68-6A44-A702-CDF29421BC88}" srcOrd="0" destOrd="0" presId="urn:microsoft.com/office/officeart/2005/8/layout/radial3"/>
    <dgm:cxn modelId="{FDC2DDF7-A98C-9E41-9339-226E4894FA32}" type="presOf" srcId="{CF890D6F-F710-F44B-8E16-BD7A0111CBB2}" destId="{DD73D5B4-9701-974D-8A63-8D4574561630}" srcOrd="0" destOrd="0" presId="urn:microsoft.com/office/officeart/2005/8/layout/radial3"/>
    <dgm:cxn modelId="{FBEC0ADA-B5AC-4C46-8AE8-424471AEB223}" srcId="{332BB3E8-9EA8-EF43-BFF5-BB5F34A43D26}" destId="{CF890D6F-F710-F44B-8E16-BD7A0111CBB2}" srcOrd="0" destOrd="0" parTransId="{E5721E38-99FA-D045-8BA4-C37C75F40229}" sibTransId="{01FEFEE5-0FCC-424D-91FD-DA1291DA699C}"/>
    <dgm:cxn modelId="{CCAA290A-826D-6049-AED9-EFED1A92DC15}" srcId="{332BB3E8-9EA8-EF43-BFF5-BB5F34A43D26}" destId="{A0A10C77-7E2A-2740-A38F-8AD64B69B06B}" srcOrd="2" destOrd="0" parTransId="{9582D19F-AC3C-B84C-9E99-186AC71878C1}" sibTransId="{62B01AA0-2C65-C746-A2EF-207D7ADE7A8B}"/>
    <dgm:cxn modelId="{E3AF2510-90FD-054F-9B6D-59A1048314D7}" type="presOf" srcId="{A0A10C77-7E2A-2740-A38F-8AD64B69B06B}" destId="{DE365B2D-EEFB-8A44-A35B-58139C4EF4EC}" srcOrd="0" destOrd="0" presId="urn:microsoft.com/office/officeart/2005/8/layout/radial3"/>
    <dgm:cxn modelId="{23B7DA09-F2AE-FF44-8908-B0A01F06753C}" type="presOf" srcId="{2375246C-0461-B34A-B335-313A051E983A}" destId="{E01B638B-6E39-064D-AC9A-8EA494191DB0}" srcOrd="0" destOrd="0" presId="urn:microsoft.com/office/officeart/2005/8/layout/radial3"/>
    <dgm:cxn modelId="{E31FEE48-32DD-C24B-B8F4-78808EB66F87}" srcId="{332BB3E8-9EA8-EF43-BFF5-BB5F34A43D26}" destId="{2375246C-0461-B34A-B335-313A051E983A}" srcOrd="1" destOrd="0" parTransId="{B48FCDF4-052C-324E-BDCB-67AF944F6D74}" sibTransId="{741017B8-7A67-A146-BDE6-0EC9D31A2E6D}"/>
    <dgm:cxn modelId="{BA8D6CDD-C664-F945-9D18-0DD0C2386C97}" srcId="{A2E44997-A08F-2A45-9A7E-F134FB989B7F}" destId="{332BB3E8-9EA8-EF43-BFF5-BB5F34A43D26}" srcOrd="0" destOrd="0" parTransId="{2157824E-5013-3D4E-941E-749D56634AFE}" sibTransId="{7F9C3A54-E4F3-F047-A7E2-2DA76A2AB386}"/>
    <dgm:cxn modelId="{88AA268F-B239-0B48-B7A7-42D3702F8C3E}" type="presParOf" srcId="{41281D66-911E-1E40-95DA-B743233068B8}" destId="{4CD37439-D79C-EF41-B2DF-C2E87800FC1C}" srcOrd="0" destOrd="0" presId="urn:microsoft.com/office/officeart/2005/8/layout/radial3"/>
    <dgm:cxn modelId="{EA1D02B0-00B4-BF4C-8500-E504042B6A31}" type="presParOf" srcId="{4CD37439-D79C-EF41-B2DF-C2E87800FC1C}" destId="{8BCFCB57-ED68-6A44-A702-CDF29421BC88}" srcOrd="0" destOrd="0" presId="urn:microsoft.com/office/officeart/2005/8/layout/radial3"/>
    <dgm:cxn modelId="{C656D3AE-7FB3-044F-AD39-89F502A00BF4}" type="presParOf" srcId="{4CD37439-D79C-EF41-B2DF-C2E87800FC1C}" destId="{DD73D5B4-9701-974D-8A63-8D4574561630}" srcOrd="1" destOrd="0" presId="urn:microsoft.com/office/officeart/2005/8/layout/radial3"/>
    <dgm:cxn modelId="{13AD4035-A410-FC42-B8DE-D2F8D03317BB}" type="presParOf" srcId="{4CD37439-D79C-EF41-B2DF-C2E87800FC1C}" destId="{E01B638B-6E39-064D-AC9A-8EA494191DB0}" srcOrd="2" destOrd="0" presId="urn:microsoft.com/office/officeart/2005/8/layout/radial3"/>
    <dgm:cxn modelId="{74F19DE7-36D6-444C-A563-E3B5D59F1850}" type="presParOf" srcId="{4CD37439-D79C-EF41-B2DF-C2E87800FC1C}" destId="{DE365B2D-EEFB-8A44-A35B-58139C4EF4EC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FCB57-ED68-6A44-A702-CDF29421BC88}">
      <dsp:nvSpPr>
        <dsp:cNvPr id="0" name=""/>
        <dsp:cNvSpPr/>
      </dsp:nvSpPr>
      <dsp:spPr>
        <a:xfrm>
          <a:off x="2467987" y="1255854"/>
          <a:ext cx="2634812" cy="2634812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Times New Roman" charset="0"/>
              <a:ea typeface="Times New Roman" charset="0"/>
              <a:cs typeface="Times New Roman" charset="0"/>
            </a:rPr>
            <a:t>Kazneno</a:t>
          </a:r>
          <a:r>
            <a:rPr lang="en-US" sz="3600" b="1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3600" b="1" kern="1200" dirty="0" err="1" smtClean="0">
              <a:latin typeface="Times New Roman" charset="0"/>
              <a:ea typeface="Times New Roman" charset="0"/>
              <a:cs typeface="Times New Roman" charset="0"/>
            </a:rPr>
            <a:t>djelo</a:t>
          </a:r>
          <a:endParaRPr lang="en-US" sz="36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853846" y="1641713"/>
        <a:ext cx="1863094" cy="1863094"/>
      </dsp:txXfrm>
    </dsp:sp>
    <dsp:sp modelId="{DD73D5B4-9701-974D-8A63-8D4574561630}">
      <dsp:nvSpPr>
        <dsp:cNvPr id="0" name=""/>
        <dsp:cNvSpPr/>
      </dsp:nvSpPr>
      <dsp:spPr>
        <a:xfrm>
          <a:off x="2820380" y="50701"/>
          <a:ext cx="1930026" cy="1616734"/>
        </a:xfrm>
        <a:prstGeom prst="ellipse">
          <a:avLst/>
        </a:prstGeom>
        <a:solidFill>
          <a:schemeClr val="bg2">
            <a:lumMod val="75000"/>
            <a:alpha val="4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Pogodna</a:t>
          </a:r>
          <a:r>
            <a:rPr lang="en-US" sz="1900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žrtva</a:t>
          </a:r>
          <a:endParaRPr lang="en-US" sz="19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03026" y="287466"/>
        <a:ext cx="1364734" cy="1143204"/>
      </dsp:txXfrm>
    </dsp:sp>
    <dsp:sp modelId="{E01B638B-6E39-064D-AC9A-8EA494191DB0}">
      <dsp:nvSpPr>
        <dsp:cNvPr id="0" name=""/>
        <dsp:cNvSpPr/>
      </dsp:nvSpPr>
      <dsp:spPr>
        <a:xfrm>
          <a:off x="4304913" y="2621989"/>
          <a:ext cx="1930026" cy="1616734"/>
        </a:xfrm>
        <a:prstGeom prst="ellipse">
          <a:avLst/>
        </a:prstGeom>
        <a:solidFill>
          <a:srgbClr val="FF0000">
            <a:alpha val="5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Motivirani</a:t>
          </a:r>
          <a:r>
            <a:rPr lang="en-US" sz="1900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počinitelj</a:t>
          </a:r>
          <a:endParaRPr lang="en-US" sz="19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587559" y="2858754"/>
        <a:ext cx="1364734" cy="1143204"/>
      </dsp:txXfrm>
    </dsp:sp>
    <dsp:sp modelId="{DE365B2D-EEFB-8A44-A35B-58139C4EF4EC}">
      <dsp:nvSpPr>
        <dsp:cNvPr id="0" name=""/>
        <dsp:cNvSpPr/>
      </dsp:nvSpPr>
      <dsp:spPr>
        <a:xfrm>
          <a:off x="1335846" y="2621989"/>
          <a:ext cx="1930026" cy="1616734"/>
        </a:xfrm>
        <a:prstGeom prst="ellipse">
          <a:avLst/>
        </a:prstGeom>
        <a:solidFill>
          <a:srgbClr val="92D050">
            <a:alpha val="71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Nepostojanje</a:t>
          </a:r>
          <a:r>
            <a:rPr lang="en-US" sz="1900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sposobnog</a:t>
          </a:r>
          <a:r>
            <a:rPr lang="en-US" sz="1900" kern="1200" dirty="0" smtClean="0"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900" kern="1200" dirty="0" err="1" smtClean="0">
              <a:latin typeface="Times New Roman" charset="0"/>
              <a:ea typeface="Times New Roman" charset="0"/>
              <a:cs typeface="Times New Roman" charset="0"/>
            </a:rPr>
            <a:t>čuvara</a:t>
          </a:r>
          <a:endParaRPr lang="en-US" sz="19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618492" y="2858754"/>
        <a:ext cx="1364734" cy="114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53F8-4E4A-8642-AD5B-954743F40F75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7639-7ABD-B548-BDAD-86C03B00E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D5A268-D4CC-6E43-A58D-8511DE1A3A35}" type="datetimeFigureOut">
              <a:rPr lang="en-US"/>
              <a:pPr>
                <a:defRPr/>
              </a:pPr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 smtClean="0"/>
              <a:t>Click to edit Master text styles</a:t>
            </a:r>
          </a:p>
          <a:p>
            <a:pPr lvl="1"/>
            <a:r>
              <a:rPr lang="ta-IN" noProof="0" smtClean="0"/>
              <a:t>Second level</a:t>
            </a:r>
          </a:p>
          <a:p>
            <a:pPr lvl="2"/>
            <a:r>
              <a:rPr lang="ta-IN" noProof="0" smtClean="0"/>
              <a:t>Third level</a:t>
            </a:r>
          </a:p>
          <a:p>
            <a:pPr lvl="3"/>
            <a:r>
              <a:rPr lang="ta-IN" noProof="0" smtClean="0"/>
              <a:t>Fourth level</a:t>
            </a:r>
          </a:p>
          <a:p>
            <a:pPr lvl="4"/>
            <a:r>
              <a:rPr lang="ta-IN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BEAED1-9AFF-6648-9718-BE3A37867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6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EAED1-9AFF-6648-9718-BE3A378679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C6B91-DE45-364B-80C3-CDE339D0C40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82EDCC-0C49-AE46-BD8A-885E7AC062E8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81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82EDCC-0C49-AE46-BD8A-885E7AC062E8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94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Trogodišnja</a:t>
            </a:r>
            <a:r>
              <a:rPr lang="en-US" dirty="0" smtClean="0"/>
              <a:t> </a:t>
            </a:r>
            <a:r>
              <a:rPr lang="en-US" dirty="0" err="1" smtClean="0"/>
              <a:t>djeca-rođena</a:t>
            </a:r>
            <a:r>
              <a:rPr lang="en-US" dirty="0" smtClean="0"/>
              <a:t> u </a:t>
            </a:r>
            <a:r>
              <a:rPr lang="en-US" dirty="0" err="1" smtClean="0"/>
              <a:t>Rumunjskoj</a:t>
            </a:r>
            <a:endParaRPr lang="en-US" dirty="0" smtClean="0"/>
          </a:p>
          <a:p>
            <a:r>
              <a:rPr lang="en-US" dirty="0" err="1" smtClean="0"/>
              <a:t>lijevo-zdravo</a:t>
            </a:r>
            <a:r>
              <a:rPr lang="en-US" dirty="0" smtClean="0"/>
              <a:t> </a:t>
            </a:r>
            <a:r>
              <a:rPr lang="en-US" dirty="0" err="1" smtClean="0"/>
              <a:t>dijete</a:t>
            </a:r>
            <a:endParaRPr lang="en-US" dirty="0" smtClean="0"/>
          </a:p>
          <a:p>
            <a:r>
              <a:rPr lang="en-US" dirty="0" err="1" smtClean="0"/>
              <a:t>Trajna</a:t>
            </a:r>
            <a:r>
              <a:rPr lang="en-US" dirty="0" smtClean="0"/>
              <a:t> </a:t>
            </a:r>
            <a:r>
              <a:rPr lang="en-US" dirty="0" err="1" smtClean="0"/>
              <a:t>izloženost</a:t>
            </a:r>
            <a:r>
              <a:rPr lang="en-US" dirty="0" smtClean="0"/>
              <a:t> </a:t>
            </a:r>
            <a:r>
              <a:rPr lang="en-US" dirty="0" err="1" smtClean="0"/>
              <a:t>traumi</a:t>
            </a:r>
            <a:r>
              <a:rPr lang="en-US" dirty="0" smtClean="0"/>
              <a:t> </a:t>
            </a:r>
            <a:r>
              <a:rPr lang="en-US" dirty="0" err="1" smtClean="0"/>
              <a:t>mijenja</a:t>
            </a:r>
            <a:r>
              <a:rPr lang="en-US" dirty="0" smtClean="0"/>
              <a:t> </a:t>
            </a:r>
            <a:r>
              <a:rPr lang="en-US" dirty="0" err="1" smtClean="0"/>
              <a:t>fiziologiju</a:t>
            </a:r>
            <a:r>
              <a:rPr lang="en-US" dirty="0" smtClean="0"/>
              <a:t> </a:t>
            </a:r>
            <a:r>
              <a:rPr lang="en-US" dirty="0" err="1" smtClean="0"/>
              <a:t>mozga</a:t>
            </a:r>
            <a:endParaRPr lang="en-US" dirty="0" smtClean="0"/>
          </a:p>
          <a:p>
            <a:r>
              <a:rPr lang="en-US" dirty="0" err="1" smtClean="0"/>
              <a:t>Desno-dijete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odraslo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sirotištu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manji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problemi</a:t>
            </a:r>
            <a:r>
              <a:rPr lang="en-US" baseline="0" dirty="0" smtClean="0"/>
              <a:t> s </a:t>
            </a:r>
            <a:r>
              <a:rPr lang="en-US" baseline="0" dirty="0" err="1" smtClean="0"/>
              <a:t>pamćenjem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učenjem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ponašanjem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djeca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uče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upravljati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svojim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emocijama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stalno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izloženi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stresu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manji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kortex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C6B91-DE45-364B-80C3-CDE339D0C4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6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2100" indent="-292100">
              <a:spcBef>
                <a:spcPct val="0"/>
              </a:spcBef>
              <a:buFont typeface="Calibri" charset="0"/>
              <a:buAutoNum type="alphaUcPeriod"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025EA0-87C9-384D-BE49-040E4276BDF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8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3042-2655-40EC-9B7C-5BD38B85C31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B4150C4-C6F0-E746-B35C-9FD63D67B63D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AEE1367-82F7-A545-8B56-540AF2FAB74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7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AEE1367-82F7-A545-8B56-540AF2FAB74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8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3" indent="-233363">
              <a:spcBef>
                <a:spcPct val="0"/>
              </a:spcBef>
              <a:buFont typeface="Calibri" charset="0"/>
              <a:buAutoNum type="arabicPeriod"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D96F900-5DD1-2140-9D9E-E46C89EE40D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5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4620F64-0142-0A47-A631-5454660816A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50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EAED1-9AFF-6648-9718-BE3A3786798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EAED1-9AFF-6648-9718-BE3A3786798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21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2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2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28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C42BAE6-341B-3946-BA9E-C1088B2515B3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0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DED3399-5ECD-524B-B110-A037791FEC8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FD48A1-75F9-0D4C-8EB8-1177890A016D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6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Centar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vid, </a:t>
            </a:r>
            <a:r>
              <a:rPr lang="en-US" dirty="0" err="1" smtClean="0"/>
              <a:t>centar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govor</a:t>
            </a:r>
            <a:r>
              <a:rPr lang="en-US" dirty="0" smtClean="0"/>
              <a:t>…</a:t>
            </a:r>
            <a:r>
              <a:rPr lang="en-US" dirty="0" err="1" smtClean="0"/>
              <a:t>Što</a:t>
            </a:r>
            <a:r>
              <a:rPr lang="en-US" dirty="0" smtClean="0"/>
              <a:t> je s </a:t>
            </a:r>
            <a:r>
              <a:rPr lang="en-US" dirty="0" err="1" smtClean="0"/>
              <a:t>centrima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određene</a:t>
            </a:r>
            <a:r>
              <a:rPr lang="en-US" dirty="0" smtClean="0"/>
              <a:t> </a:t>
            </a:r>
            <a:r>
              <a:rPr lang="en-US" dirty="0" err="1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ličnosti</a:t>
            </a:r>
            <a:r>
              <a:rPr lang="en-US" dirty="0" smtClean="0"/>
              <a:t>, </a:t>
            </a:r>
            <a:r>
              <a:rPr lang="en-US" dirty="0" err="1" smtClean="0"/>
              <a:t>ponašanja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C6B91-DE45-364B-80C3-CDE339D0C4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FAA84D-6C89-9A40-B176-7872794801FC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6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snimke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normalne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ubojice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deprivirane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okoline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ubojice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ne-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deprivirane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okoline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psihopat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Crvena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žuta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područja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označavaju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višu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metaboličku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aktivnost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crna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plava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nižu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Mozak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psihopate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pokazuje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vrlo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nisu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aktivnost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brojnim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dijelovime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posebice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frontalnom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režnju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C6B91-DE45-364B-80C3-CDE339D0C40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0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Calibri" charset="0"/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en-US" altLang="en-US" dirty="0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62000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731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430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112963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FAA84D-6C89-9A40-B176-7872794801FC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8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ta-I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0CB693-8D91-7449-AFFE-5B1050D915F9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9027E-B003-D644-8BE5-14E653D44699}" type="datetime1">
              <a:rPr lang="hr-HR" smtClean="0"/>
              <a:t>20.04.2016.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537E3-7E34-3D45-81DB-3107DD523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03F2B-0434-8F4B-A702-0D6E58BB608A}" type="datetime1">
              <a:rPr lang="hr-HR" smtClean="0"/>
              <a:t>20.04.2016.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F0E6C-321F-D84F-BB3E-FD659DF5E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3B2285-E6AF-8C4F-A868-7F6BEB111414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05D10-B45B-7446-BB47-918E94F6B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9184-A820-734D-8781-90E611A1952F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35E7E-7346-A748-99B5-4CAABD962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7790C-A7DA-AD46-A359-B9E7F8B9142B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B87D29-E070-2548-ABEC-ECBB460C1D5C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8A2E9-EC9F-3748-9809-9FEFA0C30AA3}" type="datetime1">
              <a:rPr lang="hr-HR" smtClean="0"/>
              <a:t>20.04.2016.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D5A9A-27E7-B640-B30F-266EF52023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86FDF-3576-AE44-AA0E-28D289959397}" type="datetime1">
              <a:rPr lang="hr-HR" smtClean="0"/>
              <a:t>20.04.2016.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66B05-796E-B04F-A8A1-E8F1AF45C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B9825-CF97-B542-BD60-2578836CC8D4}" type="datetime1">
              <a:rPr lang="hr-HR" smtClean="0"/>
              <a:t>20.04.2016.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4A0D-BFD5-7B40-A336-3643C9C2A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BD33E-1E4B-7842-918E-6B4651422487}" type="datetime1">
              <a:rPr lang="hr-HR" smtClean="0"/>
              <a:t>20.04.2016.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AA7B-A966-8B4D-AF1A-910F58114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9D523-D9C5-F84E-8AE4-1235FE305A37}" type="datetime1">
              <a:rPr lang="hr-HR" smtClean="0"/>
              <a:t>20.04.2016.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7246C-B20A-5A4E-A24C-F3DFA8FE0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8F0E0-A196-254E-87E8-439B67F7321A}" type="datetime1">
              <a:rPr lang="hr-HR" smtClean="0"/>
              <a:t>20.04.2016.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55695924-A78F-1A4E-9CA7-A6D253FDB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C360565C-61A8-334D-AD97-03DBD61F8BB8}" type="datetime1">
              <a:rPr lang="hr-HR" smtClean="0"/>
              <a:t>20.04.2016.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475F0E6C-321F-D84F-BB3E-FD659DF5E6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hf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upload.wikimedia.org\wikipedia\commons\6\6d\RailroadCutCavendishVermontPresumedToBePhineasGageAccidentSite_cropped.jpg" TargetMode="External"/><Relationship Id="rId4" Type="http://schemas.openxmlformats.org/officeDocument/2006/relationships/image" Target="../media/image1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upload.wikimedia.org\wikipedia\commons\2\29\Phineas_Gage_Daguerreotype_WilgusPhoto2008-12-19_CroppedInsideMat_Unretouched_BW.jpg" TargetMode="External"/><Relationship Id="rId4" Type="http://schemas.openxmlformats.org/officeDocument/2006/relationships/image" Target="../media/image21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Delinquent_final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3" descr="429253.1020.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vandalsREX_468x3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003675"/>
            <a:ext cx="42338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152" y="2002219"/>
            <a:ext cx="8258848" cy="1914144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>
              <a:defRPr/>
            </a:pPr>
            <a:r>
              <a:rPr lang="ta-IN" sz="44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I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straživanje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i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prevencija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rizičnog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i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društveno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neprihvatljivog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ta-IN" sz="3200" b="1" dirty="0" err="1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ponašanja</a:t>
            </a:r>
            <a:r>
              <a:rPr lang="ta-IN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 </a:t>
            </a:r>
            <a:r>
              <a:rPr lang="hr-HR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4</a:t>
            </a:r>
            <a:r>
              <a:rPr lang="hr-HR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/>
            </a:r>
            <a:br>
              <a:rPr lang="hr-HR" sz="3200" b="1" dirty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</a:br>
            <a:r>
              <a:rPr lang="hr-HR" sz="2400" b="1" dirty="0" smtClean="0">
                <a:ln/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/>
                <a:cs typeface="Times New Roman"/>
              </a:rPr>
              <a:t>Kriminološke teorije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01600">
                  <a:srgbClr val="000090">
                    <a:alpha val="75000"/>
                  </a:srgbClr>
                </a:glow>
                <a:outerShdw blurRad="41275" dist="20320" dir="1800000" algn="tl" rotWithShape="0">
                  <a:srgbClr val="FFFF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221" y="4338734"/>
            <a:ext cx="6891707" cy="1174088"/>
          </a:xfrm>
          <a:extLst/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spc="50" dirty="0" smtClean="0">
                <a:ln w="11430"/>
                <a:solidFill>
                  <a:srgbClr val="660066"/>
                </a:solidFill>
                <a:effectLst>
                  <a:glow rad="101600">
                    <a:srgbClr val="0000FF">
                      <a:alpha val="75000"/>
                    </a:srgbClr>
                  </a:glow>
                  <a:innerShdw dir="13500000">
                    <a:srgbClr val="000000">
                      <a:alpha val="50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D</a:t>
            </a:r>
            <a:r>
              <a:rPr lang="ta-IN" b="1" spc="50" dirty="0" smtClean="0">
                <a:ln w="11430"/>
                <a:solidFill>
                  <a:srgbClr val="660066"/>
                </a:solidFill>
                <a:effectLst>
                  <a:glow rad="101600">
                    <a:srgbClr val="0000FF">
                      <a:alpha val="75000"/>
                    </a:srgbClr>
                  </a:glow>
                  <a:innerShdw dir="13500000">
                    <a:srgbClr val="000000">
                      <a:alpha val="50000"/>
                    </a:srgbClr>
                  </a:innerShdw>
                </a:effectLst>
                <a:latin typeface="Times New Roman"/>
                <a:ea typeface="+mn-ea"/>
                <a:cs typeface="Times New Roman"/>
              </a:rPr>
              <a:t>oc.dr.sc. Silvija Ručević</a:t>
            </a:r>
          </a:p>
          <a:p>
            <a:pPr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a-IN" b="1" spc="50" dirty="0" smtClean="0">
              <a:ln w="11430"/>
              <a:solidFill>
                <a:srgbClr val="660066"/>
              </a:solidFill>
              <a:effectLst>
                <a:glow rad="101600">
                  <a:srgbClr val="0000FF">
                    <a:alpha val="75000"/>
                  </a:srgbClr>
                </a:glow>
                <a:innerShdw dir="13500000">
                  <a:srgbClr val="000000">
                    <a:alpha val="50000"/>
                  </a:srgbClr>
                </a:innerShdw>
              </a:effectLst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" y="40341"/>
            <a:ext cx="7738063" cy="1411941"/>
          </a:xfrm>
        </p:spPr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Teorija racionalnog izbora (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Rational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Choice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691" y="1589331"/>
            <a:ext cx="8263003" cy="427285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Dobiti: 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Materijalna dobit: novac, predmeti (npr. ukradeni bicikl)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Nematerijalna dobit: osveta, uzbuđenje, reputacija, čast, status, osjećaj uspjeha</a:t>
            </a:r>
          </a:p>
          <a:p>
            <a:pPr lvl="1">
              <a:lnSpc>
                <a:spcPct val="90000"/>
              </a:lnSpc>
            </a:pPr>
            <a:endParaRPr lang="hr-HR" alt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Troškovi: 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Materijalni troškovi (npr. potplaćivanje da bi se došlo do određenih informacija)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Psihički troškovi: osjećaj krivnje, srama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Troškovi mogućnosti: vrijeme koje smo mogli provesti radeći nešto drugo</a:t>
            </a:r>
          </a:p>
          <a:p>
            <a:pPr lvl="2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Očekivani troškovi vezani uz kaznu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5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Rodno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specifične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S druge strane, postavlja se pitanje koliko su korisne ZASEBNE rodno specifične teorije?</a:t>
            </a:r>
          </a:p>
          <a:p>
            <a:pPr algn="just"/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Steffensmeier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Allan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(1995) smatraju da bi rodno specifične teorije trebale: </a:t>
            </a:r>
          </a:p>
          <a:p>
            <a:pPr lvl="1" algn="just"/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moći objasniti neprihvatljivo ponašanje i muškaraca i žena </a:t>
            </a:r>
          </a:p>
          <a:p>
            <a:pPr lvl="1" algn="just"/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sim oblika neprihvatljivih ponašanja, bi trebale objasnite i razlike u kontekstu u kojem se takvo ponašanje javlja </a:t>
            </a:r>
          </a:p>
          <a:p>
            <a:pPr lvl="1" algn="just"/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zeti u obzir razlike u razvojnim putovima mladića i djevojaka </a:t>
            </a:r>
          </a:p>
          <a:p>
            <a:pPr lvl="1" algn="just"/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zeti u obzir, osim kulturalnih, socioloških i povijesnih čimbenika, i biološke čimbenike</a:t>
            </a:r>
            <a:endParaRPr lang="hr-H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23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Rodno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specifične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hr-HR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akle</a:t>
            </a:r>
            <a:r>
              <a:rPr lang="hr-HR" sz="2400" b="1" dirty="0" smtClean="0">
                <a:latin typeface="Times New Roman" charset="0"/>
                <a:ea typeface="Times New Roman" charset="0"/>
                <a:cs typeface="Times New Roman" charset="0"/>
              </a:rPr>
              <a:t>....</a:t>
            </a:r>
          </a:p>
          <a:p>
            <a:pPr algn="just">
              <a:spcBef>
                <a:spcPts val="600"/>
              </a:spcBef>
            </a:pPr>
            <a:endParaRPr lang="hr-HR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600"/>
              </a:spcBef>
            </a:pPr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Za sada većina znanstvenika i praktičara smatra da razvoj rodno specifičnih teorija nije nužan već da se postojeće teorije trebaju prilagoditi kako bi se njima moglo objasniti društveno neprihvatljivo ponašanje oba spola</a:t>
            </a:r>
            <a:endParaRPr lang="hr-HR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6311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Literatura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Ajduković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M. (2000) Ekološki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multidimenzionalni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pristup sagledavanju činitelja rizika i zaštite u razvoju poremećaja u ponašanju djece i mladeži. U: Bašić, J. i Janković, J. (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ur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.) Rizični i zaštitni čimbenici u razvoju poremećaja u ponašanju djece i mladeži. Zagreb: Povjerenstvo za prevenciju poremećaja u ponašanju djece i mladeži i zaštitu djece s poremećajima u ponašanju, 47- 62.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Alexander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F., &amp;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Healy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W. (1935).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Roots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crime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Psychoanalytic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studies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New York, London: A.A.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Knopf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. Chicago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Bandura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A. (1977).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Learning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. New York: General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Learning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Press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Baucom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D. H.,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Besch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P. K., &amp;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Callahan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S. (1985).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Relation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testosterone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concentration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sex role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identity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personality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among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females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Journal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Personality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Psychology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, 48,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1218-1226.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Booth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A., &amp;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Osgood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D. (1993).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influence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testosterone on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deviance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adulthood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Criminology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, 31,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93–117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Bowlby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J. (1944</a:t>
            </a:r>
            <a:r>
              <a:rPr lang="hr-HR" sz="1300" dirty="0" smtClean="0">
                <a:latin typeface="Times New Roman" charset="0"/>
                <a:ea typeface="Times New Roman" charset="0"/>
                <a:cs typeface="Times New Roman" charset="0"/>
              </a:rPr>
              <a:t>).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Fourty-four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juvenile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thieves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their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characters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home-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life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(II). 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International Journal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i="1" dirty="0" err="1">
                <a:latin typeface="Times New Roman" charset="0"/>
                <a:ea typeface="Times New Roman" charset="0"/>
                <a:cs typeface="Times New Roman" charset="0"/>
              </a:rPr>
              <a:t>Psycho-Analysis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, 25,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107-128.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Brunner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H. G.,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Nelen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M.,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Breakefield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X. O.,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Ropers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H. H., van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Oost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B. A. (1993).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Abnormal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associated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point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mutation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structural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gene for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monoamine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300" dirty="0" err="1">
                <a:latin typeface="Times New Roman" charset="0"/>
                <a:ea typeface="Times New Roman" charset="0"/>
                <a:cs typeface="Times New Roman" charset="0"/>
              </a:rPr>
              <a:t>oxidase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 A. 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Science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300" i="1" dirty="0">
                <a:latin typeface="Times New Roman" charset="0"/>
                <a:ea typeface="Times New Roman" charset="0"/>
                <a:cs typeface="Times New Roman" charset="0"/>
              </a:rPr>
              <a:t>262</a:t>
            </a:r>
            <a:r>
              <a:rPr lang="hr-HR" sz="1300" dirty="0">
                <a:latin typeface="Times New Roman" charset="0"/>
                <a:ea typeface="Times New Roman" charset="0"/>
                <a:cs typeface="Times New Roman" charset="0"/>
              </a:rPr>
              <a:t>, 578-580</a:t>
            </a: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875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Literatura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Caspi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McClay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J.,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Moffitt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T.E., Mill, J., Martin, J.,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Craig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I.W.,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(2002). Role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genotype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cycle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violence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maltreated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children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Science, 297,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851-854.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Brito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S.A.,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Mechelli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Wilke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M., Laurens, K.R., Jones, A.P., Barker, G.J., ... &amp; Viding, E. (2009). Size matters: Increased grey matter in boys with conduct problems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callous-unemotional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traits. Brain, 132,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843–852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Fang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C. Y.,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Egleston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B. L., Brown, K. M.,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Lavigne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J. V.,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Stevens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V. J.,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Barton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B. A.,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(2009).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Family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cohesion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moderates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relation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free testosterone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delinquent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behaviors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adolescent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boys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girls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Journal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Adolescent Health, 44,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590-597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Farrington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D.P., &amp;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Ttofi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M.M. (2015). Developmental and life-course theories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of offending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In J.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Morizot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&amp; L.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Kazemian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(Eds.), The development of criminal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antisocial behavior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Theory, research, and practical applications (pp. 19–38). New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York: Springer</a:t>
            </a:r>
            <a:endParaRPr lang="hr-H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Koluchova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3. (1976a) Severe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deprivation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twins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: a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case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In: A.M.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Clarke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A.D.B.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Clarke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eds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Early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Experience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Myth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Evidence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, London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: Open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Books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Koluchova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J. (1976b) A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report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on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further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development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twins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severe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prolonged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deprivation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In: A.M.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Clarke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A.D.B.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Clarke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eds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Early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Experience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Myth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Evidence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London: Open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Books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Moffitt, T.E. (1993). "Life-course-persistent" and "adolescence-limited" antisocial behavior: A developmental taxonomy.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Psychological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Rewiew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, 100,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674-701.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Oades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R.D.,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Lasky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-Su, J.,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Christiansen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H., Faraone, S.V.,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Sonuga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-Barke, E.J.,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Banaschewski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T.,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Chen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, W.,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( 2008).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influence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serotonin-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other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genes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on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impulsive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behavioral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aggression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cognitive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impulsivity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children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attention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- deficit/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hyperactivity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disorder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(ADHD):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Findings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family-based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association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test (FBAT)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analysis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Behavioral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Brain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i="1" dirty="0" err="1">
                <a:latin typeface="Times New Roman" charset="0"/>
                <a:ea typeface="Times New Roman" charset="0"/>
                <a:cs typeface="Times New Roman" charset="0"/>
              </a:rPr>
              <a:t>Functions</a:t>
            </a:r>
            <a:r>
              <a:rPr lang="hr-HR" i="1" dirty="0">
                <a:latin typeface="Times New Roman" charset="0"/>
                <a:ea typeface="Times New Roman" charset="0"/>
                <a:cs typeface="Times New Roman" charset="0"/>
              </a:rPr>
              <a:t>, 4, 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48.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71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A., &amp;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Buchsbaum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M. S. (1996).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Violence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brain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imaging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In D. M. Sto &amp; R. B.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Cairns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Eds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.),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Neurobiological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approaches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clinical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aggression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pp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195-218).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Mahwah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NJ: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Erlbaum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Buchsbaum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M. S., &amp;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LaCasse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L. (1997).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Brain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abnormalities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murderers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indicated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positron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emission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tomography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Biological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Psychiatry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42, 495-508.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Buchsbaum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M. S., Stanley, J.,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Lottenberg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S.,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Abel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L., &amp;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Stoddard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S. (1994).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Selective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reductions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prefrontal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glucose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metabolism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murderers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Biological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Psychiatry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36, 365-373.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Lencz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T.,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Bihrle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S.,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(2000).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Reduced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prefrontal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gray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matter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volume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reduced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autonomic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activity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antisocial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personality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disorder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Archives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General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Psychiatry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57, 119–127.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Meloy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J. R.,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Bihrle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S.,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Stoddard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J.,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Lacasse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L., &amp;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Buchsbaum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M. S. (1998)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Reduced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prefrontal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increased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subcortical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brain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functioning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assessed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using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positron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emission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tomography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predatory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affective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murderers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Behavioral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Sciences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Law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16, 319-332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Ressler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R.,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Burgess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A. W., &amp; Douglas, J., (1988).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Sexual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Homicide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Patterns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2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i="1" dirty="0" err="1">
                <a:latin typeface="Times New Roman" charset="0"/>
                <a:ea typeface="Times New Roman" charset="0"/>
                <a:cs typeface="Times New Roman" charset="0"/>
              </a:rPr>
              <a:t>Motives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Lexington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, MA: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Lexington</a:t>
            </a:r>
            <a:r>
              <a:rPr lang="hr-HR" sz="1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200" dirty="0" err="1">
                <a:latin typeface="Times New Roman" charset="0"/>
                <a:ea typeface="Times New Roman" charset="0"/>
                <a:cs typeface="Times New Roman" charset="0"/>
              </a:rPr>
              <a:t>Books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Robins, L.N. (1978). Sturdy childhood predictors of adult antisocial behavior: Replications from longitudinal studies. </a:t>
            </a:r>
            <a:r>
              <a:rPr lang="en-US" sz="1200" i="1" dirty="0">
                <a:latin typeface="Times New Roman" charset="0"/>
                <a:ea typeface="Times New Roman" charset="0"/>
                <a:cs typeface="Times New Roman" charset="0"/>
              </a:rPr>
              <a:t>Psychological Medicine, 8,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611-622.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56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Times New Roman" charset="0"/>
                <a:ea typeface="Times New Roman" charset="0"/>
                <a:cs typeface="Times New Roman" charset="0"/>
              </a:rPr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71251"/>
            <a:ext cx="7570787" cy="45988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Rubinow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D. R.,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Schmidt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P J. (1996).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Androgens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brain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American Journal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Psychiatry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, 153, 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974-984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Sampson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R. J., &amp;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Laub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J. (1993). </a:t>
            </a:r>
            <a:r>
              <a:rPr lang="en-US" sz="1100" i="1" dirty="0">
                <a:latin typeface="Times New Roman" charset="0"/>
                <a:ea typeface="Times New Roman" charset="0"/>
                <a:cs typeface="Times New Roman" charset="0"/>
              </a:rPr>
              <a:t>Crime in the Making: Pathways and Turning Points Through Life.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Cambridge, MA: Harvard University Press.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Sanchez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-Martin, J. R.,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Azurmendi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A.,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Pascual-Sagastizabal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E.,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Cardas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J.,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Braza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F.,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Braza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P.,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Carreras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M. R., &amp;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Munoz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J. M. (2011). Androgen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levels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anger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impulsivity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as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predictors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physical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verbal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indirect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aggression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boys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girls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Psychoneuroendocrinology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, 36,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smtClean="0">
                <a:latin typeface="Times New Roman" charset="0"/>
                <a:ea typeface="Times New Roman" charset="0"/>
                <a:cs typeface="Times New Roman" charset="0"/>
              </a:rPr>
              <a:t>750-760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Sebastian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C. L., De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Brito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S. A.,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McCrory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E. J., Hyde, Z. H., Lockwood, P. L., Cecil, C. A. M., &amp; Viding, E. (2015). Grey Matter Volumes in Children with Conduct Problems and Varying Levels of Callous-Unemotional Traits. </a:t>
            </a:r>
            <a:r>
              <a:rPr lang="en-US" sz="1100" i="1" dirty="0">
                <a:latin typeface="Times New Roman" charset="0"/>
                <a:ea typeface="Times New Roman" charset="0"/>
                <a:cs typeface="Times New Roman" charset="0"/>
              </a:rPr>
              <a:t>Journal of Abnormal Child Psychology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1-11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Seo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D.,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Patrick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C. J.,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Kennealy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P. J. (2008). Role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serotonin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dopamine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system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interactions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neurobiology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impulsive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aggression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its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comorbidity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other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clinical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disorders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Aggressive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Violent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, 13,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383– 395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Sheldon, W. H. (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collaboration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E.M.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Hartl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E.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McDermott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). (1949).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Varieties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Delinquent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Youth.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Harper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Brothers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New </a:t>
            </a:r>
            <a:r>
              <a:rPr lang="hr-HR" sz="1100" dirty="0" smtClean="0">
                <a:latin typeface="Times New Roman" charset="0"/>
                <a:ea typeface="Times New Roman" charset="0"/>
                <a:cs typeface="Times New Roman" charset="0"/>
              </a:rPr>
              <a:t>York.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100" dirty="0" err="1" smtClean="0">
                <a:latin typeface="Times New Roman" charset="0"/>
                <a:ea typeface="Times New Roman" charset="0"/>
                <a:cs typeface="Times New Roman" charset="0"/>
              </a:rPr>
              <a:t>Steffensmeier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, D., &amp; Allan, E. A. (1995).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Criminal behavior: Gender and age. In: </a:t>
            </a:r>
            <a:r>
              <a:rPr lang="en-US" sz="1100" dirty="0" err="1">
                <a:latin typeface="Times New Roman" charset="0"/>
                <a:ea typeface="Times New Roman" charset="0"/>
                <a:cs typeface="Times New Roman" charset="0"/>
              </a:rPr>
              <a:t>Sheley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J, editor. </a:t>
            </a:r>
            <a:r>
              <a:rPr lang="en-US" sz="1100" i="1" dirty="0" smtClean="0">
                <a:latin typeface="Times New Roman" charset="0"/>
                <a:ea typeface="Times New Roman" charset="0"/>
                <a:cs typeface="Times New Roman" charset="0"/>
              </a:rPr>
              <a:t>Criminology (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pp. 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83–113). 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Wadsworth; 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Belmont.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100" dirty="0" err="1" smtClean="0">
                <a:latin typeface="Times New Roman" charset="0"/>
                <a:ea typeface="Times New Roman" charset="0"/>
                <a:cs typeface="Times New Roman" charset="0"/>
              </a:rPr>
              <a:t>Steffensmeier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D., &amp; 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Allan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, E. (1996). Gender and crime: Toward a gendered theory of female </a:t>
            </a:r>
            <a:r>
              <a:rPr lang="en-US" sz="1100" dirty="0" smtClean="0">
                <a:latin typeface="Times New Roman" charset="0"/>
                <a:ea typeface="Times New Roman" charset="0"/>
                <a:cs typeface="Times New Roman" charset="0"/>
              </a:rPr>
              <a:t>offending. </a:t>
            </a:r>
            <a:r>
              <a:rPr lang="en-US" sz="1100" i="1" dirty="0" smtClean="0">
                <a:latin typeface="Times New Roman" charset="0"/>
                <a:ea typeface="Times New Roman" charset="0"/>
                <a:cs typeface="Times New Roman" charset="0"/>
              </a:rPr>
              <a:t>Annual </a:t>
            </a:r>
            <a:r>
              <a:rPr lang="en-US" sz="1100" i="1" dirty="0">
                <a:latin typeface="Times New Roman" charset="0"/>
                <a:ea typeface="Times New Roman" charset="0"/>
                <a:cs typeface="Times New Roman" charset="0"/>
              </a:rPr>
              <a:t>Review of Sociology, 22,</a:t>
            </a:r>
            <a:r>
              <a:rPr lang="en-US" sz="1100" dirty="0">
                <a:latin typeface="Times New Roman" charset="0"/>
                <a:ea typeface="Times New Roman" charset="0"/>
                <a:cs typeface="Times New Roman" charset="0"/>
              </a:rPr>
              <a:t> 459–487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342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Times New Roman" charset="0"/>
                <a:ea typeface="Times New Roman" charset="0"/>
                <a:cs typeface="Times New Roman" charset="0"/>
              </a:rPr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599826"/>
            <a:ext cx="7570787" cy="4598894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Thornberry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T. P. (2005).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Explaining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multiple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patterns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offending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across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life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course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across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generations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Annals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American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Academy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Political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Science, 602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156-195. 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Thrasher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F. M. (1963).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gang. A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1313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gangs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Chicago.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Abridged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new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introduction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J. F. Short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Jr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Chicago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London. </a:t>
            </a:r>
            <a:endParaRPr lang="en-US" sz="110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smtClean="0">
                <a:latin typeface="Times New Roman" charset="0"/>
                <a:ea typeface="Times New Roman" charset="0"/>
                <a:cs typeface="Times New Roman" charset="0"/>
              </a:rPr>
              <a:t>Tuiten 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A. (2000). Time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Course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Effects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Testosterone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Administration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on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Sexual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Arousal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Women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Archives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General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Psychiatry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, 57, 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149–153.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Van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Bokhoven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I., Van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Goozen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S. H. M., van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Engeland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H.,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Schaal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B., ... J. R.,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et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(2006).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Salivary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testosterone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aggression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delinquency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dominance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in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population-based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longitudinal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adolescent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males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Hormones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, 50,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118–125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Warren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J. I.,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Hazelwood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R. R. &amp;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Dietz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P. E. (1996).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sexually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sadistic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serial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dirty="0" err="1">
                <a:latin typeface="Times New Roman" charset="0"/>
                <a:ea typeface="Times New Roman" charset="0"/>
                <a:cs typeface="Times New Roman" charset="0"/>
              </a:rPr>
              <a:t>killer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Journal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100" i="1" dirty="0" err="1">
                <a:latin typeface="Times New Roman" charset="0"/>
                <a:ea typeface="Times New Roman" charset="0"/>
                <a:cs typeface="Times New Roman" charset="0"/>
              </a:rPr>
              <a:t>Forensic</a:t>
            </a:r>
            <a:r>
              <a:rPr lang="hr-HR" sz="1100" i="1" dirty="0">
                <a:latin typeface="Times New Roman" charset="0"/>
                <a:ea typeface="Times New Roman" charset="0"/>
                <a:cs typeface="Times New Roman" charset="0"/>
              </a:rPr>
              <a:t> Science, 41</a:t>
            </a:r>
            <a:r>
              <a:rPr lang="hr-HR" sz="1100" dirty="0">
                <a:latin typeface="Times New Roman" charset="0"/>
                <a:ea typeface="Times New Roman" charset="0"/>
                <a:cs typeface="Times New Roman" charset="0"/>
              </a:rPr>
              <a:t>, 970–974.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" y="40341"/>
            <a:ext cx="7775641" cy="1411941"/>
          </a:xfrm>
        </p:spPr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Teorija racionalnog izbora (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Rational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Choice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hr-HR" alt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2" y="1686316"/>
            <a:ext cx="8047038" cy="4114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Ograničena racionalnost</a:t>
            </a:r>
          </a:p>
          <a:p>
            <a:pPr lvl="1" algn="just"/>
            <a:r>
              <a:rPr lang="hr-HR" sz="2400" b="1" dirty="0" smtClean="0">
                <a:latin typeface="Times New Roman" charset="0"/>
                <a:ea typeface="Times New Roman" charset="0"/>
                <a:cs typeface="Times New Roman" charset="0"/>
              </a:rPr>
              <a:t>Jesu li kriminalci racionalni? </a:t>
            </a:r>
          </a:p>
          <a:p>
            <a:pPr lvl="2" algn="just"/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Provalnici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: fokusiraju se na potencijalnu dobit, ali često zanemaruju troškove vezane uz uhićenje. Više se fokusiraju na priliku nego na strateško planiranje. </a:t>
            </a:r>
          </a:p>
          <a:p>
            <a:pPr lvl="2" algn="just"/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Nasilni zločini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: što osobi koja je upravo primila udarac šakom u lice pred djevojkom prolazi kroz glavu? Hoće li donijeti racionalnu odluku? 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0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Klasične teorije</a:t>
            </a:r>
            <a:b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</a:rPr>
              <a:t>Teorija rutinskih aktivnosti (</a:t>
            </a:r>
            <a:r>
              <a:rPr lang="hr-HR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Routine</a:t>
            </a: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Activities</a:t>
            </a: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hr-HR" alt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2" y="1672225"/>
            <a:ext cx="7772400" cy="4114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Intuitivna teorija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Fokusira se na situaciju u kojoj dolazi do kaznenog djela-postoji prilika da se on dogodi</a:t>
            </a:r>
          </a:p>
          <a:p>
            <a:pPr lvl="2" algn="just">
              <a:lnSpc>
                <a:spcPct val="90000"/>
              </a:lnSpc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Veća je vjerojatnost da će vas orobiti u parku nego u zaključanoj kući</a:t>
            </a:r>
          </a:p>
          <a:p>
            <a:pPr algn="just">
              <a:lnSpc>
                <a:spcPct val="90000"/>
              </a:lnSpc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Mora postojati interakcija triju čimbenika 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(počinitelja, žrtve i nepostojanja čuvara)!</a:t>
            </a:r>
          </a:p>
          <a:p>
            <a:pPr lvl="2" algn="just">
              <a:lnSpc>
                <a:spcPct val="90000"/>
              </a:lnSpc>
            </a:pP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Prevalencija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kaznenih djela se povećava povećanjem broja pogodnih žrtava i smanjenjem sposobnih čuvara</a:t>
            </a:r>
          </a:p>
          <a:p>
            <a:pPr lvl="2" algn="just">
              <a:lnSpc>
                <a:spcPct val="90000"/>
              </a:lnSpc>
            </a:pPr>
            <a:endParaRPr lang="hr-HR" alt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" y="40341"/>
            <a:ext cx="7900900" cy="1411941"/>
          </a:xfrm>
        </p:spPr>
        <p:txBody>
          <a:bodyPr/>
          <a:lstStyle/>
          <a:p>
            <a:r>
              <a:rPr lang="hr-HR" altLang="en-US" sz="44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Klasične teorije</a:t>
            </a:r>
            <a:br>
              <a:rPr lang="hr-HR" altLang="en-US" sz="44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66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Teorija rutinskih aktivnosti (</a:t>
            </a:r>
            <a:r>
              <a:rPr lang="hr-HR" altLang="en-US" sz="2800" b="1" dirty="0" err="1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Routine</a:t>
            </a:r>
            <a:r>
              <a:rPr lang="hr-HR" altLang="en-US" sz="28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Activities</a:t>
            </a:r>
            <a:r>
              <a:rPr lang="hr-HR" altLang="en-US" sz="28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altLang="en-US" sz="4400" b="1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91999"/>
              </p:ext>
            </p:extLst>
          </p:nvPr>
        </p:nvGraphicFramePr>
        <p:xfrm>
          <a:off x="792163" y="1762125"/>
          <a:ext cx="7570787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60763"/>
            <a:ext cx="670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Teorija rutinskih aktivnosti (</a:t>
            </a:r>
            <a:r>
              <a:rPr lang="hr-HR" altLang="en-US" b="1" dirty="0" err="1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Routine</a:t>
            </a:r>
            <a:r>
              <a:rPr lang="hr-HR" altLang="en-US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b="1" dirty="0" err="1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Activities</a:t>
            </a:r>
            <a:r>
              <a:rPr lang="hr-HR" altLang="en-US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Interakcija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triju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čimbenika</a:t>
            </a:r>
            <a:endParaRPr lang="en-US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5227" y="2732012"/>
            <a:ext cx="256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Kritika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teorija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sugerira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tko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najvjerojatnije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biti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žrtva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viktimizacije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ali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ne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ukazuje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tko</a:t>
            </a:r>
            <a:r>
              <a:rPr lang="en-US" sz="18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8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počinitelj</a:t>
            </a:r>
            <a:endParaRPr lang="en-US" sz="1800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</a:rPr>
              <a:t>Teorija rutinskih aktivnosti (</a:t>
            </a:r>
            <a:r>
              <a:rPr lang="hr-HR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Routine</a:t>
            </a: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Activities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20" y="1761565"/>
            <a:ext cx="7824330" cy="4289611"/>
          </a:xfrm>
        </p:spPr>
        <p:txBody>
          <a:bodyPr/>
          <a:lstStyle/>
          <a:p>
            <a:pPr algn="just"/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Praktične implikacije:</a:t>
            </a:r>
          </a:p>
          <a:p>
            <a:pPr lvl="1" algn="just"/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Povećati (neformalni) nadzor-npr. osvjetljavanje parkova</a:t>
            </a:r>
          </a:p>
          <a:p>
            <a:pPr lvl="1" algn="just"/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Smanjiti pogodnost žrtve-npr. ne ostaviti otvoren prozor kada izlazimo iz kuće, ne pisati na Facebook-u da smo izvan zemlje</a:t>
            </a:r>
          </a:p>
          <a:p>
            <a:pPr lvl="1" algn="just"/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Biti svjesni posljedica promjene rutinskih aktivnosti-npr. nakupljanje pošte u sandučiću</a:t>
            </a:r>
          </a:p>
          <a:p>
            <a:pPr lvl="1" algn="just"/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Obrazovati osobe</a:t>
            </a:r>
          </a:p>
          <a:p>
            <a:pPr algn="just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Biološki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Sociološki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Biološki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1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77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28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endParaRPr lang="hr-HR" alt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Genetski prijenos kriminalnih tendencija</a:t>
            </a:r>
          </a:p>
          <a:p>
            <a:pPr lvl="1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Hormonska neravnoteža</a:t>
            </a:r>
          </a:p>
          <a:p>
            <a:pPr lvl="1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Neurološke disfunkcije</a:t>
            </a:r>
          </a:p>
          <a:p>
            <a:pPr lvl="1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Razvojne teorije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biosocijalne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teorije)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7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</a:t>
            </a:r>
            <a:r>
              <a:rPr lang="hr-HR" altLang="en-US" sz="36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/>
            </a:r>
            <a:br>
              <a:rPr lang="hr-HR" altLang="en-US" sz="36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Genetski prijenos kriminalnih tendencija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482073"/>
          </a:xfrm>
        </p:spPr>
        <p:txBody>
          <a:bodyPr>
            <a:normAutofit fontScale="85000" lnSpcReduction="20000"/>
          </a:bodyPr>
          <a:lstStyle/>
          <a:p>
            <a:pPr marL="0" lvl="1" indent="0" algn="just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sz="2800" b="1" dirty="0" smtClean="0">
                <a:latin typeface="Times New Roman" charset="0"/>
                <a:ea typeface="Times New Roman" charset="0"/>
                <a:cs typeface="Times New Roman" charset="0"/>
              </a:rPr>
              <a:t>MONOAMINO OKSIDAZA (MAO-A)</a:t>
            </a:r>
          </a:p>
          <a:p>
            <a:pPr marL="342900" lvl="1" indent="-342900" algn="just">
              <a:buClr>
                <a:schemeClr val="accent1">
                  <a:lumMod val="60000"/>
                  <a:lumOff val="40000"/>
                </a:schemeClr>
              </a:buClr>
            </a:pP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Brunner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 i suradnici (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Brunner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Nelen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Breakefield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Ropers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, &amp; van </a:t>
            </a:r>
            <a:r>
              <a:rPr lang="hr-HR" sz="2800" dirty="0" err="1" smtClean="0">
                <a:latin typeface="Times New Roman" charset="0"/>
                <a:ea typeface="Times New Roman" charset="0"/>
                <a:cs typeface="Times New Roman" charset="0"/>
              </a:rPr>
              <a:t>Oost</a:t>
            </a:r>
            <a:r>
              <a:rPr lang="hr-HR" sz="2800" dirty="0" smtClean="0">
                <a:latin typeface="Times New Roman" charset="0"/>
                <a:ea typeface="Times New Roman" charset="0"/>
                <a:cs typeface="Times New Roman" charset="0"/>
              </a:rPr>
              <a:t>, 1993) istraživali jednu nizozemsku kriminalnu obitelj	</a:t>
            </a:r>
          </a:p>
          <a:p>
            <a:pPr marL="692150" lvl="2" indent="-342900" algn="just"/>
            <a:endParaRPr lang="hr-HR" altLang="en-US" sz="2600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marL="692150" lvl="2" indent="-342900" algn="just"/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Muškarci iz obitelji (otac, braća, bratići) imali gotovo prosječan kvocijent inteligencije, ali su bili često uhićivani za nasilna kaznena djela: palež, pokušaje silovanja, impulzivnu agresivnost, </a:t>
            </a:r>
            <a:r>
              <a:rPr lang="hr-HR" altLang="en-US" sz="26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egzibicionizam</a:t>
            </a:r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 voajerizam </a:t>
            </a:r>
            <a:r>
              <a:rPr lang="hr-HR" altLang="en-US" sz="31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☞ </a:t>
            </a:r>
            <a:r>
              <a:rPr lang="hr-HR" altLang="en-US" sz="31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ZAŠTO?</a:t>
            </a:r>
          </a:p>
          <a:p>
            <a:pPr marL="685800" lvl="3" indent="0" algn="just">
              <a:buNone/>
            </a:pPr>
            <a:endParaRPr lang="hr-HR" altLang="en-US" b="1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marL="692150" lvl="2" indent="-342900" algn="just"/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Žene (sestre, sestrične) često rano napuštale obitelj zbog straha od muškaraca (npr. skidanje do gola pod prijetnjom noža)</a:t>
            </a:r>
          </a:p>
          <a:p>
            <a:pPr marL="692150" lvl="2" indent="-342900" algn="just"/>
            <a:endParaRPr lang="hr-HR" altLang="en-US" sz="2800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marL="342900" lvl="1" indent="-342900" algn="just">
              <a:buClr>
                <a:schemeClr val="accent1">
                  <a:lumMod val="60000"/>
                  <a:lumOff val="40000"/>
                </a:schemeClr>
              </a:buClr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spcBef>
                <a:spcPts val="600"/>
              </a:spcBef>
            </a:pP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Genetski prijenos kriminalnih tendencija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 algn="just">
              <a:buNone/>
            </a:pP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MONOAMINO OKSIDAZA (MAO-A)</a:t>
            </a:r>
          </a:p>
          <a:p>
            <a:pPr marL="342900" lvl="1" indent="-342900" algn="just"/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Kriminalno ponašanje muškaraca pripisali </a:t>
            </a:r>
            <a:r>
              <a:rPr lang="hr-HR" altLang="en-US" sz="30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mutiranom</a:t>
            </a:r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genu koji nije mogao proizvoditi </a:t>
            </a:r>
            <a:r>
              <a:rPr lang="hr-HR" altLang="en-US" sz="3000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</a:t>
            </a:r>
            <a:r>
              <a:rPr lang="hr-HR" altLang="en-US" sz="30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onoamino</a:t>
            </a:r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30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oksidazu</a:t>
            </a:r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(MAO-A)-tzv. MAOA-L(</a:t>
            </a:r>
            <a:r>
              <a:rPr lang="hr-HR" altLang="en-US" sz="30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ow</a:t>
            </a:r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 </a:t>
            </a:r>
          </a:p>
          <a:p>
            <a:pPr marL="1028700" lvl="3" indent="-342900" algn="just"/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MAO-A: enzim koji razgrađuje neurotransmitere za serotonin i </a:t>
            </a:r>
            <a:r>
              <a:rPr lang="hr-HR" altLang="en-US" sz="2600" dirty="0" err="1" smtClean="0">
                <a:latin typeface="Times New Roman" charset="0"/>
                <a:ea typeface="Times New Roman" charset="0"/>
                <a:cs typeface="Times New Roman" charset="0"/>
              </a:rPr>
              <a:t>noradrenalin</a:t>
            </a:r>
            <a:endParaRPr lang="hr-HR" alt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028700" lvl="3" indent="-342900" algn="just"/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Muškarci s </a:t>
            </a:r>
            <a:r>
              <a:rPr lang="hr-HR" altLang="en-US" sz="26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mutiranim</a:t>
            </a:r>
            <a:r>
              <a:rPr lang="hr-HR" altLang="en-US" sz="26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genom ne proizvode dovoljno ovog enzima-mozak je preplavljen pobuđenošću</a:t>
            </a:r>
          </a:p>
          <a:p>
            <a:pPr marL="1377950" lvl="4" indent="-342900" algn="just"/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Viša razina MAO-A povezana s agresivnim ponašanjem, nekontroliranim porivima i kriminalnim ponašanjem</a:t>
            </a:r>
          </a:p>
          <a:p>
            <a:pPr marL="342900" lvl="1" indent="-342900" algn="just"/>
            <a:endParaRPr lang="hr-HR" altLang="en-US" sz="3000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marL="342900" lvl="1" indent="-342900" algn="just"/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Pretpostavili da se ovaj </a:t>
            </a:r>
            <a:r>
              <a:rPr lang="hr-HR" altLang="en-US" sz="30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mutirani</a:t>
            </a:r>
            <a:r>
              <a:rPr lang="hr-HR" altLang="en-US" sz="30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gen prenosi X kromosomom zbog čega su muškarci (XY kromosomi) osjetljivi na njegove mutacije, dok žene (s dva X kromosoma) imaju “rezervu” (u drugom X kromosomu)</a:t>
            </a:r>
          </a:p>
          <a:p>
            <a:pPr marL="342900" lvl="1" indent="-342900" algn="just">
              <a:buClr>
                <a:schemeClr val="accent1">
                  <a:lumMod val="60000"/>
                  <a:lumOff val="40000"/>
                </a:schemeClr>
              </a:buClr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spcBef>
                <a:spcPts val="600"/>
              </a:spcBef>
            </a:pP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znamo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počiniteljima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kaznenih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djela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alt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7600950" cy="47847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Mala skupina počinitelja (6-25%) je odgovorna za većinu kaznenih djela </a:t>
            </a:r>
          </a:p>
          <a:p>
            <a:pPr algn="just">
              <a:lnSpc>
                <a:spcPct val="8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Postoji obrazac činjena kaznenih djela koji definira podskupinu počinitelja: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Imovinski: Čine teška kaznena djela vezana uz imovinu 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Nasilni: Čine teška nasilna kaznena djela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Kronični: Počinili 4 ili više kaznenih djela bilo koje vrste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Imovinski, nasilni, kronični</a:t>
            </a:r>
          </a:p>
          <a:p>
            <a:pPr algn="just">
              <a:lnSpc>
                <a:spcPct val="8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Obrasci kršenja zakona u djetinjstvu i adolescenciji povezani s činjenjem kaznenih djela u odrasloj dobi</a:t>
            </a:r>
          </a:p>
          <a:p>
            <a:pPr algn="just">
              <a:lnSpc>
                <a:spcPct val="8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Obrasci kršenja zakona mogu se identificirati kroz identifikaciju razvojnih putova kriminalnog ponašanja</a:t>
            </a:r>
            <a:endParaRPr lang="hr-HR" alt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2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Genetski prijenos kriminalnih tendencija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6" y="1761565"/>
            <a:ext cx="7820024" cy="4289611"/>
          </a:xfrm>
        </p:spPr>
        <p:txBody>
          <a:bodyPr>
            <a:normAutofit/>
          </a:bodyPr>
          <a:lstStyle/>
          <a:p>
            <a:pPr marL="0" indent="0">
              <a:buFont typeface="Times" pitchFamily="-1" charset="0"/>
              <a:buNone/>
              <a:defRPr/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GEN POVEZAN S TRAŽENJEM UZBUĐENJA (</a:t>
            </a: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Aleli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ili DRD2 A1) </a:t>
            </a:r>
          </a:p>
          <a:p>
            <a:pPr algn="just">
              <a:defRPr/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University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Texas Health Science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Center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(S.A)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-685800" algn="l"/>
                <a:tab pos="-457200" algn="l"/>
                <a:tab pos="0" algn="l"/>
                <a:tab pos="228600" algn="l"/>
                <a:tab pos="3429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371600" algn="l"/>
                <a:tab pos="16002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Gen zadužen za kontroliranje razina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dopamina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-685800" algn="l"/>
                <a:tab pos="-457200" algn="l"/>
                <a:tab pos="0" algn="l"/>
                <a:tab pos="228600" algn="l"/>
                <a:tab pos="3429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371600" algn="l"/>
                <a:tab pos="16002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Pogreška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u genu:</a:t>
            </a:r>
          </a:p>
          <a:p>
            <a:pPr lvl="2" algn="just">
              <a:spcBef>
                <a:spcPts val="0"/>
              </a:spcBef>
              <a:buFont typeface="Arial" pitchFamily="34" charset="0"/>
              <a:buChar char="•"/>
              <a:tabLst>
                <a:tab pos="-685800" algn="l"/>
                <a:tab pos="-457200" algn="l"/>
                <a:tab pos="0" algn="l"/>
                <a:tab pos="228600" algn="l"/>
                <a:tab pos="3429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371600" algn="l"/>
                <a:tab pos="16002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Umanjuje funkciju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dopamina</a:t>
            </a:r>
            <a:endParaRPr lang="hr-H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2" algn="just">
              <a:spcBef>
                <a:spcPts val="0"/>
              </a:spcBef>
              <a:buFont typeface="Arial" pitchFamily="34" charset="0"/>
              <a:buChar char="•"/>
              <a:tabLst>
                <a:tab pos="-685800" algn="l"/>
                <a:tab pos="-457200" algn="l"/>
                <a:tab pos="0" algn="l"/>
                <a:tab pos="228600" algn="l"/>
                <a:tab pos="342900" algn="l"/>
                <a:tab pos="571500" algn="l"/>
                <a:tab pos="685800" algn="l"/>
                <a:tab pos="800100" algn="l"/>
                <a:tab pos="914400" algn="l"/>
                <a:tab pos="1028700" algn="l"/>
                <a:tab pos="1143000" algn="l"/>
                <a:tab pos="1371600" algn="l"/>
                <a:tab pos="16002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Uključivanje u ponašanja povezana s lučenjem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dopamina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, poput opijanja ili zlouporabe droge, pa čak i nasilja (ubojstvo)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5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1" y="1774825"/>
            <a:ext cx="3840588" cy="401608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14850" y="1774825"/>
            <a:ext cx="3817844" cy="430371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sz="30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Hormoni</a:t>
            </a:r>
          </a:p>
          <a:p>
            <a:pPr lvl="1" algn="just"/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Tvari koje kao "glasnici" u tijelu prenose poruke od jedne stanice 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stanice do druge posebnim oblikom kemijskog </a:t>
            </a: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djelovanja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Hormoni po sastavu mogu biti steroidi,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prostaglandini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600" dirty="0" err="1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amini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peptidi i </a:t>
            </a: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proteini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Hormoni </a:t>
            </a: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kruže 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krvlju i dolaze u dodir gotovo sa svim </a:t>
            </a: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stanicama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endParaRPr lang="hr-HR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2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 smtClean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hr-HR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alt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Testosteron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Visoka razina testosterona povezana s agresivnim i delinkventnim ponašanjem mladića (i djevojaka)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Testosteron povezan s kognitivnim i ponašajnim tendencijama koje otežavaju učenje kontrole fizičke agresije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Rubinow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Schmidt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, 1996)</a:t>
            </a:r>
          </a:p>
          <a:p>
            <a:pPr lvl="2" algn="just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Odnos ovisi o socijalnom okruženju 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S dobi testosteron povezan s različitim oblicima agresivnog ponašanja (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van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Bokhoven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i sur., 2006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Obiteljska kohezija utječe na odnos testosterona i delinkventnog ponašanja i kod djevojaka i kod mladića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Fang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sur., 2009)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Odnos između odraslog devijantnog ponašanja o socijalne integracije posredovan testosteronom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Booth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Osgood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, 1993)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040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Testosteron</a:t>
            </a:r>
          </a:p>
          <a:p>
            <a:pPr marL="342900" lvl="1" indent="-342900" algn="just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Male promjene u testosteronu kod žena povezane s promjenama u osobinama ličnosti i seksualnom ponašanju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Baucom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sur., 1985;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Tuiten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, 2000)</a:t>
            </a:r>
          </a:p>
          <a:p>
            <a:pPr marL="692150" lvl="2" indent="-342900" algn="just">
              <a:spcBef>
                <a:spcPts val="2400"/>
              </a:spcBef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Istraživanja malobrojna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4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19050" y="368945"/>
            <a:ext cx="9163050" cy="762000"/>
          </a:xfrm>
        </p:spPr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en-US" sz="3200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71463" y="1562100"/>
            <a:ext cx="8610600" cy="5124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alt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Androgeni – muški hormoni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Visoka razina povezana s agresivnošću kod dječaka, ali ne i djevojčica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Dječaci s višom razinom androgenih hormona u krvi pokazivali opetovano agresivno ponašanje (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Sánchez-Martín  i sur., 2011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lvl="1" algn="just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Promjene u ženskim hormonima vjerojatno povezani s agresivnim/kriminalnim ponašanjem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PMS obrana –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Christine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English iz Velike Britanije oslobođena (pregazila partnera automobilom; priznala umorstvo)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099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en-US" sz="32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Serotonin – regulacija ponašanja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Povišena razina u krvi/niža razina u mozgu povezana s nasiljem kod muškaraca</a:t>
            </a:r>
          </a:p>
          <a:p>
            <a:pPr lvl="1" algn="just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Neravnoteža između razina serotonina i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dopamina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povezana sa psihopatskim tendencijama</a:t>
            </a:r>
          </a:p>
          <a:p>
            <a:pPr lvl="1" algn="just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Oades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sur., 2008;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Seo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sur., 2009 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683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Hormonska neravnoteža</a:t>
            </a:r>
            <a:endParaRPr lang="en-US" sz="32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I drugi hormoni povezani s delinkventnim ponašanjem i slabom kontrolom impulsa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Npr.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kortizol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T3 (hormon štitnjače)</a:t>
            </a:r>
          </a:p>
          <a:p>
            <a:pPr lvl="1" algn="just"/>
            <a:r>
              <a:rPr lang="hr-HR" altLang="en-US" dirty="0" smtClean="0">
                <a:latin typeface="Times New Roman" charset="0"/>
              </a:rPr>
              <a:t>Viša razina </a:t>
            </a:r>
            <a:r>
              <a:rPr lang="hr-HR" altLang="en-US" dirty="0" err="1" smtClean="0">
                <a:latin typeface="Times New Roman" charset="0"/>
              </a:rPr>
              <a:t>oxytoina</a:t>
            </a:r>
            <a:r>
              <a:rPr lang="hr-HR" altLang="en-US" dirty="0" smtClean="0">
                <a:latin typeface="Times New Roman" charset="0"/>
              </a:rPr>
              <a:t>, “hormona povjerenja” povezana s većim povjerenjem u ljude ☞ iskorištavanje od strane varalica?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5894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b="1" dirty="0" err="1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" y="1494314"/>
            <a:ext cx="7178041" cy="478536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129D-BDE9-C84C-93BC-60593287567F}" type="slidenum">
              <a:rPr lang="en-US" sz="1000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27</a:t>
            </a:fld>
            <a:endParaRPr lang="en-US" sz="1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397000" y="189486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Emocionalni</a:t>
            </a:r>
            <a:r>
              <a:rPr lang="en-US" sz="16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odgovori</a:t>
            </a:r>
            <a:endParaRPr lang="en-US" sz="16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522817" flipH="1">
            <a:off x="2276646" y="2444194"/>
            <a:ext cx="12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Pažnja</a:t>
            </a:r>
            <a:endParaRPr lang="en-US" sz="1600" b="1" dirty="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74522" flipH="1">
            <a:off x="1102199" y="3076900"/>
            <a:ext cx="242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Ponašanje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procjene</a:t>
            </a:r>
            <a:endParaRPr lang="en-US" sz="16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Supresija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imuplzivnog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agresivnog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ponašanja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74522" flipH="1">
            <a:off x="3653881" y="3931023"/>
            <a:ext cx="177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Emocije-bijes</a:t>
            </a:r>
            <a:endParaRPr lang="en-US" sz="1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487845" flipH="1">
            <a:off x="1275014" y="2786251"/>
            <a:ext cx="1494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92D050"/>
                </a:solidFill>
                <a:latin typeface="Times New Roman" charset="0"/>
                <a:ea typeface="Times New Roman" charset="0"/>
                <a:cs typeface="Times New Roman" charset="0"/>
              </a:rPr>
              <a:t>Raspoloženje</a:t>
            </a:r>
            <a:endParaRPr lang="en-US" sz="1600" b="1" dirty="0">
              <a:solidFill>
                <a:srgbClr val="92D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19609" flipH="1">
            <a:off x="3329866" y="2543533"/>
            <a:ext cx="204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Socijalna</a:t>
            </a: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prilagodba</a:t>
            </a:r>
            <a:endParaRPr lang="en-US" sz="1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Moralnost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4072" y="5274688"/>
            <a:ext cx="428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altLang="en-US" sz="1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Prefrontalni</a:t>
            </a:r>
            <a:r>
              <a:rPr lang="en-US" altLang="en-US" sz="1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korteks</a:t>
            </a:r>
            <a:endParaRPr lang="en-US" altLang="en-US" sz="1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1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Orbitofrontalni</a:t>
            </a:r>
            <a:r>
              <a:rPr lang="en-US" altLang="en-US" sz="1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korteks</a:t>
            </a:r>
            <a:endParaRPr lang="en-US" altLang="en-US" sz="1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z="1400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Hipokampus</a:t>
            </a:r>
            <a:endParaRPr lang="en-US" altLang="en-US" sz="1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Neobična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priča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Phineasa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Gage-a</a:t>
            </a:r>
            <a:b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(1823.-1860.)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230417"/>
            <a:ext cx="3784600" cy="44910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59EA-AB35-EF44-8CF1-95C553E0FDA1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8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Nesreća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Phineasa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Gage-a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12. 09. 1848., Phineas Gage,  </a:t>
            </a:r>
            <a:r>
              <a:rPr lang="en-US" sz="24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redradnik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željeznici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pripremao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raznese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kamen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barutom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(Cavendish, Vermont).</a:t>
            </a:r>
          </a:p>
          <a:p>
            <a:pPr eaLnBrk="1" hangingPunct="1">
              <a:defRPr/>
            </a:pPr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Gage je bio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odgovoran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vrijedan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svi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ga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voljeli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05000"/>
            <a:ext cx="40767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400" dirty="0" smtClean="0"/>
          </a:p>
        </p:txBody>
      </p:sp>
      <p:pic>
        <p:nvPicPr>
          <p:cNvPr id="6149" name="Picture 7" descr="File:RailroadCutCavendishVermontPresumedToBePhineasGageAccidentSite 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84450"/>
            <a:ext cx="38608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585C9-2DE5-2342-92A2-B2EBA5CFC4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uzrokuje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rizično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društveno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neprihvatljivo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ponašanje</a:t>
            </a:r>
            <a:r>
              <a:rPr lang="en-US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alt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Što uzrokuje rizično i društveno neprihvatljivo ponašanje mladih?</a:t>
            </a:r>
          </a:p>
          <a:p>
            <a:pPr algn="just"/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Složena međuigra različitih bioloških, genetskih i </a:t>
            </a:r>
            <a:r>
              <a:rPr lang="hr-HR" altLang="en-US" sz="24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okolinskih</a:t>
            </a:r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čimbenika </a:t>
            </a:r>
          </a:p>
          <a:p>
            <a:pPr algn="just"/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Odnos među čimbenicima dodatno </a:t>
            </a:r>
            <a:r>
              <a:rPr lang="hr-HR" altLang="en-US" sz="24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posložnjuju</a:t>
            </a:r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različite reakcije na </a:t>
            </a:r>
            <a:r>
              <a:rPr lang="hr-HR" altLang="en-US" sz="24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okolinske</a:t>
            </a:r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čimbenike </a:t>
            </a:r>
          </a:p>
          <a:p>
            <a:pPr lvl="1" algn="just"/>
            <a:r>
              <a:rPr lang="hr-HR" altLang="en-US" sz="22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Zašto samo neki pojedinci koji su izloženi </a:t>
            </a:r>
            <a:r>
              <a:rPr lang="hr-HR" altLang="en-US" sz="22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okolinskim</a:t>
            </a:r>
            <a:r>
              <a:rPr lang="hr-HR" altLang="en-US" sz="22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čimbenicima kao i drugi čine kaznena djela? </a:t>
            </a:r>
          </a:p>
          <a:p>
            <a:pPr algn="just"/>
            <a:r>
              <a:rPr lang="hr-HR" altLang="en-US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Kriminološke teorije daju okvir za razumijevanje i istraživanje uzroka rizičnog i društveno neprihvatljivog ponašanja</a:t>
            </a:r>
            <a:endParaRPr lang="hr-HR" altLang="en-US" sz="2400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1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Eksplozija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24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je bio stručnjak za razbijanje kamenja eksplozivom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hr-HR" sz="2400" dirty="0" smtClean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24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Imao je posebno izrađen štap za postavljanje baruta-odgovarao je njegovoj visini (težio je oko 7,5 kg)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hr-HR" sz="2400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hr-HR" sz="2400" dirty="0" err="1" smtClean="0">
                <a:latin typeface="Times New Roman" charset="0"/>
                <a:ea typeface="Times New Roman" charset="0"/>
                <a:cs typeface="Times New Roman" charset="0"/>
              </a:rPr>
              <a:t>Gageov</a:t>
            </a:r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 štap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hr-HR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173" name="Picture 5" descr="Tamping 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12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585C9-2DE5-2342-92A2-B2EBA5CFC42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err="1" smtClean="0">
                <a:latin typeface="Times New Roman" charset="0"/>
                <a:ea typeface="Times New Roman" charset="0"/>
                <a:cs typeface="Times New Roman" charset="0"/>
              </a:rPr>
              <a:t>Gageova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 ozljeda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r-HR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Tog kobnog dana tijekom priprema </a:t>
            </a:r>
            <a:r>
              <a:rPr lang="hr-HR" sz="20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je bio ometen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hr-HR" sz="2000" dirty="0" smtClean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r-HR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Nije postavio pijesak na barut te je došlo do eksplozije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hr-HR" sz="2000" dirty="0" smtClean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hr-HR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Metalni štap mu je proletio kroz lijevi obraz i vrh glavi  (našli su ga 100 metara od mjesta nesreće)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hr-HR" sz="2000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hr-HR" sz="2000" dirty="0" err="1" smtClean="0">
                <a:latin typeface="Times New Roman" charset="0"/>
                <a:ea typeface="Times New Roman" charset="0"/>
                <a:cs typeface="Times New Roman" charset="0"/>
              </a:rPr>
              <a:t>Gageova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 lubanja i MRI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hr-HR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hr-HR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219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585C9-2DE5-2342-92A2-B2EBA5CFC4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6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Čudo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Nakon nesreće se onesvijestio, ali je brzo došao svijesti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Mogao je govoriti i hodati uz pomoć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hr-HR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Dr. John </a:t>
            </a:r>
            <a:r>
              <a:rPr lang="hr-HR" sz="1800" dirty="0" err="1" smtClean="0">
                <a:latin typeface="Times New Roman" charset="0"/>
                <a:ea typeface="Times New Roman" charset="0"/>
                <a:cs typeface="Times New Roman" charset="0"/>
              </a:rPr>
              <a:t>Harlow</a:t>
            </a: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 pokušao je ukloniti dijelove kosti kako bi rana ostala otvorena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600"/>
              </a:spcBef>
              <a:buNone/>
              <a:defRPr/>
            </a:pPr>
            <a:endParaRPr lang="hr-HR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U jednom trenutnu </a:t>
            </a:r>
            <a:r>
              <a:rPr lang="hr-HR" sz="1800" dirty="0" err="1" smtClean="0">
                <a:latin typeface="Times New Roman" charset="0"/>
                <a:ea typeface="Times New Roman" charset="0"/>
                <a:cs typeface="Times New Roman" charset="0"/>
              </a:rPr>
              <a:t>Gageov</a:t>
            </a: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 mozak je inficiran , ali nakon što je gnoj pušten </a:t>
            </a:r>
            <a:r>
              <a:rPr lang="hr-HR" sz="1800" dirty="0" err="1" smtClean="0"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 se počeo vrlo brzo oporavljati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7" descr="File:Phineas Gage Daguerreotype WilgusPhoto2008-12-19 CroppedInsideMat Unretouched B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417638"/>
            <a:ext cx="2514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585C9-2DE5-2342-92A2-B2EBA5CFC4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7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Međutim</a:t>
            </a:r>
            <a:r>
              <a:rPr lang="is-IS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Nekoliko mjeseci kasnije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je počeo pokazivati značajne promjene u osobinama ličnosti i raspoloženju</a:t>
            </a:r>
          </a:p>
          <a:p>
            <a:pPr lvl="1"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Postao je ekstravagantan, antisocijalan, lažljiv, hvalisav, nestrpljiv, vulgaran, iskazivao manjak brige za druge, nije mogao planirati budućnost niti zadržati posao koji je imao na željeznici. </a:t>
            </a:r>
          </a:p>
          <a:p>
            <a:pPr lvl="2" algn="just"/>
            <a:r>
              <a:rPr lang="hr-HR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hr-HR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više nije bio </a:t>
            </a:r>
            <a:r>
              <a:rPr lang="hr-HR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Gage</a:t>
            </a:r>
            <a:r>
              <a:rPr lang="hr-HR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lvl="1"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Umro je 1860. bez novca, s jakim epileptičkim napadima</a:t>
            </a: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585C9-2DE5-2342-92A2-B2EBA5CFC424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33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Zaključno...</a:t>
            </a:r>
            <a:endParaRPr lang="hr-HR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buFont typeface="Arial" charset="0"/>
              <a:buChar char="•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Njegov liječnik John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Harlow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napisao je: </a:t>
            </a:r>
            <a:r>
              <a:rPr lang="hr-HR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”Čini se da je ravnoteža između intelektualnih sposobnosti i životinjskih sklonosti nesrećom uništena”</a:t>
            </a:r>
          </a:p>
          <a:p>
            <a:pPr marL="342900" lvl="1" indent="-342900" algn="just">
              <a:buFont typeface="Arial" charset="0"/>
              <a:buChar char="•"/>
            </a:pPr>
            <a:endParaRPr lang="hr-HR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1" indent="-342900" algn="just">
              <a:buFont typeface="Arial" charset="0"/>
              <a:buChar char="•"/>
            </a:pP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Potaknulo istraživanja uloge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prefrontalnog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režnja u javljanju agresivnog ponašanja</a:t>
            </a:r>
            <a:endParaRPr lang="hr-HR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hr-HR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34</a:t>
            </a:fld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2" descr="http://www.clearchannelexhibits.com/images/press/download/BrainSk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156" y="4289530"/>
            <a:ext cx="1863844" cy="24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49159" y="5987018"/>
            <a:ext cx="2545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Warren</a:t>
            </a:r>
            <a:r>
              <a:rPr lang="hr-H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4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Anatomical</a:t>
            </a:r>
            <a:r>
              <a:rPr lang="hr-H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400" dirty="0" err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Museum</a:t>
            </a:r>
            <a:r>
              <a:rPr lang="hr-H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hr-HR" sz="1400" dirty="0" err="1" smtClean="0">
                <a:latin typeface="Times New Roman" charset="0"/>
                <a:ea typeface="Times New Roman" charset="0"/>
                <a:cs typeface="Times New Roman" charset="0"/>
              </a:rPr>
              <a:t>Harvard</a:t>
            </a:r>
            <a:r>
              <a:rPr lang="hr-HR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400" dirty="0" err="1" smtClean="0">
                <a:latin typeface="Times New Roman" charset="0"/>
                <a:ea typeface="Times New Roman" charset="0"/>
                <a:cs typeface="Times New Roman" charset="0"/>
              </a:rPr>
              <a:t>Medical</a:t>
            </a:r>
            <a:r>
              <a:rPr lang="hr-HR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400" dirty="0" err="1" smtClean="0">
                <a:latin typeface="Times New Roman" charset="0"/>
                <a:ea typeface="Times New Roman" charset="0"/>
                <a:cs typeface="Times New Roman" charset="0"/>
              </a:rPr>
              <a:t>School</a:t>
            </a:r>
            <a:r>
              <a:rPr lang="hr-HR" sz="1400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endParaRPr lang="hr-HR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GB" sz="2400" b="1" dirty="0">
              <a:latin typeface="Times New Roman"/>
              <a:cs typeface="Times New Roman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4" y="1761565"/>
            <a:ext cx="7748586" cy="42896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altLang="en-US" sz="3000" b="1" dirty="0" err="1">
                <a:latin typeface="Times New Roman" charset="0"/>
                <a:ea typeface="Times New Roman" charset="0"/>
                <a:cs typeface="Times New Roman" charset="0"/>
              </a:rPr>
              <a:t>Prefrontalni</a:t>
            </a:r>
            <a:r>
              <a:rPr lang="hr-HR" altLang="en-US" sz="3000" b="1" dirty="0">
                <a:latin typeface="Times New Roman" charset="0"/>
                <a:ea typeface="Times New Roman" charset="0"/>
                <a:cs typeface="Times New Roman" charset="0"/>
              </a:rPr>
              <a:t> korteks (</a:t>
            </a:r>
            <a:r>
              <a:rPr lang="hr-HR" altLang="en-US" b="1" dirty="0">
                <a:latin typeface="Times New Roman" charset="0"/>
                <a:ea typeface="Times New Roman" charset="0"/>
                <a:cs typeface="Times New Roman" charset="0"/>
              </a:rPr>
              <a:t>Adriane </a:t>
            </a:r>
            <a:r>
              <a:rPr lang="hr-HR" altLang="en-US" b="1" dirty="0" err="1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altLang="en-US" b="1" dirty="0">
                <a:latin typeface="Times New Roman" charset="0"/>
                <a:ea typeface="Times New Roman" charset="0"/>
                <a:cs typeface="Times New Roman" charset="0"/>
              </a:rPr>
              <a:t> i sur., 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1994, 1996)</a:t>
            </a:r>
            <a:endParaRPr lang="hr-HR" alt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600"/>
              </a:spcBef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22 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ubojica i 22 sudionika u kontrolnoj skupini uparenih po odabranim karakteristikama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Z</a:t>
            </a:r>
            <a:r>
              <a:rPr lang="ta-IN" sz="2800" dirty="0" err="1" smtClean="0">
                <a:latin typeface="Times New Roman"/>
                <a:cs typeface="Times New Roman"/>
              </a:rPr>
              <a:t>adatak</a:t>
            </a:r>
            <a:r>
              <a:rPr lang="ta-IN" sz="2800" dirty="0" smtClean="0">
                <a:latin typeface="Times New Roman"/>
                <a:cs typeface="Times New Roman"/>
              </a:rPr>
              <a:t> tražio dugotrajnu pozornost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/>
                <a:cs typeface="Times New Roman"/>
              </a:rPr>
              <a:t>G</a:t>
            </a:r>
            <a:r>
              <a:rPr lang="ta-IN" sz="2400" dirty="0" smtClean="0">
                <a:latin typeface="Times New Roman"/>
                <a:cs typeface="Times New Roman"/>
              </a:rPr>
              <a:t>ledanje ekrana 32 minute i odgovaranje svaki put kada se vidi slovo “O” na ekranu </a:t>
            </a:r>
          </a:p>
          <a:p>
            <a:pPr lvl="1">
              <a:lnSpc>
                <a:spcPct val="90000"/>
              </a:lnSpc>
            </a:pPr>
            <a:r>
              <a:rPr lang="ta-IN" sz="2400" dirty="0" smtClean="0">
                <a:latin typeface="Times New Roman"/>
                <a:cs typeface="Times New Roman"/>
              </a:rPr>
              <a:t>Impulzivni pojedinci su previdjeli velik broj </a:t>
            </a:r>
            <a:r>
              <a:rPr lang="ta-IN" sz="2400" dirty="0" err="1" smtClean="0">
                <a:latin typeface="Times New Roman"/>
                <a:cs typeface="Times New Roman"/>
              </a:rPr>
              <a:t>slova</a:t>
            </a:r>
            <a:r>
              <a:rPr lang="ta-IN" sz="2400" dirty="0" smtClean="0">
                <a:latin typeface="Times New Roman"/>
                <a:cs typeface="Times New Roman"/>
              </a:rPr>
              <a:t> “</a:t>
            </a:r>
            <a:r>
              <a:rPr lang="hr-HR" sz="2400" dirty="0">
                <a:latin typeface="Times New Roman"/>
                <a:cs typeface="Times New Roman"/>
              </a:rPr>
              <a:t>O</a:t>
            </a:r>
            <a:r>
              <a:rPr lang="ta-IN" sz="2400" dirty="0" smtClean="0">
                <a:latin typeface="Times New Roman"/>
                <a:cs typeface="Times New Roman"/>
              </a:rPr>
              <a:t>“ 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altLang="en-US" sz="3000" b="1" dirty="0" err="1" smtClean="0">
                <a:latin typeface="Times New Roman" charset="0"/>
                <a:ea typeface="Times New Roman" charset="0"/>
                <a:cs typeface="Times New Roman" charset="0"/>
              </a:rPr>
              <a:t>Prefrontalni</a:t>
            </a:r>
            <a:r>
              <a:rPr lang="hr-HR" altLang="en-US" sz="3000" b="1" dirty="0" smtClean="0">
                <a:latin typeface="Times New Roman" charset="0"/>
                <a:ea typeface="Times New Roman" charset="0"/>
                <a:cs typeface="Times New Roman" charset="0"/>
              </a:rPr>
              <a:t> korteks (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Adriane </a:t>
            </a: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i sur., 1994, 1996)</a:t>
            </a:r>
          </a:p>
          <a:p>
            <a:pPr marL="927100" lvl="1" indent="-457200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	U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prefrontalnom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korteksu ubojica niža razina unosa glukoze nego u kontrolnoj skupini</a:t>
            </a:r>
          </a:p>
          <a:p>
            <a:pPr marL="1276350" lvl="2" indent="-457200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altLang="en-US" sz="2200" b="1" i="1" dirty="0" smtClean="0">
                <a:latin typeface="Times New Roman" charset="0"/>
                <a:ea typeface="Times New Roman" charset="0"/>
                <a:cs typeface="Times New Roman" charset="0"/>
              </a:rPr>
              <a:t>Glukoza</a:t>
            </a: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-gorivo za stanice mozga; smanjena dostupnost ima negativan utjecaj na pamćenje, pažnju, učenje itd.</a:t>
            </a:r>
          </a:p>
          <a:p>
            <a:pPr marL="1276350" lvl="2" indent="-457200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endParaRPr lang="hr-HR" alt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76350" lvl="2" indent="-457200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233363" algn="l"/>
                <a:tab pos="350838" algn="l"/>
                <a:tab pos="468313" algn="l"/>
                <a:tab pos="585788" algn="l"/>
                <a:tab pos="703263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</a:tabLst>
            </a:pPr>
            <a:r>
              <a:rPr lang="hr-HR" altLang="en-US" sz="22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Prefrontalni</a:t>
            </a:r>
            <a:r>
              <a:rPr lang="hr-HR" altLang="en-US" sz="2200" b="1" i="1" dirty="0" smtClean="0">
                <a:latin typeface="Times New Roman" charset="0"/>
                <a:ea typeface="Times New Roman" charset="0"/>
                <a:cs typeface="Times New Roman" charset="0"/>
              </a:rPr>
              <a:t> korteks</a:t>
            </a: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-više kognitivne funkcije, 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poput donošenja odluka, planiranja, sprječavanja neprimjerenog ponašanja, društvene interakcije, razumijevanje drugih ljudi i samosvijest</a:t>
            </a: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buFont typeface="Wingdings" pitchFamily="2" charset="2"/>
              <a:buChar char="§"/>
              <a:defRPr/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427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Mozak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ubojice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3" y="1976438"/>
            <a:ext cx="8028735" cy="34925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129D-BDE9-C84C-93BC-60593287567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835956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28" y="3835956"/>
            <a:ext cx="16002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3944" y="5547730"/>
            <a:ext cx="2012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Snimke</a:t>
            </a:r>
            <a:r>
              <a:rPr lang="en-US" sz="16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: Adrian </a:t>
            </a:r>
            <a:r>
              <a:rPr lang="en-US" sz="1600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endParaRPr lang="en-US" sz="1600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162" y="5707915"/>
            <a:ext cx="48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Po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čemu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se ova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dva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mozga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razlikuju</a:t>
            </a:r>
            <a:r>
              <a:rPr lang="en-US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US" sz="4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 err="1" smtClean="0">
                <a:latin typeface="Times New Roman" charset="0"/>
                <a:ea typeface="Times New Roman" charset="0"/>
                <a:cs typeface="Times New Roman" charset="0"/>
              </a:rPr>
              <a:t>Hipokampus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r-HR" b="1" dirty="0" err="1" smtClean="0">
                <a:latin typeface="Times New Roman" charset="0"/>
                <a:ea typeface="Times New Roman" charset="0"/>
                <a:cs typeface="Times New Roman" charset="0"/>
              </a:rPr>
              <a:t>Adrian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b="1" dirty="0" err="1" smtClean="0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 i sur., 1998, 2004)</a:t>
            </a:r>
          </a:p>
          <a:p>
            <a:pPr algn="just"/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41 ubojica (39 muškaraca i 2 žene) i 41 sudionik u kontrolnoj skupini uparen po odabranim karakteristikama</a:t>
            </a:r>
          </a:p>
          <a:p>
            <a:pPr lvl="1" algn="just"/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Kod kriminalnih (uhićenih i osuđenih) psihopata izražena asimetrija </a:t>
            </a:r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hipokampusa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(veća desna nego lijeva strana) u usporedbi s normalnom kontrolom i </a:t>
            </a:r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nekriminalnim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(“uspješnim” psihopatima”) </a:t>
            </a:r>
          </a:p>
          <a:p>
            <a:pPr lvl="1" algn="just"/>
            <a:endParaRPr lang="hr-HR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Nalaz značajan i nakon kontrole za simptome shizofrenije, ozljedu glave, zlouporabu </a:t>
            </a:r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psihoaktivnih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tvari, ranog iskustva zlostavljanja ili drugog traumatskog iskustva, te druge </a:t>
            </a:r>
            <a:r>
              <a:rPr lang="hr-HR" sz="2200" dirty="0" err="1" smtClean="0">
                <a:latin typeface="Times New Roman" charset="0"/>
                <a:ea typeface="Times New Roman" charset="0"/>
                <a:cs typeface="Times New Roman" charset="0"/>
              </a:rPr>
              <a:t>sociodemografske</a:t>
            </a: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 i ponašajne varijable ☞ </a:t>
            </a:r>
            <a:r>
              <a:rPr lang="hr-HR" sz="2200" b="1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hr-HR" sz="2200" b="1" dirty="0" err="1" smtClean="0">
                <a:latin typeface="Times New Roman" charset="0"/>
                <a:ea typeface="Times New Roman" charset="0"/>
                <a:cs typeface="Times New Roman" charset="0"/>
              </a:rPr>
              <a:t>neurorazvojni</a:t>
            </a:r>
            <a:r>
              <a:rPr lang="hr-HR" sz="2200" b="1" dirty="0" smtClean="0">
                <a:latin typeface="Times New Roman" charset="0"/>
                <a:ea typeface="Times New Roman" charset="0"/>
                <a:cs typeface="Times New Roman" charset="0"/>
              </a:rPr>
              <a:t> model kriminalne psihopatije"	</a:t>
            </a:r>
          </a:p>
          <a:p>
            <a:pPr lvl="1" algn="just">
              <a:buFont typeface="Wingdings" pitchFamily="2" charset="2"/>
              <a:buChar char="§"/>
              <a:defRPr/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4365626" cy="43037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sz="3300" b="1" dirty="0" err="1" smtClean="0">
                <a:latin typeface="Times New Roman" charset="0"/>
                <a:ea typeface="Times New Roman" charset="0"/>
                <a:cs typeface="Times New Roman" charset="0"/>
              </a:rPr>
              <a:t>Prefrontalna</a:t>
            </a:r>
            <a:r>
              <a:rPr lang="hr-HR" sz="3300" b="1" dirty="0" smtClean="0">
                <a:latin typeface="Times New Roman" charset="0"/>
                <a:ea typeface="Times New Roman" charset="0"/>
                <a:cs typeface="Times New Roman" charset="0"/>
              </a:rPr>
              <a:t> siva tvar (Adriane </a:t>
            </a:r>
            <a:r>
              <a:rPr lang="hr-HR" sz="3300" b="1" dirty="0" err="1" smtClean="0">
                <a:latin typeface="Times New Roman" charset="0"/>
                <a:ea typeface="Times New Roman" charset="0"/>
                <a:cs typeface="Times New Roman" charset="0"/>
              </a:rPr>
              <a:t>Raine</a:t>
            </a:r>
            <a:r>
              <a:rPr lang="hr-HR" sz="3300" b="1" dirty="0" smtClean="0">
                <a:latin typeface="Times New Roman" charset="0"/>
                <a:ea typeface="Times New Roman" charset="0"/>
                <a:cs typeface="Times New Roman" charset="0"/>
              </a:rPr>
              <a:t> i sur., 2000)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2600" dirty="0" smtClean="0">
                <a:latin typeface="Times New Roman" charset="0"/>
                <a:ea typeface="Times New Roman" charset="0"/>
                <a:cs typeface="Times New Roman" charset="0"/>
              </a:rPr>
              <a:t>Skupina osoba s dijagnosticiranim Antisocijalnim poremećajem ličnosti je pokazala smanjenje od 11% u volumenu </a:t>
            </a:r>
            <a:r>
              <a:rPr lang="hr-HR" sz="2600" dirty="0" err="1" smtClean="0">
                <a:latin typeface="Times New Roman" charset="0"/>
                <a:ea typeface="Times New Roman" charset="0"/>
                <a:cs typeface="Times New Roman" charset="0"/>
              </a:rPr>
              <a:t>prefrontalne</a:t>
            </a:r>
            <a:r>
              <a:rPr lang="hr-HR" sz="2600" dirty="0" smtClean="0">
                <a:latin typeface="Times New Roman" charset="0"/>
                <a:ea typeface="Times New Roman" charset="0"/>
                <a:cs typeface="Times New Roman" charset="0"/>
              </a:rPr>
              <a:t> sive tvari i smanjenu autonomnu aktivaciju tijekom izloženosti stresoru</a:t>
            </a:r>
          </a:p>
          <a:p>
            <a:pPr lvl="1" algn="just">
              <a:lnSpc>
                <a:spcPct val="120000"/>
              </a:lnSpc>
            </a:pPr>
            <a:r>
              <a:rPr lang="hr-HR" sz="2200" dirty="0" smtClean="0">
                <a:latin typeface="Times New Roman" charset="0"/>
                <a:ea typeface="Times New Roman" charset="0"/>
                <a:cs typeface="Times New Roman" charset="0"/>
              </a:rPr>
              <a:t>Niska pobuđenost, poteškoće u učenju, manjak savjesti i deficiti u donošenju odluka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hr-HR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2600" dirty="0" smtClean="0">
                <a:latin typeface="Times New Roman" charset="0"/>
                <a:ea typeface="Times New Roman" charset="0"/>
                <a:cs typeface="Times New Roman" charset="0"/>
              </a:rPr>
              <a:t>Ovi deficiti prediktori antisocijalnog poremećaja ličnosti neovisno od psihosocijalnih rizičnih čimbenika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8979" y="1752459"/>
            <a:ext cx="3145021" cy="4303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Kriminološke paradigme</a:t>
            </a:r>
            <a:endParaRPr lang="hr-HR" alt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Klasične teorije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Fokusiraju se na pojedinčevu slobodnu volju i sposobnost donošenja odluka </a:t>
            </a:r>
          </a:p>
          <a:p>
            <a:pPr algn="just">
              <a:lnSpc>
                <a:spcPct val="90000"/>
              </a:lnSpc>
            </a:pPr>
            <a:endParaRPr lang="hr-HR" altLang="en-US" sz="30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hr-HR" altLang="en-US" sz="3000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Prihvaćaju determinizam i znanstvenu metodu: prepoznaju činjenicu da pojedinac ne može uvijek kontrolirati čimbenike koji uzrokuju rizično i društveno neprihvatljivo ponašanje; oslanjaju se na znanost kako bi utvrdili uzroke</a:t>
            </a:r>
          </a:p>
          <a:p>
            <a:pPr lvl="1" algn="just">
              <a:lnSpc>
                <a:spcPct val="90000"/>
              </a:lnSpc>
            </a:pPr>
            <a:endParaRPr lang="hr-HR" alt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Tri pristupa: biološki, psihološki i sociološki</a:t>
            </a:r>
          </a:p>
          <a:p>
            <a:pPr algn="just">
              <a:lnSpc>
                <a:spcPct val="90000"/>
              </a:lnSpc>
            </a:pPr>
            <a:endParaRPr lang="hr-H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 pristup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Neurološke</a:t>
            </a:r>
            <a:r>
              <a:rPr 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disfunkcije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3" y="1752459"/>
            <a:ext cx="4057650" cy="4303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b="1" dirty="0" err="1" smtClean="0">
                <a:latin typeface="Times New Roman" charset="0"/>
                <a:ea typeface="Times New Roman" charset="0"/>
                <a:cs typeface="Times New Roman" charset="0"/>
              </a:rPr>
              <a:t>Brito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 i sur. (2009); Sebastian i sur. (2015)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Slično rezultatima </a:t>
            </a:r>
            <a:r>
              <a:rPr lang="hr-HR" sz="1800" dirty="0" err="1" smtClean="0">
                <a:latin typeface="Times New Roman" charset="0"/>
                <a:ea typeface="Times New Roman" charset="0"/>
                <a:cs typeface="Times New Roman" charset="0"/>
              </a:rPr>
              <a:t>Raina</a:t>
            </a: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 i sur. (2000)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Dječaci s afektivnim deficitima povezanim sa psihopatijom i poremećajem ophođenja, u usporedbi s tipičnim dječacima, imali povećanu koncentraciju sive tvari u </a:t>
            </a:r>
            <a:r>
              <a:rPr lang="hr-HR" sz="1800" dirty="0" err="1" smtClean="0">
                <a:latin typeface="Times New Roman" charset="0"/>
                <a:ea typeface="Times New Roman" charset="0"/>
                <a:cs typeface="Times New Roman" charset="0"/>
              </a:rPr>
              <a:t>orbitofrontalnom</a:t>
            </a: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 i temporalnom (s obje strane)</a:t>
            </a:r>
          </a:p>
          <a:p>
            <a:pPr lvl="1" algn="just">
              <a:lnSpc>
                <a:spcPct val="120000"/>
              </a:lnSpc>
            </a:pPr>
            <a:r>
              <a:rPr lang="hr-HR" sz="1600" dirty="0" smtClean="0">
                <a:latin typeface="Times New Roman" charset="0"/>
                <a:ea typeface="Times New Roman" charset="0"/>
                <a:cs typeface="Times New Roman" charset="0"/>
              </a:rPr>
              <a:t>Zakašnjela </a:t>
            </a:r>
            <a:r>
              <a:rPr lang="hr-HR" sz="1600" dirty="0" err="1" smtClean="0">
                <a:latin typeface="Times New Roman" charset="0"/>
                <a:ea typeface="Times New Roman" charset="0"/>
                <a:cs typeface="Times New Roman" charset="0"/>
              </a:rPr>
              <a:t>maturacija</a:t>
            </a:r>
            <a:r>
              <a:rPr lang="hr-HR" sz="1600" dirty="0" smtClean="0">
                <a:latin typeface="Times New Roman" charset="0"/>
                <a:ea typeface="Times New Roman" charset="0"/>
                <a:cs typeface="Times New Roman" charset="0"/>
              </a:rPr>
              <a:t> kore mozga u dijelovima zaduženima za donošenje odluka, moral, empatiju</a:t>
            </a:r>
            <a:endParaRPr lang="hr-HR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2632786"/>
            <a:ext cx="3565525" cy="25877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66B05-796E-B04F-A8A1-E8F1AF45CD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Biosocijalna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interakcija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100" b="1" dirty="0" err="1" smtClean="0">
                <a:latin typeface="Times New Roman" charset="0"/>
                <a:ea typeface="Times New Roman" charset="0"/>
                <a:cs typeface="Times New Roman" charset="0"/>
              </a:rPr>
              <a:t>Biosocijalna</a:t>
            </a:r>
            <a:r>
              <a:rPr lang="en-US" sz="31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100" b="1" dirty="0" err="1" smtClean="0">
                <a:latin typeface="Times New Roman" charset="0"/>
                <a:ea typeface="Times New Roman" charset="0"/>
                <a:cs typeface="Times New Roman" charset="0"/>
              </a:rPr>
              <a:t>interakcija</a:t>
            </a:r>
            <a:r>
              <a:rPr lang="en-US" sz="3100" b="1" dirty="0" smtClean="0">
                <a:latin typeface="Times New Roman" charset="0"/>
                <a:ea typeface="Times New Roman" charset="0"/>
                <a:cs typeface="Times New Roman" charset="0"/>
              </a:rPr>
              <a:t> ☞ EPIGENETIKA</a:t>
            </a:r>
          </a:p>
          <a:p>
            <a:pPr algn="just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EPIGENETIKA</a:t>
            </a:r>
          </a:p>
          <a:p>
            <a:pPr lvl="1" algn="just"/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rana znanosti koja izučava sve potencijalno stabilne nasljedne promjene u ekspresiji gena ili staničnom fenotipu, koje se događaju bez promjena u rasporedu baza DNA</a:t>
            </a:r>
          </a:p>
          <a:p>
            <a:pPr lvl="1" algn="just"/>
            <a:endParaRPr lang="hr-H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Epigenetski procesi povezuju okolišne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čimbenik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e s našim genetskim kodom, te omogućavaju vanjskim utjecajima ostaviti biokemijski otisak na našem genomu („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biochemical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footprint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“)</a:t>
            </a:r>
          </a:p>
          <a:p>
            <a:pPr marL="349250" lvl="1" indent="0" algn="just">
              <a:buNone/>
            </a:pPr>
            <a:endParaRPr lang="hr-H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Takav epigenetski kod je definiran modifikacijama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kromatina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procesima poput DNK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metilacije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posttranslacijske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modifikacije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histona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(HPTM), te se tijekom života znatno mijenja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☞ 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jednojajčani blizanci čiji je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epigenom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u počecima sličan, ali se s vremenom počinje znatno razlikovati.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66407"/>
            <a:ext cx="2314574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3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Biosocijalna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interakcija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2431463"/>
            <a:ext cx="5543008" cy="39657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b="1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42</a:t>
            </a:fld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943" y="5729931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Genetika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250" y="4926093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Toksični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stres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/Trauma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157" y="5729931"/>
            <a:ext cx="187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Okolina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1452282"/>
            <a:ext cx="1828799" cy="1828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2931" y="5935528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Vrijeme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(dob 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osobe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Biosocijalna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interakcija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Većina psihologa i drugih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pomagačkih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struka se opire ideji da se u podlozi našeg ponašanja nalaze i biološki procesi. </a:t>
            </a:r>
          </a:p>
          <a:p>
            <a:pPr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Zašto?</a:t>
            </a:r>
          </a:p>
          <a:p>
            <a:pPr algn="just"/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latin typeface="Times New Roman" charset="0"/>
                <a:ea typeface="Times New Roman" charset="0"/>
                <a:cs typeface="Times New Roman" charset="0"/>
              </a:rPr>
              <a:t>Toksični stres i 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trauma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Pozitivni stres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hr-HR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Podnošljivi stres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hr-H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Toksični stres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22925" y="1752600"/>
            <a:ext cx="3521075" cy="44958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Suočavanje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njima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određeno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moždanim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sklopovima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hormonima</a:t>
            </a:r>
            <a:r>
              <a:rPr lang="en-US" dirty="0" smtClean="0">
                <a:solidFill>
                  <a:srgbClr val="2F1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Dugotrajna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izloženost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hormonima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stresa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Poteškoće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razvoju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funkcioniranja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mozga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380170"/>
      </p:ext>
    </p:extLst>
  </p:cSld>
  <p:clrMapOvr>
    <a:masterClrMapping/>
  </p:clrMapOvr>
  <p:transition advTm="113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latin typeface="Times New Roman" charset="0"/>
                <a:ea typeface="Times New Roman" charset="0"/>
                <a:cs typeface="Times New Roman" charset="0"/>
              </a:rPr>
              <a:t>Toksični stres i </a:t>
            </a:r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trauma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Zlostavljanje, uključujući fizičko, seksualno i emocionalno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Napuštanje ili zanemarivanje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Svjedočenje obiteljskom nasilju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Smrt voljene osobe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Prirodne katastrofe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Rat, terorizam (uključujući i slike iz medija) 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Svjedočenje nasilju u zajednici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Napad druge osobe ili životinje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Otmica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Vršnjačko nasilje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Operacija, nesreća, oštećenja mozga</a:t>
            </a:r>
          </a:p>
          <a:p>
            <a:pPr lvl="0">
              <a:spcBef>
                <a:spcPts val="600"/>
              </a:spcBef>
              <a:buFont typeface="Courier New" charset="0"/>
              <a:buChar char="o"/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Život u kronično kaotičnom okruženju</a:t>
            </a:r>
          </a:p>
          <a:p>
            <a:pPr>
              <a:spcBef>
                <a:spcPts val="600"/>
              </a:spcBef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05318"/>
      </p:ext>
    </p:extLst>
  </p:cSld>
  <p:clrMapOvr>
    <a:masterClrMapping/>
  </p:clrMapOvr>
  <p:transition advTm="113771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Toksični stres-zanemarivanje</a:t>
            </a:r>
            <a:endParaRPr lang="hr-HR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Content Placeholder 6" descr="exhibit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809"/>
            <a:ext cx="6651625" cy="4783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2213" y="1452282"/>
            <a:ext cx="2871787" cy="267680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ijete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odraslo</a:t>
            </a:r>
            <a:r>
              <a:rPr lang="en-US" sz="1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sirotištu-iznimno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zanemarivano</a:t>
            </a:r>
            <a:endParaRPr lang="en-US" sz="18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manji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mozak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manji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korteks-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funkcije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višega</a:t>
            </a:r>
            <a:r>
              <a:rPr lang="en-US" sz="18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reda</a:t>
            </a:r>
            <a:endParaRPr lang="en-US" sz="1800" b="1" dirty="0" smtClean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problemi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pamćenjem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učenjem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ponašanjem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8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oteškoće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upravljanju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emocijama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Trauma/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toksični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stres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Važno je i </a:t>
            </a:r>
            <a:r>
              <a:rPr lang="hr-HR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vrijeme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kada je osoba izložena toksičnom stresu, odnosno traumi</a:t>
            </a:r>
          </a:p>
          <a:p>
            <a:pPr marL="0" indent="0" algn="just">
              <a:buNone/>
            </a:pPr>
            <a:endParaRPr lang="hr-HR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Neki geni (npr. “geni boraca”-MAOA-L) se aktiviraju u situacijama kada su osobe izložene kroničnom toksičnom stresu/traumi (npr. zlostavljanju) (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Caspi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i sur., 2002)</a:t>
            </a: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47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613"/>
            <a:ext cx="9163050" cy="990600"/>
          </a:xfrm>
        </p:spPr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Biosocijalna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interakcija</a:t>
            </a:r>
            <a:endParaRPr lang="en-US" sz="20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00025" y="1698625"/>
            <a:ext cx="8763000" cy="4830763"/>
          </a:xfrm>
        </p:spPr>
        <p:txBody>
          <a:bodyPr>
            <a:normAutofit/>
          </a:bodyPr>
          <a:lstStyle/>
          <a:p>
            <a:pPr marL="0" indent="0" algn="just">
              <a:buFont typeface="Times" pitchFamily="-1" charset="0"/>
              <a:buNone/>
              <a:defRPr/>
            </a:pP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Caspi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i sur. (2002)</a:t>
            </a:r>
          </a:p>
          <a:p>
            <a:pPr algn="just">
              <a:buFont typeface="Times" pitchFamily="-1" charset="0"/>
              <a:buChar char="•"/>
              <a:defRPr/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Nasljednost povezana s bezosjećajnim i neemocionalnim ponašanjem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Može li zlostavljanje u djetinjstvu dovesti do rizičnih čimbenika u odrasloj dobi? 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Genetska predispozicija (tj. </a:t>
            </a:r>
            <a:r>
              <a:rPr lang="hr-HR" alt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mutirani</a:t>
            </a: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MAO-A gen) i okolina (zlostavljanje) djeluju interaktivno u nastanku antisocijalnog </a:t>
            </a: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ponašanja-tzv. </a:t>
            </a:r>
            <a:r>
              <a:rPr lang="hr-HR" alt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biosocijalna</a:t>
            </a: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interakcija</a:t>
            </a:r>
          </a:p>
          <a:p>
            <a:pPr lvl="2" algn="just">
              <a:buFont typeface="Wingdings" pitchFamily="2" charset="2"/>
              <a:buChar char="§"/>
              <a:defRPr/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Zlostavljana djeca s visokom MAO-A nisu razvila antisocijalno ponašanje (slično dobiveno i u drugim istraživanjima)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675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24" y="68680"/>
            <a:ext cx="7570787" cy="1411941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Biosocijalna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interakcija</a:t>
            </a:r>
            <a:endParaRPr lang="hr-HR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1476" y="1761565"/>
            <a:ext cx="7991474" cy="4289611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DAKLE....Razvoj </a:t>
            </a:r>
            <a:r>
              <a:rPr lang="hr-HR" sz="2400" b="1" dirty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je rezultat kontinuiranog i kumulativnog plesa između odgoja i prirode</a:t>
            </a:r>
            <a:endParaRPr lang="en-US" sz="2400" b="1" dirty="0">
              <a:solidFill>
                <a:srgbClr val="2F1F5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63FC-C65D-DA4D-B72E-7E4370AC05E4}" type="slidenum">
              <a:rPr lang="en-US" sz="1050" smtClean="0"/>
              <a:pPr>
                <a:defRPr/>
              </a:pPr>
              <a:t>49</a:t>
            </a:fld>
            <a:endParaRPr lang="en-US" sz="1050"/>
          </a:p>
        </p:txBody>
      </p:sp>
      <p:grpSp>
        <p:nvGrpSpPr>
          <p:cNvPr id="39938" name="Group 28"/>
          <p:cNvGrpSpPr>
            <a:grpSpLocks/>
          </p:cNvGrpSpPr>
          <p:nvPr/>
        </p:nvGrpSpPr>
        <p:grpSpPr bwMode="auto">
          <a:xfrm>
            <a:off x="571501" y="2880905"/>
            <a:ext cx="7442005" cy="3772384"/>
            <a:chOff x="152400" y="717155"/>
            <a:chExt cx="8279636" cy="3830615"/>
          </a:xfrm>
        </p:grpSpPr>
        <p:sp>
          <p:nvSpPr>
            <p:cNvPr id="39941" name="TextBox 29"/>
            <p:cNvSpPr txBox="1">
              <a:spLocks noChangeArrowheads="1"/>
            </p:cNvSpPr>
            <p:nvPr/>
          </p:nvSpPr>
          <p:spPr bwMode="auto">
            <a:xfrm>
              <a:off x="152400" y="2445204"/>
              <a:ext cx="3740723" cy="103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hr-HR" b="1" u="sng" dirty="0" smtClean="0">
                  <a:solidFill>
                    <a:srgbClr val="A5002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Razvoj mozga</a:t>
              </a:r>
            </a:p>
            <a:p>
              <a:pPr algn="ctr"/>
              <a:r>
                <a:rPr lang="hr-HR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Promjene u strukturi i funkciji mozga</a:t>
              </a: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42" name="TextBox 30"/>
            <p:cNvSpPr txBox="1">
              <a:spLocks noChangeArrowheads="1"/>
            </p:cNvSpPr>
            <p:nvPr/>
          </p:nvSpPr>
          <p:spPr bwMode="auto">
            <a:xfrm>
              <a:off x="2022761" y="717155"/>
              <a:ext cx="3962399" cy="103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hr-HR" b="1" u="sng" dirty="0" smtClean="0">
                  <a:solidFill>
                    <a:srgbClr val="10A02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Iskustvo</a:t>
              </a:r>
            </a:p>
            <a:p>
              <a:pPr algn="ctr"/>
              <a:r>
                <a:rPr lang="hr-HR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Zaštitnički i osobni  </a:t>
              </a:r>
            </a:p>
            <a:p>
              <a:pPr algn="ctr"/>
              <a:r>
                <a:rPr lang="hr-HR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(nasuprot nesigurni i neosobni)</a:t>
              </a: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43" name="TextBox 31"/>
            <p:cNvSpPr txBox="1">
              <a:spLocks noChangeArrowheads="1"/>
            </p:cNvSpPr>
            <p:nvPr/>
          </p:nvSpPr>
          <p:spPr bwMode="auto">
            <a:xfrm>
              <a:off x="4012437" y="2496377"/>
              <a:ext cx="4419599" cy="68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r-HR" b="1" u="sng" dirty="0" smtClean="0">
                  <a:solidFill>
                    <a:srgbClr val="A5002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Epigenetske promjene</a:t>
              </a:r>
            </a:p>
            <a:p>
              <a:pPr algn="ctr"/>
              <a:r>
                <a:rPr lang="hr-HR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Promjene kako se čita genetski kod</a:t>
              </a:r>
              <a:endParaRPr lang="hr-HR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944" name="TextBox 32"/>
            <p:cNvSpPr txBox="1">
              <a:spLocks noChangeArrowheads="1"/>
            </p:cNvSpPr>
            <p:nvPr/>
          </p:nvSpPr>
          <p:spPr bwMode="auto">
            <a:xfrm>
              <a:off x="1639932" y="3516429"/>
              <a:ext cx="4817323" cy="103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hr-HR" b="1" u="sng" dirty="0" smtClean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Ponašanje</a:t>
              </a:r>
            </a:p>
            <a:p>
              <a:pPr algn="ctr"/>
              <a:r>
                <a:rPr lang="hr-HR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Adaptivne i zdrave vještine suočavanja</a:t>
              </a:r>
            </a:p>
            <a:p>
              <a:pPr algn="ctr"/>
              <a:r>
                <a:rPr lang="hr-HR" sz="1800" dirty="0" smtClean="0">
                  <a:latin typeface="Times New Roman" charset="0"/>
                  <a:ea typeface="Times New Roman" charset="0"/>
                  <a:cs typeface="Times New Roman" charset="0"/>
                </a:rPr>
                <a:t>(vs. Neadaptivno i nezdravo suočavanje)</a:t>
              </a: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 rot="3459281">
              <a:off x="5603636" y="2021416"/>
              <a:ext cx="763149" cy="3161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8140719" flipH="1">
              <a:off x="1685869" y="2012226"/>
              <a:ext cx="763149" cy="2452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flipH="1">
              <a:off x="3613498" y="2607733"/>
              <a:ext cx="508660" cy="33917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168010" y="4297581"/>
              <a:ext cx="2209492" cy="0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Arrow 37"/>
            <p:cNvSpPr/>
            <p:nvPr/>
          </p:nvSpPr>
          <p:spPr>
            <a:xfrm rot="10800000">
              <a:off x="5659350" y="990600"/>
              <a:ext cx="2654570" cy="31444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8287427" y="1075395"/>
              <a:ext cx="0" cy="3266350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Arrow 39"/>
            <p:cNvSpPr/>
            <p:nvPr/>
          </p:nvSpPr>
          <p:spPr>
            <a:xfrm rot="3459281">
              <a:off x="2540732" y="3370935"/>
              <a:ext cx="620059" cy="28788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33784" y="6560059"/>
            <a:ext cx="6096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Izvor: AAP: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Helping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Foster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Adoptive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Families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Cope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1050" dirty="0" err="1" smtClean="0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hr-HR" sz="1050" dirty="0" smtClean="0">
                <a:latin typeface="Times New Roman" charset="0"/>
                <a:ea typeface="Times New Roman" charset="0"/>
                <a:cs typeface="Times New Roman" charset="0"/>
              </a:rPr>
              <a:t> Trauma. 2013.</a:t>
            </a:r>
          </a:p>
          <a:p>
            <a:endParaRPr lang="hr-HR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6561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Biosocijalna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kriminologija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Biosocijalna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kriminologija</a:t>
            </a:r>
          </a:p>
          <a:p>
            <a:pPr algn="just">
              <a:buFont typeface="Times" pitchFamily="-1" charset="0"/>
              <a:buChar char="•"/>
              <a:defRPr/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Glavni zagovornik–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Anthony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Walsh</a:t>
            </a:r>
          </a:p>
          <a:p>
            <a:pPr lvl="1" algn="just">
              <a:buFont typeface="Arial" charset="0"/>
              <a:buChar char="•"/>
              <a:defRPr/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Biološki čimbenici ne djeluju u socijalnom vakuumu, kao niti što socijalno okruženje ne djeluje u biološkom vakuumu </a:t>
            </a:r>
          </a:p>
          <a:p>
            <a:pPr lvl="2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350838" algn="l"/>
                <a:tab pos="468313" algn="l"/>
                <a:tab pos="585788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  <a:tab pos="10801350" algn="l"/>
              </a:tabLst>
            </a:pPr>
            <a:r>
              <a:rPr lang="hr-HR" altLang="en-US" sz="2300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alt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tjecaj </a:t>
            </a:r>
            <a:r>
              <a:rPr lang="hr-HR" altLang="en-US" sz="2300" dirty="0">
                <a:latin typeface="Times New Roman" charset="0"/>
                <a:ea typeface="Times New Roman" charset="0"/>
                <a:cs typeface="Times New Roman" charset="0"/>
              </a:rPr>
              <a:t>gena na ponašanje neizravan, odnosno posredovan složenim aktivnostima u mozgu</a:t>
            </a:r>
          </a:p>
          <a:p>
            <a:pPr lvl="2" algn="just">
              <a:spcBef>
                <a:spcPct val="0"/>
              </a:spcBef>
              <a:tabLst>
                <a:tab pos="-703263" algn="l"/>
                <a:tab pos="-468313" algn="l"/>
                <a:tab pos="0" algn="l"/>
                <a:tab pos="350838" algn="l"/>
                <a:tab pos="468313" algn="l"/>
                <a:tab pos="585788" algn="l"/>
                <a:tab pos="820738" algn="l"/>
                <a:tab pos="938213" algn="l"/>
                <a:tab pos="1055688" algn="l"/>
                <a:tab pos="1173163" algn="l"/>
                <a:tab pos="1408113" algn="l"/>
                <a:tab pos="1643063" algn="l"/>
                <a:tab pos="1878013" algn="l"/>
                <a:tab pos="2347913" algn="l"/>
                <a:tab pos="2817813" algn="l"/>
                <a:tab pos="3287713" algn="l"/>
                <a:tab pos="3756025" algn="l"/>
                <a:tab pos="4225925" algn="l"/>
                <a:tab pos="4695825" algn="l"/>
                <a:tab pos="5165725" algn="l"/>
                <a:tab pos="5635625" algn="l"/>
                <a:tab pos="6105525" algn="l"/>
                <a:tab pos="6575425" algn="l"/>
                <a:tab pos="7043738" algn="l"/>
                <a:tab pos="7513638" algn="l"/>
                <a:tab pos="7983538" algn="l"/>
                <a:tab pos="8453438" algn="l"/>
                <a:tab pos="8923338" algn="l"/>
                <a:tab pos="9393238" algn="l"/>
                <a:tab pos="9863138" algn="l"/>
                <a:tab pos="10331450" algn="l"/>
                <a:tab pos="10801350" algn="l"/>
              </a:tabLst>
            </a:pPr>
            <a:r>
              <a:rPr lang="hr-HR" alt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Ne </a:t>
            </a:r>
            <a:r>
              <a:rPr lang="hr-HR" altLang="en-US" sz="2300" dirty="0">
                <a:latin typeface="Times New Roman" charset="0"/>
                <a:ea typeface="Times New Roman" charset="0"/>
                <a:cs typeface="Times New Roman" charset="0"/>
              </a:rPr>
              <a:t>postoje geni za kriminalno ponašanje, ali geni mogu utjecati na funkcioniranje mozga tako da smanje ili povećaju vjerojatnost javljanja društveno neprihvatljivog ponašanja </a:t>
            </a:r>
          </a:p>
          <a:p>
            <a:pPr lvl="1" algn="just">
              <a:buFont typeface="Arial" charset="0"/>
              <a:buChar char="•"/>
              <a:defRPr/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>
              <a:buFont typeface="Arial" charset="0"/>
              <a:buChar char="•"/>
              <a:defRPr/>
            </a:pP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Dinamična interakcija biologije, socijalnih čimbenika i uvjeta u okruženju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792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Implikacije i socijalne politike</a:t>
            </a:r>
            <a:endParaRPr lang="en-US" sz="32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Steven </a:t>
            </a: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Pinker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(MIT; kognitivni znanstvenik) smatra da društvenjaci neopravdano ignoriraju biološke osnove ljudskog ponašanja, pri čemu polaze od tri mita: </a:t>
            </a:r>
          </a:p>
          <a:p>
            <a:pPr lvl="1" algn="just"/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Prazna ploča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Ljudski um ne posjeduje nikakve urođene osobine te da su iste promjenjive pod utjecajem društva</a:t>
            </a:r>
          </a:p>
          <a:p>
            <a:pPr lvl="1" algn="just"/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Plemeniti divljak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Ljudska priroda je u osnovi dobra</a:t>
            </a:r>
          </a:p>
          <a:p>
            <a:pPr lvl="1" algn="just"/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Duh u mašini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Ljudi posjeduju “dušu” koja donosi odluke neovisno o biološkim predispozicijama</a:t>
            </a:r>
          </a:p>
          <a:p>
            <a:pPr lvl="1" algn="just"/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57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Biološki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pristup</a:t>
            </a:r>
            <a:br>
              <a:rPr lang="hr-HR" altLang="en-US" sz="44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</a:b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Implikacije i socijalne politike</a:t>
            </a:r>
            <a:endParaRPr lang="en-US" sz="32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Steven </a:t>
            </a: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Pinker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(MIT; kognitivni znanstvenik)</a:t>
            </a:r>
          </a:p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Socijalne politike donose se na temelju ovih mitova</a:t>
            </a:r>
          </a:p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No, učinkovite socijalne politike ne mogu se razviti dok se ne prepozna utjecaj biologije na ljudsko ponašanje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83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Budućnost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istraživanja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odnosa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gena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antisocijalnog</a:t>
            </a:r>
            <a:r>
              <a:rPr 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 err="1" smtClean="0">
                <a:latin typeface="Times New Roman" charset="0"/>
                <a:ea typeface="Times New Roman" charset="0"/>
                <a:cs typeface="Times New Roman" charset="0"/>
              </a:rPr>
              <a:t>ponašanja</a:t>
            </a:r>
            <a:endParaRPr lang="en-US" sz="4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/>
          </a:bodyPr>
          <a:lstStyle/>
          <a:p>
            <a:pPr algn="just"/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Eksploratorna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snaga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heridabiliteta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(nasljeđa) ograničena-određena okruženjem u vrijeme provedbe istraživanja</a:t>
            </a:r>
          </a:p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Ako se populacija ili okruženje promijeni, moguće je da se i nasljeđe promijeni 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MAO-A-L-aktivira se u ratom zahvaćenim područjima; što nakon rata?</a:t>
            </a:r>
          </a:p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Geni su ujedno i uzrok i posljedica naših ponašanja-”omogućavaju”, ali ne određuju naše ponašanje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20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9151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alt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Inteligencija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—IQ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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Kriminal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Osobine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ličnosti-Somatotipovi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Psihodinamska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teorija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(Freud)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Nerazvijen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/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Prerazvijen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Superego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Osnova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za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antisocijalnu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ličnost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impulzivnost</a:t>
            </a:r>
            <a:endParaRPr lang="en-US" altLang="en-US" sz="2400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Bihevioralna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teorija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(Skinner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i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mjerljivi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događaji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/</a:t>
            </a:r>
            <a:r>
              <a:rPr lang="en-US" altLang="en-US" sz="28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ponašanja</a:t>
            </a:r>
            <a:r>
              <a:rPr lang="en-US" altLang="en-US" sz="28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)</a:t>
            </a:r>
            <a:endParaRPr lang="en-US" altLang="en-US" sz="28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Osnova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teorije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socijalnog</a:t>
            </a:r>
            <a:r>
              <a:rPr lang="en-US" altLang="en-US" sz="2400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 </a:t>
            </a:r>
            <a:r>
              <a:rPr lang="en-US" alt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učenja</a:t>
            </a:r>
            <a:endParaRPr lang="en-US" altLang="en-US" sz="2400" dirty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>
              <a:lnSpc>
                <a:spcPct val="90000"/>
              </a:lnSpc>
            </a:pPr>
            <a:endParaRPr lang="en-US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880351" cy="471067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sz="5100" b="1" dirty="0" smtClean="0">
                <a:latin typeface="Times New Roman"/>
                <a:cs typeface="Times New Roman"/>
              </a:rPr>
              <a:t>IQ-Goddard (1912)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3800" dirty="0" smtClean="0">
                <a:latin typeface="Times New Roman"/>
                <a:cs typeface="Times New Roman"/>
              </a:rPr>
              <a:t>Obitelj </a:t>
            </a:r>
            <a:r>
              <a:rPr lang="hr-HR" sz="3800" dirty="0" err="1" smtClean="0">
                <a:latin typeface="Times New Roman"/>
                <a:cs typeface="Times New Roman"/>
              </a:rPr>
              <a:t>Kallikak</a:t>
            </a:r>
            <a:r>
              <a:rPr lang="hr-HR" sz="3800" dirty="0" smtClean="0">
                <a:latin typeface="Times New Roman"/>
                <a:cs typeface="Times New Roman"/>
              </a:rPr>
              <a:t>: Studija nasljednosti slaboumnosti (</a:t>
            </a:r>
            <a:r>
              <a:rPr lang="hr-HR" sz="3800" b="1" i="1" dirty="0" err="1" smtClean="0">
                <a:latin typeface="Times New Roman"/>
                <a:cs typeface="Times New Roman"/>
              </a:rPr>
              <a:t>The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Kallikak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Family</a:t>
            </a:r>
            <a:r>
              <a:rPr lang="hr-HR" sz="3800" b="1" i="1" dirty="0" smtClean="0">
                <a:latin typeface="Times New Roman"/>
                <a:cs typeface="Times New Roman"/>
              </a:rPr>
              <a:t>: A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Study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in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the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Heredity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of</a:t>
            </a:r>
            <a:r>
              <a:rPr lang="hr-HR" sz="3800" b="1" i="1" dirty="0" smtClean="0">
                <a:latin typeface="Times New Roman"/>
                <a:cs typeface="Times New Roman"/>
              </a:rPr>
              <a:t> </a:t>
            </a:r>
            <a:r>
              <a:rPr lang="hr-HR" sz="3800" b="1" i="1" dirty="0" err="1" smtClean="0">
                <a:latin typeface="Times New Roman"/>
                <a:cs typeface="Times New Roman"/>
              </a:rPr>
              <a:t>Feeble-Mindedness</a:t>
            </a:r>
            <a:r>
              <a:rPr lang="hr-HR" sz="3800" i="1" dirty="0" smtClean="0">
                <a:latin typeface="Times New Roman"/>
                <a:cs typeface="Times New Roman"/>
              </a:rPr>
              <a:t>)</a:t>
            </a:r>
            <a:endParaRPr lang="hr-HR" sz="3800" b="1" i="1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20000"/>
              </a:lnSpc>
            </a:pPr>
            <a:r>
              <a:rPr lang="hr-HR" sz="3300" dirty="0" smtClean="0">
                <a:latin typeface="Times New Roman"/>
                <a:cs typeface="Times New Roman"/>
              </a:rPr>
              <a:t>Smatrao da slaboumni predstavljaju najveću prijetnju društvu jer žive izvan ustanova nesputano i nekontrolirano, intelektualno su inferiorni, skloni razvratu i kriminalu, lako se razmnožavaju i kvare društvo </a:t>
            </a:r>
          </a:p>
          <a:p>
            <a:pPr lvl="1" algn="just">
              <a:lnSpc>
                <a:spcPct val="120000"/>
              </a:lnSpc>
            </a:pPr>
            <a:r>
              <a:rPr lang="hr-HR" sz="3300" dirty="0" smtClean="0">
                <a:latin typeface="Times New Roman"/>
                <a:cs typeface="Times New Roman"/>
              </a:rPr>
              <a:t>Majka je ta koja prenosi loše gene</a:t>
            </a:r>
          </a:p>
          <a:p>
            <a:pPr lvl="2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Brak između pijandure i dobrog muškarca = loša djeca</a:t>
            </a:r>
          </a:p>
          <a:p>
            <a:pPr lvl="2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Brak između dobre žene i istog muškarca = dobra djeca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hr-HR" sz="2900" dirty="0" smtClean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3400" dirty="0" smtClean="0">
                <a:latin typeface="Times New Roman"/>
                <a:cs typeface="Times New Roman"/>
              </a:rPr>
              <a:t>Predstavnik eugenike</a:t>
            </a:r>
          </a:p>
          <a:p>
            <a:pPr lvl="1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Pokret koji zagovara poboljšanje nasljednih osobina kroz veću reprodukciju među osobama s poželjnim osobinama </a:t>
            </a:r>
          </a:p>
          <a:p>
            <a:pPr lvl="1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Zagovornik sterilizacije, institucionalizacije i stvaranja kolonija za slaboumne</a:t>
            </a:r>
          </a:p>
          <a:p>
            <a:pPr lvl="1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Uveo termin “</a:t>
            </a:r>
            <a:r>
              <a:rPr lang="hr-HR" sz="2900" dirty="0" err="1" smtClean="0">
                <a:latin typeface="Times New Roman"/>
                <a:cs typeface="Times New Roman"/>
              </a:rPr>
              <a:t>moron</a:t>
            </a:r>
            <a:r>
              <a:rPr lang="hr-HR" sz="2900" dirty="0" smtClean="0">
                <a:latin typeface="Times New Roman"/>
                <a:cs typeface="Times New Roman"/>
              </a:rPr>
              <a:t>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 dirty="0" smtClean="0">
                <a:latin typeface="Times New Roman"/>
                <a:cs typeface="Times New Roman"/>
              </a:rPr>
              <a:t>Obitelj </a:t>
            </a:r>
            <a:r>
              <a:rPr lang="en-US" b="1" dirty="0" err="1" smtClean="0">
                <a:latin typeface="Times New Roman"/>
                <a:cs typeface="Times New Roman"/>
              </a:rPr>
              <a:t>Kallikak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439px-Kallikaks_ggrands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09" r="-70609"/>
          <a:stretch>
            <a:fillRect/>
          </a:stretch>
        </p:blipFill>
        <p:spPr>
          <a:xfrm>
            <a:off x="-2122153" y="1452282"/>
            <a:ext cx="7570787" cy="4289611"/>
          </a:xfrm>
        </p:spPr>
      </p:pic>
      <p:pic>
        <p:nvPicPr>
          <p:cNvPr id="5" name="Picture 4" descr="Kallikaks_s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6" y="1671053"/>
            <a:ext cx="4686908" cy="3617154"/>
          </a:xfrm>
          <a:prstGeom prst="rect">
            <a:avLst/>
          </a:prstGeom>
        </p:spPr>
      </p:pic>
      <p:pic>
        <p:nvPicPr>
          <p:cNvPr id="6" name="Picture 5" descr="Kallikaks_deborah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04" y="4411578"/>
            <a:ext cx="2361696" cy="24464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802352"/>
            <a:ext cx="51435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r-HR" sz="1400" b="1" dirty="0" smtClean="0">
                <a:solidFill>
                  <a:srgbClr val="2F1F58"/>
                </a:solidFill>
                <a:latin typeface="Times New Roman"/>
                <a:cs typeface="Times New Roman"/>
              </a:rPr>
              <a:t>Uzroci slaboumnosti: </a:t>
            </a:r>
            <a:r>
              <a:rPr lang="ta-IN" sz="1400" dirty="0" err="1" smtClean="0">
                <a:solidFill>
                  <a:srgbClr val="2F1F58"/>
                </a:solidFill>
                <a:latin typeface="Times New Roman"/>
                <a:cs typeface="Times New Roman"/>
              </a:rPr>
              <a:t>pothranjenost</a:t>
            </a:r>
            <a:r>
              <a:rPr lang="ta-IN" sz="1400" dirty="0">
                <a:solidFill>
                  <a:srgbClr val="2F1F58"/>
                </a:solidFill>
                <a:latin typeface="Times New Roman"/>
                <a:cs typeface="Times New Roman"/>
              </a:rPr>
              <a:t>, </a:t>
            </a:r>
            <a:r>
              <a:rPr lang="ta-IN" sz="1400" dirty="0" err="1" smtClean="0">
                <a:solidFill>
                  <a:srgbClr val="2F1F58"/>
                </a:solidFill>
                <a:latin typeface="Times New Roman"/>
                <a:cs typeface="Times New Roman"/>
              </a:rPr>
              <a:t>fetalni</a:t>
            </a:r>
            <a:r>
              <a:rPr lang="ta-IN" sz="1400" dirty="0" smtClean="0">
                <a:solidFill>
                  <a:srgbClr val="2F1F58"/>
                </a:solidFill>
                <a:latin typeface="Times New Roman"/>
                <a:cs typeface="Times New Roman"/>
              </a:rPr>
              <a:t> </a:t>
            </a:r>
            <a:r>
              <a:rPr lang="ta-IN" sz="1400" dirty="0" err="1">
                <a:solidFill>
                  <a:srgbClr val="2F1F58"/>
                </a:solidFill>
                <a:latin typeface="Times New Roman"/>
                <a:cs typeface="Times New Roman"/>
              </a:rPr>
              <a:t>alkoholni</a:t>
            </a:r>
            <a:r>
              <a:rPr lang="ta-IN" sz="1400" dirty="0">
                <a:solidFill>
                  <a:srgbClr val="2F1F58"/>
                </a:solidFill>
                <a:latin typeface="Times New Roman"/>
                <a:cs typeface="Times New Roman"/>
              </a:rPr>
              <a:t> </a:t>
            </a:r>
            <a:r>
              <a:rPr lang="ta-IN" sz="1400" dirty="0" err="1" smtClean="0">
                <a:solidFill>
                  <a:srgbClr val="2F1F58"/>
                </a:solidFill>
                <a:latin typeface="Times New Roman"/>
                <a:cs typeface="Times New Roman"/>
              </a:rPr>
              <a:t>sindrom</a:t>
            </a:r>
            <a:endParaRPr lang="hr-HR" sz="1400" b="1" dirty="0" smtClean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charset="0"/>
              <a:buChar char="•"/>
            </a:pPr>
            <a:r>
              <a:rPr lang="hr-HR" sz="1400" b="1" dirty="0" smtClean="0">
                <a:solidFill>
                  <a:srgbClr val="2F1F58"/>
                </a:solidFill>
                <a:latin typeface="Times New Roman"/>
                <a:cs typeface="Times New Roman"/>
              </a:rPr>
              <a:t>SLIKE RETUŠIRANE (OČI) KAKO BI POJAČALI DOJAM SLABOUMNOSTI!!!!</a:t>
            </a:r>
            <a:r>
              <a:rPr lang="ta-IN" sz="1400" b="1" dirty="0" smtClean="0">
                <a:solidFill>
                  <a:srgbClr val="2F1F58"/>
                </a:solidFill>
                <a:latin typeface="Times New Roman"/>
                <a:cs typeface="Times New Roman"/>
              </a:rPr>
              <a:t> </a:t>
            </a:r>
            <a:endParaRPr lang="en-US" sz="1400" b="1" dirty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14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565"/>
            <a:ext cx="7734299" cy="42896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Osobine ličnosti-</a:t>
            </a:r>
            <a:r>
              <a:rPr lang="hr-HR" altLang="en-US" sz="2400" b="1" dirty="0" err="1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Somatotipovi</a:t>
            </a: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  <a:sym typeface="Wingdings" charset="2"/>
              </a:rPr>
              <a:t>-William Sheldon (1940-tih)</a:t>
            </a:r>
            <a:r>
              <a:rPr lang="hr-HR" sz="2400" dirty="0" smtClean="0">
                <a:latin typeface="Times New Roman"/>
                <a:cs typeface="Times New Roman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hr-HR" sz="2000" dirty="0" smtClean="0">
                <a:latin typeface="Times New Roman"/>
                <a:cs typeface="Times New Roman"/>
              </a:rPr>
              <a:t>Vjerovao da se ljudi mogu klasificirati u </a:t>
            </a:r>
            <a:r>
              <a:rPr lang="hr-HR" sz="2000" b="1" dirty="0" smtClean="0">
                <a:latin typeface="Times New Roman"/>
                <a:cs typeface="Times New Roman"/>
              </a:rPr>
              <a:t>tri oblika tijela </a:t>
            </a:r>
            <a:r>
              <a:rPr lang="hr-HR" sz="2000" dirty="0" smtClean="0">
                <a:latin typeface="Times New Roman"/>
                <a:cs typeface="Times New Roman"/>
              </a:rPr>
              <a:t> koji odgovaraju </a:t>
            </a:r>
            <a:r>
              <a:rPr lang="hr-HR" sz="2000" b="1" dirty="0" smtClean="0">
                <a:latin typeface="Times New Roman"/>
                <a:cs typeface="Times New Roman"/>
              </a:rPr>
              <a:t>trima različitim tipovima ličnosti</a:t>
            </a:r>
          </a:p>
          <a:p>
            <a:pPr lvl="1" algn="just">
              <a:buFontTx/>
              <a:buAutoNum type="arabicPeriod"/>
            </a:pPr>
            <a:r>
              <a:rPr lang="hr-HR" sz="2000" b="1" dirty="0" err="1" smtClean="0">
                <a:latin typeface="Times New Roman"/>
                <a:cs typeface="Times New Roman"/>
              </a:rPr>
              <a:t>endomorfi</a:t>
            </a:r>
            <a:r>
              <a:rPr lang="hr-HR" sz="2000" b="1" dirty="0" smtClean="0">
                <a:latin typeface="Times New Roman"/>
                <a:cs typeface="Times New Roman"/>
              </a:rPr>
              <a:t> </a:t>
            </a:r>
            <a:r>
              <a:rPr lang="hr-HR" sz="2000" dirty="0" smtClean="0">
                <a:latin typeface="Times New Roman"/>
                <a:cs typeface="Times New Roman"/>
              </a:rPr>
              <a:t>(debeli i mekani): druželjubivi i opušteni</a:t>
            </a:r>
          </a:p>
          <a:p>
            <a:pPr lvl="1" algn="just">
              <a:buFontTx/>
              <a:buAutoNum type="arabicPeriod"/>
            </a:pPr>
            <a:r>
              <a:rPr lang="hr-HR" sz="2000" b="1" dirty="0" err="1" smtClean="0">
                <a:latin typeface="Times New Roman"/>
                <a:cs typeface="Times New Roman"/>
              </a:rPr>
              <a:t>ektomorfi</a:t>
            </a:r>
            <a:r>
              <a:rPr lang="hr-HR" sz="2000" dirty="0" smtClean="0">
                <a:latin typeface="Times New Roman"/>
                <a:cs typeface="Times New Roman"/>
              </a:rPr>
              <a:t> (mršavi i krhki): introverti i zakočeni</a:t>
            </a:r>
          </a:p>
          <a:p>
            <a:pPr lvl="1" algn="just">
              <a:buFontTx/>
              <a:buAutoNum type="arabicPeriod"/>
            </a:pPr>
            <a:r>
              <a:rPr lang="hr-HR" sz="2000" b="1" dirty="0" err="1" smtClean="0">
                <a:latin typeface="Times New Roman"/>
                <a:cs typeface="Times New Roman"/>
              </a:rPr>
              <a:t>mezomorfi</a:t>
            </a:r>
            <a:r>
              <a:rPr lang="hr-HR" sz="2000" b="1" dirty="0" smtClean="0">
                <a:latin typeface="Times New Roman"/>
                <a:cs typeface="Times New Roman"/>
              </a:rPr>
              <a:t> </a:t>
            </a:r>
            <a:r>
              <a:rPr lang="hr-HR" sz="2000" dirty="0" smtClean="0">
                <a:latin typeface="Times New Roman"/>
                <a:cs typeface="Times New Roman"/>
              </a:rPr>
              <a:t>(mišićavi i čvrsti): agresivni i avanturistički</a:t>
            </a:r>
          </a:p>
          <a:p>
            <a:pPr algn="just">
              <a:spcBef>
                <a:spcPts val="600"/>
              </a:spcBef>
            </a:pPr>
            <a:endParaRPr lang="hr-HR" sz="2000" dirty="0" smtClean="0">
              <a:latin typeface="Times New Roman"/>
              <a:cs typeface="Times New Roman"/>
            </a:endParaRPr>
          </a:p>
          <a:p>
            <a:pPr algn="just">
              <a:spcBef>
                <a:spcPts val="600"/>
              </a:spcBef>
            </a:pPr>
            <a:r>
              <a:rPr lang="hr-HR" sz="2000" dirty="0" smtClean="0">
                <a:latin typeface="Times New Roman"/>
                <a:cs typeface="Times New Roman"/>
              </a:rPr>
              <a:t>U transverzalnom istraživanju (</a:t>
            </a:r>
            <a:r>
              <a:rPr lang="hr-HR" sz="2000" dirty="0" err="1" smtClean="0">
                <a:latin typeface="Times New Roman"/>
                <a:cs typeface="Times New Roman"/>
              </a:rPr>
              <a:t>korelacionom</a:t>
            </a:r>
            <a:r>
              <a:rPr lang="hr-HR" sz="2000" dirty="0" smtClean="0">
                <a:latin typeface="Times New Roman"/>
                <a:cs typeface="Times New Roman"/>
              </a:rPr>
              <a:t>) utvrdio da su zatvorenici većinom </a:t>
            </a:r>
            <a:r>
              <a:rPr lang="hr-HR" sz="2000" b="1" dirty="0" err="1" smtClean="0">
                <a:latin typeface="Times New Roman"/>
                <a:cs typeface="Times New Roman"/>
              </a:rPr>
              <a:t>mezomorfi</a:t>
            </a:r>
            <a:r>
              <a:rPr lang="hr-HR" sz="2000" dirty="0" smtClean="0">
                <a:latin typeface="Times New Roman"/>
                <a:cs typeface="Times New Roman"/>
              </a:rPr>
              <a:t>,</a:t>
            </a:r>
            <a:r>
              <a:rPr lang="hr-HR" sz="2000" b="1" dirty="0" smtClean="0">
                <a:latin typeface="Times New Roman"/>
                <a:cs typeface="Times New Roman"/>
              </a:rPr>
              <a:t> </a:t>
            </a:r>
            <a:r>
              <a:rPr lang="hr-HR" sz="2000" dirty="0" smtClean="0">
                <a:latin typeface="Times New Roman"/>
                <a:cs typeface="Times New Roman"/>
              </a:rPr>
              <a:t>dok ih je najmanje </a:t>
            </a:r>
            <a:r>
              <a:rPr lang="hr-HR" sz="2000" dirty="0" err="1" smtClean="0">
                <a:latin typeface="Times New Roman"/>
                <a:cs typeface="Times New Roman"/>
              </a:rPr>
              <a:t>ektomorfa</a:t>
            </a:r>
            <a:r>
              <a:rPr lang="hr-HR" sz="2000" dirty="0" smtClean="0">
                <a:latin typeface="Times New Roman"/>
                <a:cs typeface="Times New Roman"/>
              </a:rPr>
              <a:t> (Sheldon i sur., 1949)</a:t>
            </a:r>
          </a:p>
          <a:p>
            <a:pPr lvl="1" algn="just"/>
            <a:r>
              <a:rPr lang="hr-HR" sz="1800" dirty="0" smtClean="0">
                <a:latin typeface="Times New Roman"/>
                <a:cs typeface="Times New Roman"/>
              </a:rPr>
              <a:t>Uzorak nije bio slučajan!</a:t>
            </a:r>
          </a:p>
          <a:p>
            <a:pPr marL="0" indent="0" algn="just">
              <a:buNone/>
            </a:pPr>
            <a:endParaRPr lang="hr-HR" altLang="en-US" sz="2400" b="1" dirty="0" smtClean="0">
              <a:latin typeface="Times New Roman" charset="0"/>
              <a:ea typeface="Times New Roman" charset="0"/>
              <a:cs typeface="Times New Roman" charset="0"/>
              <a:sym typeface="Wingdings" charset="2"/>
            </a:endParaRPr>
          </a:p>
          <a:p>
            <a:pPr algn="just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98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Times New Roman"/>
                <a:cs typeface="Times New Roman"/>
              </a:rPr>
              <a:t>Somatotipovi</a:t>
            </a:r>
            <a:endParaRPr lang="en-GB" b="1" dirty="0">
              <a:latin typeface="Times New Roman"/>
              <a:cs typeface="Times New Roman"/>
            </a:endParaRPr>
          </a:p>
        </p:txBody>
      </p:sp>
      <p:pic>
        <p:nvPicPr>
          <p:cNvPr id="3" name="Content Placeholder 2" descr="somatotype-body-typ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4" r="-184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Teorija zastrašivanja (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Deterrence</a:t>
            </a:r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; Hobbes,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Beccaria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, Bentham)</a:t>
            </a:r>
          </a:p>
          <a:p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Teorija racionalnog izbora (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Rational</a:t>
            </a:r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Choice</a:t>
            </a:r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Becker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Teorija rutinskih aktivnosti (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Routine</a:t>
            </a:r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Activities</a:t>
            </a:r>
            <a:r>
              <a:rPr lang="hr-HR" alt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5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8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3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6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sz="4800" b="1" dirty="0">
              <a:latin typeface="Times New Roman"/>
              <a:cs typeface="Times New Roman"/>
            </a:endParaRPr>
          </a:p>
        </p:txBody>
      </p:sp>
      <p:pic>
        <p:nvPicPr>
          <p:cNvPr id="6" name="Picture 6" descr="http://www.culturanuova.net/filosofia/ritratti/freu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053" y="2440781"/>
            <a:ext cx="25237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1774825"/>
            <a:ext cx="4065494" cy="44402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-HR" b="1" dirty="0" err="1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Psihodinamski</a:t>
            </a:r>
            <a:r>
              <a:rPr lang="hr-HR" b="1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 pristup-Freud</a:t>
            </a:r>
          </a:p>
          <a:p>
            <a:pPr algn="just"/>
            <a:r>
              <a:rPr lang="hr-HR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Traumatska iskustva u ranom djetinjstvu ostavljaju trag, iako ih pojedinac nije nužno svjestan</a:t>
            </a:r>
          </a:p>
          <a:p>
            <a:pPr lvl="1" algn="just"/>
            <a:r>
              <a:rPr lang="hr-HR" sz="1800" dirty="0" err="1">
                <a:latin typeface="Times New Roman"/>
                <a:cs typeface="Times New Roman"/>
              </a:rPr>
              <a:t>Ressler</a:t>
            </a:r>
            <a:r>
              <a:rPr lang="hr-HR" sz="1800" dirty="0">
                <a:latin typeface="Times New Roman"/>
                <a:cs typeface="Times New Roman"/>
              </a:rPr>
              <a:t> i sur., </a:t>
            </a:r>
            <a:r>
              <a:rPr lang="hr-HR" sz="1800" dirty="0" smtClean="0">
                <a:latin typeface="Times New Roman"/>
                <a:cs typeface="Times New Roman"/>
              </a:rPr>
              <a:t>(1988): od 36 seksualnih ubojica intervjuiranih u SAD-u njih 42% je bilo seksualno zlostavljano u djetinjstvu </a:t>
            </a:r>
          </a:p>
          <a:p>
            <a:pPr lvl="1" algn="just"/>
            <a:r>
              <a:rPr lang="hr-HR" sz="1800" dirty="0" err="1" smtClean="0">
                <a:latin typeface="Times New Roman"/>
                <a:cs typeface="Times New Roman"/>
              </a:rPr>
              <a:t>Warren</a:t>
            </a:r>
            <a:r>
              <a:rPr lang="hr-HR" sz="1800" dirty="0" smtClean="0">
                <a:latin typeface="Times New Roman"/>
                <a:cs typeface="Times New Roman"/>
              </a:rPr>
              <a:t>, </a:t>
            </a:r>
            <a:r>
              <a:rPr lang="hr-HR" sz="1800" dirty="0" err="1" smtClean="0">
                <a:latin typeface="Times New Roman"/>
                <a:cs typeface="Times New Roman"/>
              </a:rPr>
              <a:t>Hazelwood</a:t>
            </a:r>
            <a:r>
              <a:rPr lang="hr-HR" sz="1800" dirty="0" smtClean="0">
                <a:latin typeface="Times New Roman"/>
                <a:cs typeface="Times New Roman"/>
              </a:rPr>
              <a:t> i </a:t>
            </a:r>
            <a:r>
              <a:rPr lang="hr-HR" sz="1800" dirty="0" err="1" smtClean="0">
                <a:latin typeface="Times New Roman"/>
                <a:cs typeface="Times New Roman"/>
              </a:rPr>
              <a:t>Dietz</a:t>
            </a:r>
            <a:r>
              <a:rPr lang="hr-HR" sz="1800" dirty="0" smtClean="0">
                <a:latin typeface="Times New Roman"/>
                <a:cs typeface="Times New Roman"/>
              </a:rPr>
              <a:t> (1996): od 41 intervjuiranog serijskog silovatelja njih 76% je bilo zlostavljano u djetinjstvu</a:t>
            </a:r>
          </a:p>
          <a:p>
            <a:pPr algn="just"/>
            <a:r>
              <a:rPr lang="hr-HR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ALI-samo 10% zlostavljane djece čine kaznena djela</a:t>
            </a:r>
          </a:p>
          <a:p>
            <a:pPr algn="just"/>
            <a:endParaRPr lang="hr-HR" sz="2000" dirty="0" smtClean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dirty="0">
              <a:solidFill>
                <a:srgbClr val="2F1F58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0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GB" b="1" dirty="0">
              <a:latin typeface="Times New Roman"/>
              <a:cs typeface="Times New Roman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hr-HR" sz="3500" b="1" dirty="0" err="1" smtClean="0">
                <a:latin typeface="Times New Roman"/>
                <a:cs typeface="Times New Roman"/>
              </a:rPr>
              <a:t>Psihodinamski</a:t>
            </a:r>
            <a:r>
              <a:rPr lang="hr-HR" sz="3500" b="1" dirty="0" smtClean="0">
                <a:latin typeface="Times New Roman"/>
                <a:cs typeface="Times New Roman"/>
              </a:rPr>
              <a:t> pristup</a:t>
            </a:r>
          </a:p>
          <a:p>
            <a:pPr algn="just">
              <a:lnSpc>
                <a:spcPct val="90000"/>
              </a:lnSpc>
            </a:pPr>
            <a:r>
              <a:rPr lang="hr-HR" sz="2800" b="1" dirty="0" err="1" smtClean="0">
                <a:latin typeface="Times New Roman"/>
                <a:cs typeface="Times New Roman"/>
              </a:rPr>
              <a:t>Alexander</a:t>
            </a:r>
            <a:r>
              <a:rPr lang="hr-HR" sz="2800" b="1" dirty="0" smtClean="0">
                <a:latin typeface="Times New Roman"/>
                <a:cs typeface="Times New Roman"/>
              </a:rPr>
              <a:t> </a:t>
            </a:r>
            <a:r>
              <a:rPr lang="hr-HR" b="1" dirty="0" smtClean="0">
                <a:latin typeface="Times New Roman"/>
                <a:cs typeface="Times New Roman"/>
              </a:rPr>
              <a:t>i </a:t>
            </a:r>
            <a:r>
              <a:rPr lang="hr-HR" sz="2800" b="1" dirty="0" err="1" smtClean="0">
                <a:latin typeface="Times New Roman"/>
                <a:cs typeface="Times New Roman"/>
              </a:rPr>
              <a:t>Healy</a:t>
            </a:r>
            <a:r>
              <a:rPr lang="hr-HR" sz="2800" b="1" dirty="0" smtClean="0">
                <a:latin typeface="Times New Roman"/>
                <a:cs typeface="Times New Roman"/>
              </a:rPr>
              <a:t> (1935):</a:t>
            </a:r>
          </a:p>
          <a:p>
            <a:pPr lvl="1" algn="just">
              <a:lnSpc>
                <a:spcPct val="90000"/>
              </a:lnSpc>
            </a:pPr>
            <a:r>
              <a:rPr lang="hr-HR" dirty="0" smtClean="0">
                <a:latin typeface="Times New Roman"/>
                <a:cs typeface="Times New Roman"/>
              </a:rPr>
              <a:t>Djeca moraju napraviti prijelaz s principa zadovoljstva (dominantan ID/neodgođena </a:t>
            </a:r>
            <a:r>
              <a:rPr lang="hr-HR" dirty="0" err="1" smtClean="0">
                <a:latin typeface="Times New Roman"/>
                <a:cs typeface="Times New Roman"/>
              </a:rPr>
              <a:t>gratifikacija</a:t>
            </a:r>
            <a:r>
              <a:rPr lang="hr-HR" dirty="0" smtClean="0">
                <a:latin typeface="Times New Roman"/>
                <a:cs typeface="Times New Roman"/>
              </a:rPr>
              <a:t>) prema principu realnosti (dominantan EGO)</a:t>
            </a:r>
          </a:p>
          <a:p>
            <a:pPr lvl="1" algn="just">
              <a:lnSpc>
                <a:spcPct val="90000"/>
              </a:lnSpc>
            </a:pPr>
            <a:r>
              <a:rPr lang="hr-HR" dirty="0" smtClean="0">
                <a:latin typeface="Times New Roman"/>
                <a:cs typeface="Times New Roman"/>
              </a:rPr>
              <a:t>Kriminalci su djeca koja nisu uspjela napraviti taj prijelaz</a:t>
            </a:r>
          </a:p>
          <a:p>
            <a:pPr algn="just">
              <a:lnSpc>
                <a:spcPct val="90000"/>
              </a:lnSpc>
            </a:pPr>
            <a:r>
              <a:rPr lang="hr-HR" sz="2800" b="1" dirty="0" smtClean="0">
                <a:latin typeface="Times New Roman"/>
                <a:cs typeface="Times New Roman"/>
              </a:rPr>
              <a:t>Freud</a:t>
            </a:r>
            <a:endParaRPr lang="hr-HR" dirty="0">
              <a:latin typeface="Times New Roman"/>
              <a:cs typeface="Times New Roman"/>
            </a:endParaRPr>
          </a:p>
          <a:p>
            <a:pPr lvl="1" algn="just">
              <a:lnSpc>
                <a:spcPct val="90000"/>
              </a:lnSpc>
            </a:pPr>
            <a:r>
              <a:rPr lang="hr-HR" dirty="0">
                <a:latin typeface="Times New Roman"/>
                <a:cs typeface="Times New Roman"/>
              </a:rPr>
              <a:t>D</a:t>
            </a:r>
            <a:r>
              <a:rPr lang="hr-HR" sz="2600" dirty="0" smtClean="0">
                <a:latin typeface="Times New Roman"/>
                <a:cs typeface="Times New Roman"/>
              </a:rPr>
              <a:t>ijete treba stabilan dom kako bi uspješno napravilo ovu promjenu</a:t>
            </a:r>
          </a:p>
          <a:p>
            <a:pPr lvl="1" algn="just">
              <a:lnSpc>
                <a:spcPct val="90000"/>
              </a:lnSpc>
            </a:pPr>
            <a:r>
              <a:rPr lang="hr-HR" sz="2400" dirty="0" smtClean="0">
                <a:latin typeface="Times New Roman"/>
                <a:cs typeface="Times New Roman"/>
              </a:rPr>
              <a:t>Istraživanja potvrđuju da većina delinkvenata dolazi iz nestabilnih obitelji </a:t>
            </a:r>
            <a:endParaRPr lang="hr-HR" sz="24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>
                <a:latin typeface="Times New Roman"/>
                <a:cs typeface="Times New Roman"/>
              </a:rPr>
              <a:pPr>
                <a:defRPr/>
              </a:pPr>
              <a:t>61</a:t>
            </a:fld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9966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b="1" dirty="0" err="1" smtClean="0">
                <a:latin typeface="Times New Roman"/>
                <a:cs typeface="Times New Roman"/>
              </a:rPr>
              <a:t>Psihodinamski</a:t>
            </a:r>
            <a:r>
              <a:rPr lang="hr-HR" b="1" dirty="0" smtClean="0">
                <a:latin typeface="Times New Roman"/>
                <a:cs typeface="Times New Roman"/>
              </a:rPr>
              <a:t> pristup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2400" b="1" dirty="0" smtClean="0">
                <a:latin typeface="Times New Roman"/>
                <a:cs typeface="Times New Roman"/>
              </a:rPr>
              <a:t>John </a:t>
            </a:r>
            <a:r>
              <a:rPr lang="hr-HR" sz="2400" b="1" dirty="0" err="1" smtClean="0">
                <a:latin typeface="Times New Roman"/>
                <a:cs typeface="Times New Roman"/>
              </a:rPr>
              <a:t>Bowlby</a:t>
            </a:r>
            <a:r>
              <a:rPr lang="hr-HR" sz="2400" b="1" dirty="0" smtClean="0">
                <a:latin typeface="Times New Roman"/>
                <a:cs typeface="Times New Roman"/>
              </a:rPr>
              <a:t> (1944): </a:t>
            </a:r>
          </a:p>
          <a:p>
            <a:pPr lvl="1" algn="just">
              <a:lnSpc>
                <a:spcPct val="120000"/>
              </a:lnSpc>
            </a:pPr>
            <a:r>
              <a:rPr lang="hr-HR" sz="2200" dirty="0" smtClean="0">
                <a:latin typeface="Times New Roman"/>
                <a:cs typeface="Times New Roman"/>
              </a:rPr>
              <a:t>Proučavao 44 maloljetna delinkventa i usporedio ih s </a:t>
            </a:r>
            <a:r>
              <a:rPr lang="hr-HR" sz="2200" dirty="0" err="1" smtClean="0">
                <a:latin typeface="Times New Roman"/>
                <a:cs typeface="Times New Roman"/>
              </a:rPr>
              <a:t>nekriminalnim</a:t>
            </a:r>
            <a:r>
              <a:rPr lang="hr-HR" sz="2200" dirty="0" smtClean="0">
                <a:latin typeface="Times New Roman"/>
                <a:cs typeface="Times New Roman"/>
              </a:rPr>
              <a:t> mladima</a:t>
            </a:r>
          </a:p>
          <a:p>
            <a:pPr lvl="1" algn="just">
              <a:lnSpc>
                <a:spcPct val="120000"/>
              </a:lnSpc>
            </a:pPr>
            <a:r>
              <a:rPr lang="hr-HR" sz="2200" dirty="0" smtClean="0">
                <a:latin typeface="Times New Roman"/>
                <a:cs typeface="Times New Roman"/>
              </a:rPr>
              <a:t>39% delinkvenata je imalo iskustvo potpune </a:t>
            </a:r>
            <a:r>
              <a:rPr lang="hr-HR" sz="2200" b="1" dirty="0" smtClean="0">
                <a:latin typeface="Times New Roman"/>
                <a:cs typeface="Times New Roman"/>
              </a:rPr>
              <a:t>separacije od majke </a:t>
            </a:r>
            <a:r>
              <a:rPr lang="hr-HR" sz="2200" dirty="0" smtClean="0">
                <a:latin typeface="Times New Roman"/>
                <a:cs typeface="Times New Roman"/>
              </a:rPr>
              <a:t>u trajanje od 6 i više mjeseci u prvih pet godina (samo 5% u kontrolnoj grupi)</a:t>
            </a:r>
          </a:p>
          <a:p>
            <a:pPr lvl="1" algn="just">
              <a:lnSpc>
                <a:spcPct val="120000"/>
              </a:lnSpc>
            </a:pPr>
            <a:endParaRPr lang="hr-HR" sz="22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20000"/>
              </a:lnSpc>
            </a:pPr>
            <a:r>
              <a:rPr lang="hr-HR" sz="2200" b="1" dirty="0" smtClean="0">
                <a:latin typeface="Times New Roman"/>
                <a:cs typeface="Times New Roman"/>
              </a:rPr>
              <a:t>KRITIKE:</a:t>
            </a:r>
          </a:p>
          <a:p>
            <a:pPr lvl="2">
              <a:lnSpc>
                <a:spcPct val="120000"/>
              </a:lnSpc>
            </a:pP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sz="2100" dirty="0" smtClean="0">
                <a:latin typeface="Times New Roman" pitchFamily="18" charset="0"/>
                <a:cs typeface="Times New Roman"/>
              </a:rPr>
              <a:t>ereprezentativan uzorak</a:t>
            </a:r>
            <a:endParaRPr lang="hr-H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</a:pPr>
            <a:r>
              <a:rPr lang="hr-HR" sz="2100" dirty="0" smtClean="0">
                <a:latin typeface="Times New Roman" pitchFamily="18" charset="0"/>
                <a:cs typeface="Times New Roman"/>
              </a:rPr>
              <a:t>Neadekvatno uparivanje sudionika iz dvije skupine</a:t>
            </a:r>
            <a:endParaRPr lang="hr-H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20000"/>
              </a:lnSpc>
            </a:pP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sz="2100" dirty="0" smtClean="0">
                <a:latin typeface="Times New Roman" pitchFamily="18" charset="0"/>
                <a:cs typeface="Times New Roman"/>
              </a:rPr>
              <a:t>iska pouzdanost intervjua sa sudionicima 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100" dirty="0" err="1" smtClean="0">
                <a:latin typeface="Times New Roman" pitchFamily="18" charset="0"/>
                <a:cs typeface="Times New Roman" pitchFamily="18" charset="0"/>
              </a:rPr>
              <a:t>Feldmann</a:t>
            </a:r>
            <a:r>
              <a:rPr lang="hr-HR" sz="2100" dirty="0" smtClean="0">
                <a:latin typeface="Times New Roman" pitchFamily="18" charset="0"/>
                <a:cs typeface="Times New Roman"/>
              </a:rPr>
              <a:t>, </a:t>
            </a:r>
            <a:r>
              <a:rPr lang="hr-HR" sz="2100" dirty="0" smtClean="0">
                <a:latin typeface="Times New Roman" pitchFamily="18" charset="0"/>
                <a:cs typeface="Times New Roman" pitchFamily="18" charset="0"/>
              </a:rPr>
              <a:t>1977) </a:t>
            </a:r>
          </a:p>
          <a:p>
            <a:pPr lvl="1" algn="just">
              <a:lnSpc>
                <a:spcPct val="120000"/>
              </a:lnSpc>
            </a:pPr>
            <a:endParaRPr lang="hr-HR" sz="2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>
                <a:latin typeface="Times New Roman"/>
                <a:cs typeface="Times New Roman"/>
              </a:rPr>
              <a:pPr>
                <a:defRPr/>
              </a:pPr>
              <a:t>62</a:t>
            </a:fld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013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GB" sz="4400" b="1" dirty="0">
              <a:latin typeface="Times New Roman"/>
              <a:cs typeface="Times New Roman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800" b="1" dirty="0" smtClean="0">
                <a:latin typeface="Times New Roman"/>
                <a:cs typeface="Times New Roman"/>
              </a:rPr>
              <a:t>Istraživanja koja pobijaju </a:t>
            </a:r>
            <a:r>
              <a:rPr lang="hr-HR" sz="2800" b="1" dirty="0" err="1" smtClean="0">
                <a:latin typeface="Times New Roman"/>
                <a:cs typeface="Times New Roman"/>
              </a:rPr>
              <a:t>Bowlbyjeve</a:t>
            </a:r>
            <a:r>
              <a:rPr lang="hr-HR" sz="2800" b="1" dirty="0" smtClean="0">
                <a:latin typeface="Times New Roman"/>
                <a:cs typeface="Times New Roman"/>
              </a:rPr>
              <a:t> nalaze</a:t>
            </a:r>
          </a:p>
          <a:p>
            <a:pPr algn="just">
              <a:lnSpc>
                <a:spcPct val="90000"/>
              </a:lnSpc>
            </a:pPr>
            <a:r>
              <a:rPr lang="hr-HR" sz="2000" b="1" dirty="0" err="1" smtClean="0">
                <a:latin typeface="Times New Roman"/>
                <a:cs typeface="Times New Roman"/>
              </a:rPr>
              <a:t>Koluchova</a:t>
            </a:r>
            <a:r>
              <a:rPr lang="hr-HR" sz="2000" b="1" dirty="0" smtClean="0">
                <a:latin typeface="Times New Roman"/>
                <a:cs typeface="Times New Roman"/>
              </a:rPr>
              <a:t> (1976a i b): </a:t>
            </a:r>
            <a:r>
              <a:rPr lang="hr-HR" sz="2000" dirty="0" smtClean="0">
                <a:latin typeface="Times New Roman"/>
                <a:cs typeface="Times New Roman"/>
              </a:rPr>
              <a:t>istraživao par čeških blizanaca </a:t>
            </a:r>
          </a:p>
          <a:p>
            <a:pPr lvl="1" algn="just">
              <a:lnSpc>
                <a:spcPct val="90000"/>
              </a:lnSpc>
            </a:pPr>
            <a:r>
              <a:rPr lang="hr-HR" sz="1800" dirty="0" smtClean="0">
                <a:latin typeface="Times New Roman"/>
                <a:cs typeface="Times New Roman"/>
              </a:rPr>
              <a:t>Iako su u prvih sedam godina života bili značajno zanemarivani (pomajka zlostavljač; živjeli u kavezu; značajne kognitivne poteškoće), nakon pružanja brige u 14 godini njihov razvoj je procijenjen normalnim</a:t>
            </a:r>
          </a:p>
          <a:p>
            <a:pPr algn="just">
              <a:lnSpc>
                <a:spcPct val="90000"/>
              </a:lnSpc>
            </a:pPr>
            <a:r>
              <a:rPr lang="hr-HR" sz="2000" b="1" dirty="0" err="1" smtClean="0">
                <a:latin typeface="Times New Roman"/>
                <a:cs typeface="Times New Roman"/>
              </a:rPr>
              <a:t>Clarke</a:t>
            </a:r>
            <a:r>
              <a:rPr lang="hr-HR" sz="2000" b="1" dirty="0" smtClean="0">
                <a:latin typeface="Times New Roman"/>
                <a:cs typeface="Times New Roman"/>
              </a:rPr>
              <a:t> i </a:t>
            </a:r>
            <a:r>
              <a:rPr lang="hr-HR" sz="2000" b="1" dirty="0" err="1" smtClean="0">
                <a:latin typeface="Times New Roman"/>
                <a:cs typeface="Times New Roman"/>
              </a:rPr>
              <a:t>Clarke</a:t>
            </a:r>
            <a:r>
              <a:rPr lang="hr-HR" sz="2000" b="1" dirty="0" smtClean="0">
                <a:latin typeface="Times New Roman"/>
                <a:cs typeface="Times New Roman"/>
              </a:rPr>
              <a:t> (1976): </a:t>
            </a:r>
            <a:r>
              <a:rPr lang="hr-HR" sz="2000" dirty="0" smtClean="0">
                <a:latin typeface="Times New Roman"/>
                <a:cs typeface="Times New Roman"/>
              </a:rPr>
              <a:t>utvrdili da brojni faktori utječu na to hoće li dijete postati kriminalac, a ne samo majčinska deprivacija</a:t>
            </a:r>
          </a:p>
          <a:p>
            <a:pPr algn="just">
              <a:lnSpc>
                <a:spcPct val="90000"/>
              </a:lnSpc>
            </a:pPr>
            <a:endParaRPr lang="hr-HR" sz="2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8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GB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86163" y="1774825"/>
            <a:ext cx="5014912" cy="494665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sz="5100" b="1" dirty="0" smtClean="0">
                <a:latin typeface="Times New Roman"/>
                <a:cs typeface="Times New Roman"/>
              </a:rPr>
              <a:t>Teorija socijalnog učenja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sz="3800" b="1" dirty="0" err="1" smtClean="0">
                <a:latin typeface="Times New Roman"/>
                <a:cs typeface="Times New Roman"/>
              </a:rPr>
              <a:t>Bandura</a:t>
            </a:r>
            <a:r>
              <a:rPr lang="hr-HR" sz="3800" b="1" dirty="0" smtClean="0">
                <a:latin typeface="Times New Roman"/>
                <a:cs typeface="Times New Roman"/>
              </a:rPr>
              <a:t> (1977) </a:t>
            </a:r>
            <a:r>
              <a:rPr lang="hr-HR" sz="3800" dirty="0" smtClean="0">
                <a:latin typeface="Times New Roman"/>
                <a:cs typeface="Times New Roman"/>
              </a:rPr>
              <a:t>sugerirao da postoje tri aspekta motivacije: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3400" b="1" dirty="0" smtClean="0">
                <a:latin typeface="Times New Roman"/>
                <a:cs typeface="Times New Roman"/>
              </a:rPr>
              <a:t>1. Vanjsko potkrepljenje</a:t>
            </a:r>
            <a:endParaRPr lang="hr-HR" sz="3400" dirty="0" smtClean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3400" b="1" dirty="0" smtClean="0">
                <a:latin typeface="Times New Roman"/>
                <a:cs typeface="Times New Roman"/>
              </a:rPr>
              <a:t>2. </a:t>
            </a:r>
            <a:r>
              <a:rPr lang="hr-HR" sz="3400" b="1" dirty="0" err="1" smtClean="0">
                <a:latin typeface="Times New Roman"/>
                <a:cs typeface="Times New Roman"/>
              </a:rPr>
              <a:t>Vikarijsko</a:t>
            </a:r>
            <a:r>
              <a:rPr lang="hr-HR" sz="3400" b="1" dirty="0" smtClean="0">
                <a:latin typeface="Times New Roman"/>
                <a:cs typeface="Times New Roman"/>
              </a:rPr>
              <a:t> potkrepljenje </a:t>
            </a:r>
            <a:r>
              <a:rPr lang="hr-HR" sz="3400" dirty="0" smtClean="0">
                <a:latin typeface="Times New Roman"/>
                <a:cs typeface="Times New Roman"/>
              </a:rPr>
              <a:t>– opažanje kažnjavanja ili nagrađivanja drugih za njihovo ponašanje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3400" b="1" dirty="0" smtClean="0">
                <a:latin typeface="Times New Roman"/>
                <a:cs typeface="Times New Roman"/>
              </a:rPr>
              <a:t>3. Samo-potkrepljenje </a:t>
            </a:r>
            <a:r>
              <a:rPr lang="hr-HR" sz="3400" dirty="0" smtClean="0">
                <a:latin typeface="Times New Roman"/>
                <a:cs typeface="Times New Roman"/>
              </a:rPr>
              <a:t>– osjećaj unutrašnjeg zadovoljstva proizašlo iz aktivnosti što motivira pojedinca da se ponaša na sličan način u budućnosti</a:t>
            </a:r>
          </a:p>
          <a:p>
            <a:pPr algn="just">
              <a:lnSpc>
                <a:spcPct val="120000"/>
              </a:lnSpc>
            </a:pPr>
            <a:r>
              <a:rPr lang="ta-IN" sz="3400" dirty="0" err="1" smtClean="0">
                <a:latin typeface="Times New Roman"/>
                <a:cs typeface="Times New Roman"/>
              </a:rPr>
              <a:t>Učenje</a:t>
            </a:r>
            <a:r>
              <a:rPr lang="ta-IN" sz="3400" dirty="0" smtClean="0">
                <a:latin typeface="Times New Roman"/>
                <a:cs typeface="Times New Roman"/>
              </a:rPr>
              <a:t> </a:t>
            </a:r>
            <a:r>
              <a:rPr lang="ta-IN" sz="3400" dirty="0" err="1">
                <a:latin typeface="Times New Roman"/>
                <a:cs typeface="Times New Roman"/>
              </a:rPr>
              <a:t>opažanjem</a:t>
            </a:r>
            <a:r>
              <a:rPr lang="ta-IN" sz="3400" dirty="0">
                <a:latin typeface="Times New Roman"/>
                <a:cs typeface="Times New Roman"/>
              </a:rPr>
              <a:t> </a:t>
            </a:r>
            <a:r>
              <a:rPr lang="ta-IN" sz="3400" dirty="0" err="1" smtClean="0">
                <a:latin typeface="Times New Roman"/>
                <a:cs typeface="Times New Roman"/>
              </a:rPr>
              <a:t>odvija</a:t>
            </a:r>
            <a:r>
              <a:rPr lang="ta-IN" sz="3400" dirty="0" smtClean="0">
                <a:latin typeface="Times New Roman"/>
                <a:cs typeface="Times New Roman"/>
              </a:rPr>
              <a:t> </a:t>
            </a:r>
            <a:r>
              <a:rPr lang="hr-HR" sz="3400" dirty="0" smtClean="0">
                <a:latin typeface="Times New Roman"/>
                <a:cs typeface="Times New Roman"/>
              </a:rPr>
              <a:t>se </a:t>
            </a:r>
            <a:r>
              <a:rPr lang="ta-IN" sz="3400" dirty="0" err="1" smtClean="0">
                <a:latin typeface="Times New Roman"/>
                <a:cs typeface="Times New Roman"/>
              </a:rPr>
              <a:t>u</a:t>
            </a:r>
            <a:r>
              <a:rPr lang="ta-IN" sz="3400" dirty="0" smtClean="0">
                <a:latin typeface="Times New Roman"/>
                <a:cs typeface="Times New Roman"/>
              </a:rPr>
              <a:t> </a:t>
            </a:r>
            <a:r>
              <a:rPr lang="ta-IN" sz="3400" dirty="0" err="1">
                <a:latin typeface="Times New Roman"/>
                <a:cs typeface="Times New Roman"/>
              </a:rPr>
              <a:t>tri</a:t>
            </a:r>
            <a:r>
              <a:rPr lang="ta-IN" sz="3400" dirty="0">
                <a:latin typeface="Times New Roman"/>
                <a:cs typeface="Times New Roman"/>
              </a:rPr>
              <a:t> </a:t>
            </a:r>
            <a:r>
              <a:rPr lang="ta-IN" sz="3400" dirty="0" err="1">
                <a:latin typeface="Times New Roman"/>
                <a:cs typeface="Times New Roman"/>
              </a:rPr>
              <a:t>konteksta</a:t>
            </a:r>
            <a:r>
              <a:rPr lang="en-GB" sz="3400" dirty="0" smtClean="0">
                <a:latin typeface="Times New Roman"/>
                <a:cs typeface="Times New Roman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ta-IN" sz="2900" dirty="0" err="1" smtClean="0">
                <a:latin typeface="Times New Roman"/>
                <a:cs typeface="Times New Roman"/>
              </a:rPr>
              <a:t>U</a:t>
            </a:r>
            <a:r>
              <a:rPr lang="ta-IN" sz="2900" dirty="0" smtClean="0">
                <a:latin typeface="Times New Roman"/>
                <a:cs typeface="Times New Roman"/>
              </a:rPr>
              <a:t> </a:t>
            </a:r>
            <a:r>
              <a:rPr lang="ta-IN" sz="2900" dirty="0" err="1" smtClean="0">
                <a:latin typeface="Times New Roman"/>
                <a:cs typeface="Times New Roman"/>
              </a:rPr>
              <a:t>obitelji</a:t>
            </a:r>
            <a:endParaRPr lang="en-GB" sz="29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20000"/>
              </a:lnSpc>
            </a:pPr>
            <a:r>
              <a:rPr lang="ta-IN" sz="2900" dirty="0" err="1" smtClean="0">
                <a:latin typeface="Times New Roman"/>
                <a:cs typeface="Times New Roman"/>
              </a:rPr>
              <a:t>Dominantnoj</a:t>
            </a:r>
            <a:r>
              <a:rPr lang="ta-IN" sz="2900" dirty="0" smtClean="0">
                <a:latin typeface="Times New Roman"/>
                <a:cs typeface="Times New Roman"/>
              </a:rPr>
              <a:t> </a:t>
            </a:r>
            <a:r>
              <a:rPr lang="ta-IN" sz="2900" dirty="0" err="1" smtClean="0">
                <a:latin typeface="Times New Roman"/>
                <a:cs typeface="Times New Roman"/>
              </a:rPr>
              <a:t>supkulturi</a:t>
            </a:r>
            <a:endParaRPr lang="en-GB" sz="29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20000"/>
              </a:lnSpc>
            </a:pPr>
            <a:r>
              <a:rPr lang="hr-HR" sz="2900" dirty="0" smtClean="0">
                <a:latin typeface="Times New Roman"/>
                <a:cs typeface="Times New Roman"/>
              </a:rPr>
              <a:t>K</a:t>
            </a:r>
            <a:r>
              <a:rPr lang="ta-IN" sz="2900" dirty="0" err="1" smtClean="0">
                <a:latin typeface="Times New Roman"/>
                <a:cs typeface="Times New Roman"/>
              </a:rPr>
              <a:t>roz</a:t>
            </a:r>
            <a:r>
              <a:rPr lang="ta-IN" sz="2900" dirty="0" smtClean="0">
                <a:latin typeface="Times New Roman"/>
                <a:cs typeface="Times New Roman"/>
              </a:rPr>
              <a:t> </a:t>
            </a:r>
            <a:r>
              <a:rPr lang="ta-IN" sz="2900" dirty="0" err="1">
                <a:latin typeface="Times New Roman"/>
                <a:cs typeface="Times New Roman"/>
              </a:rPr>
              <a:t>kulturalne</a:t>
            </a:r>
            <a:r>
              <a:rPr lang="ta-IN" sz="2900" dirty="0">
                <a:latin typeface="Times New Roman"/>
                <a:cs typeface="Times New Roman"/>
              </a:rPr>
              <a:t> </a:t>
            </a:r>
            <a:r>
              <a:rPr lang="ta-IN" sz="2900" dirty="0" err="1">
                <a:latin typeface="Times New Roman"/>
                <a:cs typeface="Times New Roman"/>
              </a:rPr>
              <a:t>simbole</a:t>
            </a:r>
            <a:r>
              <a:rPr lang="ta-IN" sz="2900" dirty="0">
                <a:latin typeface="Times New Roman"/>
                <a:cs typeface="Times New Roman"/>
              </a:rPr>
              <a:t>, </a:t>
            </a:r>
            <a:r>
              <a:rPr lang="ta-IN" sz="2900" dirty="0" err="1">
                <a:latin typeface="Times New Roman"/>
                <a:cs typeface="Times New Roman"/>
              </a:rPr>
              <a:t>npr</a:t>
            </a:r>
            <a:r>
              <a:rPr lang="ta-IN" sz="2900" dirty="0">
                <a:latin typeface="Times New Roman"/>
                <a:cs typeface="Times New Roman"/>
              </a:rPr>
              <a:t>. </a:t>
            </a:r>
            <a:r>
              <a:rPr lang="ta-IN" sz="2900" dirty="0" err="1">
                <a:latin typeface="Times New Roman"/>
                <a:cs typeface="Times New Roman"/>
              </a:rPr>
              <a:t>mediji</a:t>
            </a:r>
            <a:endParaRPr lang="en-GB" sz="2900" dirty="0">
              <a:latin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hr-HR" sz="25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2164354"/>
            <a:ext cx="2422526" cy="35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27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ta-IN" sz="3600" b="1" dirty="0" err="1">
                <a:latin typeface="Times New Roman" pitchFamily="18" charset="0"/>
                <a:cs typeface="Times New Roman" charset="0"/>
              </a:rPr>
              <a:t>Evaluacija</a:t>
            </a:r>
            <a:r>
              <a:rPr lang="ta-IN" sz="3600" b="1" dirty="0">
                <a:latin typeface="Times New Roman" pitchFamily="18" charset="0"/>
                <a:cs typeface="Times New Roman" charset="0"/>
              </a:rPr>
              <a:t> </a:t>
            </a:r>
            <a:r>
              <a:rPr lang="ta-IN" sz="3600" b="1" dirty="0" err="1">
                <a:latin typeface="Times New Roman" pitchFamily="18" charset="0"/>
                <a:cs typeface="Times New Roman" charset="0"/>
              </a:rPr>
              <a:t>teorije</a:t>
            </a:r>
            <a:r>
              <a:rPr lang="ta-IN" sz="3600" b="1" dirty="0">
                <a:latin typeface="Times New Roman" pitchFamily="18" charset="0"/>
                <a:cs typeface="Times New Roman" charset="0"/>
              </a:rPr>
              <a:t> </a:t>
            </a:r>
            <a:r>
              <a:rPr lang="ta-IN" sz="3600" b="1" dirty="0" err="1">
                <a:latin typeface="Times New Roman" pitchFamily="18" charset="0"/>
                <a:cs typeface="Times New Roman" charset="0"/>
              </a:rPr>
              <a:t>socijalnog</a:t>
            </a:r>
            <a:r>
              <a:rPr lang="ta-IN" sz="3600" b="1" dirty="0">
                <a:latin typeface="Times New Roman" pitchFamily="18" charset="0"/>
                <a:cs typeface="Times New Roman" charset="0"/>
              </a:rPr>
              <a:t> </a:t>
            </a:r>
            <a:r>
              <a:rPr lang="ta-IN" sz="3600" b="1" dirty="0" err="1" smtClean="0">
                <a:latin typeface="Times New Roman" pitchFamily="18" charset="0"/>
                <a:cs typeface="Times New Roman" charset="0"/>
              </a:rPr>
              <a:t>učenja</a:t>
            </a:r>
            <a:r>
              <a:rPr lang="hr-HR" sz="3600" b="1" dirty="0" smtClean="0">
                <a:latin typeface="Times New Roman" pitchFamily="18" charset="0"/>
                <a:cs typeface="Times New Roman" charset="0"/>
              </a:rPr>
              <a:t> u kontekstu kriminalnog ponašanja</a:t>
            </a:r>
            <a:endParaRPr lang="hr-HR" sz="3600" b="1" u="sng" dirty="0" smtClean="0">
              <a:latin typeface="Times New Roman" pitchFamily="18" charset="0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endParaRPr lang="hr-HR" sz="3600" b="1" u="sng" dirty="0" smtClean="0">
              <a:latin typeface="Times New Roman" pitchFamily="18" charset="0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charset="0"/>
              <a:buNone/>
            </a:pPr>
            <a:r>
              <a:rPr lang="ta-IN" sz="3600" b="1" u="sng" dirty="0" smtClean="0">
                <a:latin typeface="Times New Roman" pitchFamily="18" charset="0"/>
                <a:cs typeface="Times New Roman"/>
              </a:rPr>
              <a:t>ZA</a:t>
            </a:r>
            <a:endParaRPr lang="en-GB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a-IN" sz="2800" dirty="0" smtClean="0">
                <a:latin typeface="Times New Roman" pitchFamily="18" charset="0"/>
                <a:cs typeface="Times New Roman"/>
              </a:rPr>
              <a:t>emelji se na empirijskom istraživanju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a-IN" sz="2800" dirty="0" smtClean="0">
                <a:latin typeface="Times New Roman" pitchFamily="18" charset="0"/>
                <a:cs typeface="Times New Roman"/>
              </a:rPr>
              <a:t>bjašnjava zašto se, barem djelomično, kriminalno ponašanje održava u nekim obiteljima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a-IN" sz="2800" dirty="0" smtClean="0">
                <a:latin typeface="Times New Roman" pitchFamily="18" charset="0"/>
                <a:cs typeface="Times New Roman"/>
              </a:rPr>
              <a:t>ladići i djevojke se socijaliziraju na različite načine-spolne razlike u kriminalnom ponašanju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66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0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0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Psihološki</a:t>
            </a:r>
            <a:r>
              <a:rPr lang="en-US" altLang="en-US" sz="28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sz="4400" b="1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Evaluacija teorije socijalnog učenja u kontekstu kriminalnog ponašanja</a:t>
            </a:r>
            <a:endParaRPr lang="hr-HR" sz="4400" b="1" u="sng" dirty="0" smtClean="0">
              <a:solidFill>
                <a:srgbClr val="2F1F58"/>
              </a:solidFill>
              <a:latin typeface="Times New Roman" pitchFamily="18" charset="0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endParaRPr lang="hr-HR" sz="4100" b="1" u="sng" dirty="0" smtClean="0">
              <a:solidFill>
                <a:srgbClr val="2F1F58"/>
              </a:solidFill>
              <a:latin typeface="Times New Roman" pitchFamily="18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</a:pPr>
            <a:r>
              <a:rPr lang="hr-HR" sz="4100" b="1" u="sng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PROTIV</a:t>
            </a:r>
            <a:endParaRPr lang="hr-HR" sz="3100" b="1" u="sng" dirty="0" smtClean="0">
              <a:solidFill>
                <a:srgbClr val="2F1F5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Istraživanja su provedena u laboratoriju i drugim artificijelnim okruženjima/strogo kontroliranim uvjetima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edostatak ekološke valjanosti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državanje kriminalnog ponašanja u obitelji može biti posljedica i socijalnih okolnosti (siromaštvo) i genetskih predispozicija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 biološke razlike između muškaraca i žena (npr. hormoni) bi mogle objasniti spolne razlike u </a:t>
            </a:r>
            <a:r>
              <a:rPr lang="hr-HR" dirty="0" err="1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prevalenciji</a:t>
            </a:r>
            <a:r>
              <a:rPr lang="hr-HR" dirty="0" smtClean="0">
                <a:solidFill>
                  <a:srgbClr val="2F1F58"/>
                </a:solidFill>
                <a:latin typeface="Times New Roman" pitchFamily="18" charset="0"/>
                <a:cs typeface="Times New Roman" charset="0"/>
              </a:rPr>
              <a:t> kriminalnog ponašanja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r-HR" dirty="0" smtClean="0">
              <a:solidFill>
                <a:srgbClr val="2F1F5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r-HR" dirty="0">
              <a:solidFill>
                <a:srgbClr val="2F1F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7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Sociološki</a:t>
            </a: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dirty="0" err="1" smtClean="0">
                <a:latin typeface="Times New Roman" charset="0"/>
                <a:ea typeface="Times New Roman" charset="0"/>
                <a:cs typeface="Times New Roman" charset="0"/>
              </a:rPr>
              <a:t>pristup</a:t>
            </a:r>
            <a:endParaRPr lang="en-US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4144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Sociološki pristup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Teorije socijalne strukture (</a:t>
            </a:r>
            <a:r>
              <a:rPr lang="hr-HR" alt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structure</a:t>
            </a: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theories</a:t>
            </a: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hr-HR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Socijalna dezorganiziranost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r-HR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disorganization</a:t>
            </a:r>
            <a:r>
              <a:rPr lang="hr-HR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; Shaw i </a:t>
            </a:r>
            <a:r>
              <a:rPr lang="hr-HR" altLang="en-US" sz="2000" i="1" dirty="0" err="1" smtClean="0">
                <a:latin typeface="Times New Roman" charset="0"/>
                <a:ea typeface="Times New Roman" charset="0"/>
                <a:cs typeface="Times New Roman" charset="0"/>
              </a:rPr>
              <a:t>McKay</a:t>
            </a:r>
            <a:r>
              <a:rPr lang="hr-HR" alt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>
              <a:lnSpc>
                <a:spcPct val="120000"/>
              </a:lnSpc>
            </a:pPr>
            <a:r>
              <a:rPr lang="en-US" sz="1800" dirty="0" err="1" smtClean="0">
                <a:latin typeface="Times New Roman"/>
                <a:cs typeface="Times New Roman"/>
              </a:rPr>
              <a:t>Usmjerila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ta-IN" sz="1800" dirty="0" err="1">
                <a:latin typeface="Times New Roman"/>
                <a:cs typeface="Times New Roman"/>
              </a:rPr>
              <a:t>se</a:t>
            </a:r>
            <a:r>
              <a:rPr lang="ta-IN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na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važnost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atin typeface="Times New Roman"/>
                <a:cs typeface="Times New Roman"/>
              </a:rPr>
              <a:t>ekoloških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faktora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za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rizično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ponašanje</a:t>
            </a:r>
            <a:endParaRPr lang="hr-HR" sz="1800" dirty="0" smtClean="0">
              <a:latin typeface="Times New Roman"/>
              <a:cs typeface="Times New Roman"/>
            </a:endParaRPr>
          </a:p>
          <a:p>
            <a:pPr lvl="2">
              <a:lnSpc>
                <a:spcPct val="120000"/>
              </a:lnSpc>
            </a:pPr>
            <a:r>
              <a:rPr lang="en-US" sz="1800" b="1" dirty="0" err="1" smtClean="0">
                <a:latin typeface="Times New Roman"/>
                <a:cs typeface="Times New Roman"/>
              </a:rPr>
              <a:t>Socijalni</a:t>
            </a:r>
            <a:r>
              <a:rPr lang="en-US" sz="1800" b="1" dirty="0" smtClean="0">
                <a:latin typeface="Times New Roman"/>
                <a:cs typeface="Times New Roman"/>
              </a:rPr>
              <a:t> </a:t>
            </a:r>
            <a:r>
              <a:rPr lang="en-US" sz="1800" b="1" dirty="0" err="1" smtClean="0">
                <a:latin typeface="Times New Roman"/>
                <a:cs typeface="Times New Roman"/>
              </a:rPr>
              <a:t>čimbenici</a:t>
            </a:r>
            <a:r>
              <a:rPr lang="en-US" sz="1800" b="1" dirty="0" smtClean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uzrokuju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društveno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neprihvatljivo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ponašanje-siromaštvo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  <a:r>
              <a:rPr lang="en-US" sz="1800" dirty="0" err="1" smtClean="0">
                <a:latin typeface="Times New Roman"/>
                <a:cs typeface="Times New Roman"/>
              </a:rPr>
              <a:t>česta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preseljenja</a:t>
            </a:r>
            <a:r>
              <a:rPr lang="en-US" sz="1800" dirty="0" smtClean="0">
                <a:latin typeface="Times New Roman"/>
                <a:cs typeface="Times New Roman"/>
              </a:rPr>
              <a:t> ☞ </a:t>
            </a:r>
            <a:r>
              <a:rPr lang="en-US" sz="1800" dirty="0" err="1" smtClean="0">
                <a:latin typeface="Times New Roman"/>
                <a:cs typeface="Times New Roman"/>
              </a:rPr>
              <a:t>promjene</a:t>
            </a:r>
            <a:r>
              <a:rPr lang="en-US" sz="1800" dirty="0" smtClean="0">
                <a:latin typeface="Times New Roman"/>
                <a:cs typeface="Times New Roman"/>
              </a:rPr>
              <a:t> u </a:t>
            </a:r>
            <a:r>
              <a:rPr lang="en-US" sz="1800" dirty="0" err="1" smtClean="0">
                <a:latin typeface="Times New Roman"/>
                <a:cs typeface="Times New Roman"/>
              </a:rPr>
              <a:t>socijalnoj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stukturi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2">
              <a:lnSpc>
                <a:spcPct val="120000"/>
              </a:lnSpc>
            </a:pPr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Neformalna i formalna kontrola-građani mogu spriječiti kriminal kroz povezivanje i ulaganje u zajednicu</a:t>
            </a:r>
          </a:p>
          <a:p>
            <a:pPr lvl="2">
              <a:lnSpc>
                <a:spcPct val="120000"/>
              </a:lnSpc>
            </a:pPr>
            <a:endParaRPr lang="ta-IN" sz="1800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err="1" smtClean="0">
                <a:latin typeface="Times New Roman"/>
                <a:cs typeface="Times New Roman"/>
              </a:rPr>
              <a:t>Proučavanje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bandi</a:t>
            </a:r>
            <a:r>
              <a:rPr lang="en-US" sz="2000" dirty="0">
                <a:latin typeface="Times New Roman"/>
                <a:cs typeface="Times New Roman"/>
              </a:rPr>
              <a:t> (Thrasher, </a:t>
            </a:r>
            <a:r>
              <a:rPr lang="en-US" sz="2000" dirty="0" smtClean="0">
                <a:latin typeface="Times New Roman"/>
                <a:cs typeface="Times New Roman"/>
              </a:rPr>
              <a:t>1963) </a:t>
            </a:r>
            <a:r>
              <a:rPr lang="en-US" sz="2000" dirty="0">
                <a:latin typeface="Times New Roman"/>
                <a:cs typeface="Times New Roman"/>
              </a:rPr>
              <a:t>–</a:t>
            </a:r>
            <a:r>
              <a:rPr lang="hr-HR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razlo</a:t>
            </a:r>
            <a:r>
              <a:rPr lang="hr-HR" sz="2000" dirty="0" err="1">
                <a:latin typeface="Times New Roman"/>
                <a:cs typeface="Times New Roman"/>
              </a:rPr>
              <a:t>zi</a:t>
            </a:r>
            <a:r>
              <a:rPr lang="ta-IN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pristupanja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njima</a:t>
            </a:r>
            <a:r>
              <a:rPr lang="en-US" sz="2000" dirty="0">
                <a:latin typeface="Times New Roman"/>
                <a:cs typeface="Times New Roman"/>
              </a:rPr>
              <a:t> – </a:t>
            </a:r>
            <a:r>
              <a:rPr lang="en-US" sz="2000" dirty="0" err="1">
                <a:latin typeface="Times New Roman"/>
                <a:cs typeface="Times New Roman"/>
              </a:rPr>
              <a:t>osiguravanje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statusa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pripadanja</a:t>
            </a:r>
            <a:endParaRPr lang="en-US" sz="2000" dirty="0">
              <a:latin typeface="Times New Roman"/>
              <a:cs typeface="Times New Roman"/>
            </a:endParaRPr>
          </a:p>
          <a:p>
            <a:pPr lvl="2">
              <a:lnSpc>
                <a:spcPct val="120000"/>
              </a:lnSpc>
            </a:pPr>
            <a:endParaRPr lang="hr-HR" alt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hr-HR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57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Sociološki pristup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Teorije socijalne strukture (</a:t>
            </a:r>
            <a:r>
              <a:rPr lang="hr-HR" altLang="en-US" sz="26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 smtClean="0">
                <a:latin typeface="Times New Roman" charset="0"/>
                <a:ea typeface="Times New Roman" charset="0"/>
                <a:cs typeface="Times New Roman" charset="0"/>
              </a:rPr>
              <a:t>structure</a:t>
            </a: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 smtClean="0">
                <a:latin typeface="Times New Roman" charset="0"/>
                <a:ea typeface="Times New Roman" charset="0"/>
                <a:cs typeface="Times New Roman" charset="0"/>
              </a:rPr>
              <a:t>theories</a:t>
            </a: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/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Anomija/Pritisak </a:t>
            </a:r>
            <a:r>
              <a:rPr lang="hr-HR" altLang="en-US" i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Anomie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Strain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Durkheim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Merton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Slabljenje društvenih odnosa dovodi do kaosa</a:t>
            </a:r>
          </a:p>
          <a:p>
            <a:pPr lvl="2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Pristup resursima ovisi o statusu osobe-pritisak se javlja kada nam status ne omogućava pristup željenim resursima</a:t>
            </a:r>
          </a:p>
          <a:p>
            <a:pPr lvl="2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hr-H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</a:rPr>
              <a:t>Teorija zastrašivanja (</a:t>
            </a: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Deterrence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559" y="1709457"/>
            <a:ext cx="8164882" cy="4114800"/>
          </a:xfrm>
        </p:spPr>
        <p:txBody>
          <a:bodyPr>
            <a:noAutofit/>
          </a:bodyPr>
          <a:lstStyle/>
          <a:p>
            <a:pPr lvl="1" algn="just">
              <a:lnSpc>
                <a:spcPct val="9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Osnovna svrha kazne je zastrašivanje, a ne osveta 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Karakteristike kazne:</a:t>
            </a:r>
          </a:p>
          <a:p>
            <a:pPr lvl="2" algn="just">
              <a:lnSpc>
                <a:spcPct val="90000"/>
              </a:lnSpc>
            </a:pPr>
            <a:r>
              <a:rPr lang="hr-HR" alt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Sigurnost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kolika je vjerojatnost da će osoba biti uhvaćena i kažnjena za djelo (npr. postoji 1% šanse da će me uhvatiti, i ako me uhvate nikada neću završiti u domu/zatvoru)</a:t>
            </a:r>
          </a:p>
          <a:p>
            <a:pPr lvl="2" algn="just">
              <a:lnSpc>
                <a:spcPct val="90000"/>
              </a:lnSpc>
            </a:pPr>
            <a:r>
              <a:rPr lang="hr-HR" alt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Ozbiljnost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 Kazna mora biti proporcionalna kazni. Kazna koja je prestroga je nepravedna, a ona koja nije dovoljno stroga neće zastrašiti osobu. </a:t>
            </a:r>
          </a:p>
          <a:p>
            <a:pPr lvl="3" algn="just">
              <a:lnSpc>
                <a:spcPct val="90000"/>
              </a:lnSpc>
            </a:pPr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Npr. kada bi se silovanje i ubojstvo osoba kažnjavali smrću, silovatelj ne bio imao razloga da žrtvu ostavi na životu</a:t>
            </a:r>
          </a:p>
          <a:p>
            <a:pPr lvl="2" algn="just">
              <a:lnSpc>
                <a:spcPct val="90000"/>
              </a:lnSpc>
            </a:pPr>
            <a:r>
              <a:rPr lang="hr-HR" alt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Brzina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brzina kojom slijede sankcije nakon počinjenja kaznenog djela. Kazna treba uslijediti što prije nakon počinjenog kaznenog djela.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hr-HR" altLang="en-US" sz="20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Opće zastrašivanje: 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fokusira se na potencijalne počinitelje; kazna služi da bi se zastrašili drugi POTENCIJALNI počinitelji istog kaznenog djela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hr-HR" alt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Specifično zastrašivanje: 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fokusira se na pojedinca</a:t>
            </a:r>
          </a:p>
          <a:p>
            <a:pPr marL="349250" lvl="1" indent="0" algn="just">
              <a:lnSpc>
                <a:spcPct val="90000"/>
              </a:lnSpc>
              <a:buNone/>
            </a:pPr>
            <a:endParaRPr lang="hr-HR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44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Sociološki pristup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350" indent="0" algn="just">
              <a:buNone/>
            </a:pP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Teorije socijalnih procesa (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processes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theories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 algn="just"/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Teorija učenja (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Learning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Sutherland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Akers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Athens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algn="just"/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Kriminalno ponašanje se uči </a:t>
            </a:r>
            <a:r>
              <a:rPr lang="hr-HR" sz="2200" dirty="0" smtClean="0">
                <a:latin typeface="Times New Roman"/>
                <a:cs typeface="Times New Roman"/>
              </a:rPr>
              <a:t>kroz asocijacije/odnose s drugim ljudima</a:t>
            </a:r>
          </a:p>
          <a:p>
            <a:pPr lvl="3"/>
            <a:r>
              <a:rPr lang="hr-HR" sz="1900" dirty="0" smtClean="0">
                <a:latin typeface="Times New Roman"/>
                <a:cs typeface="Times New Roman"/>
              </a:rPr>
              <a:t>Variraju u frekvenciji i važnosti među pojedincima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Učenje se odvija u intimnim grupama </a:t>
            </a:r>
          </a:p>
          <a:p>
            <a:pPr lvl="3" algn="just"/>
            <a:r>
              <a:rPr lang="hr-HR" sz="1900" dirty="0" smtClean="0">
                <a:latin typeface="Times New Roman"/>
                <a:cs typeface="Times New Roman"/>
              </a:rPr>
              <a:t>Učenje uključuje i učenje tehnika kako izvesti određeni zločin, specifične motive i vrijednosti koji podržavaju kriminalno ponašanje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Važna uloga potkrepljenja (slično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Bandurinoj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teoriji socijalnog učenja)</a:t>
            </a:r>
          </a:p>
          <a:p>
            <a:pPr lvl="3" algn="just"/>
            <a:r>
              <a:rPr lang="hr-HR" sz="1900" dirty="0" smtClean="0">
                <a:latin typeface="Times New Roman"/>
                <a:cs typeface="Times New Roman"/>
              </a:rPr>
              <a:t>Učenje kriminalnog ponašanje se ne razlikuje od učenja bilo kojeg drugog ponašanja </a:t>
            </a:r>
          </a:p>
          <a:p>
            <a:pPr marL="1035050" lvl="3" indent="0" algn="just">
              <a:buNone/>
            </a:pPr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36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Sociološki pristup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6350" indent="0" algn="just">
              <a:buNone/>
            </a:pP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Teorije socijalnih procesa (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processes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theories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 algn="just"/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Teorija učenja (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Learning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; S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therland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Akers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Athens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algn="just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riminalno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ponašanje se uči 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Učenje se odvija u intimnim grupama 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Važna uloga potkrepljenja (slično </a:t>
            </a:r>
            <a:r>
              <a:rPr lang="hr-HR" altLang="en-US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andurinoj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teoriji učenja)</a:t>
            </a:r>
          </a:p>
          <a:p>
            <a:pPr lvl="2" algn="just"/>
            <a:endParaRPr lang="hr-HR" alt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Teorija socijalne kontrole (S</a:t>
            </a:r>
            <a:r>
              <a:rPr lang="en-US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cial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control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Hirschi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algn="just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liski odnosi s važnim institucijama (roditelji, škola....) kontroliraju ponašanje pojedinca (slična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Bowlbyjevoj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teoriji privrženosti)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Bliski moralni odnosi usvajaju se kroz socijalizaciju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Bliski odnosi uključuju privrženost, predanost, vjerovanje u moral i zakone, te uključivanje u konvencionalne aktivnosti (npr. organizirano provođenje slobodnog vremena)</a:t>
            </a:r>
          </a:p>
          <a:p>
            <a:pPr algn="just"/>
            <a:endParaRPr lang="hr-H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28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Pozitivističke teorije</a:t>
            </a:r>
            <a:b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4000" b="1" dirty="0" smtClean="0">
                <a:latin typeface="Times New Roman" charset="0"/>
                <a:ea typeface="Times New Roman" charset="0"/>
                <a:cs typeface="Times New Roman" charset="0"/>
              </a:rPr>
              <a:t>Sociološki pristup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761565"/>
            <a:ext cx="7972425" cy="4289611"/>
          </a:xfrm>
        </p:spPr>
        <p:txBody>
          <a:bodyPr>
            <a:normAutofit fontScale="92500"/>
          </a:bodyPr>
          <a:lstStyle/>
          <a:p>
            <a:pPr marL="6350" indent="0" algn="just">
              <a:buNone/>
            </a:pP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Socijalni konflikt (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Social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conflict</a:t>
            </a:r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 algn="just"/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Označavanje i stigmatiziranje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Labeling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stigmatization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hr-HR" altLang="en-US" i="1" dirty="0" err="1" smtClean="0">
                <a:latin typeface="Times New Roman" charset="0"/>
                <a:ea typeface="Times New Roman" charset="0"/>
                <a:cs typeface="Times New Roman" charset="0"/>
              </a:rPr>
              <a:t>Lemert</a:t>
            </a:r>
            <a:r>
              <a:rPr lang="hr-HR" altLang="en-US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Ako društvo negativno reagira na počinjenje prvog kaznenog djela osoba će vjerojatno biti stigmatizirana </a:t>
            </a:r>
          </a:p>
          <a:p>
            <a:pPr lvl="3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Slanje u zatvor, dom za odgoj itd. ☞ osoba se ponaša loše jer ju svi smatraju lošom (proročanstvo koje samo sebe ispunjava)</a:t>
            </a:r>
          </a:p>
          <a:p>
            <a:pPr lvl="2" algn="just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okusira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se na tzv. </a:t>
            </a:r>
            <a:r>
              <a:rPr lang="en-US" altLang="en-US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ekundarnu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devijantnost</a:t>
            </a:r>
          </a:p>
          <a:p>
            <a:pPr lvl="3" algn="just"/>
            <a:r>
              <a:rPr lang="en-US" altLang="en-US" dirty="0" smtClean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soba čini kazneno djelo nakon što je označena (zbog počinjenja ranijeg kaznenog djela)</a:t>
            </a:r>
          </a:p>
          <a:p>
            <a:pPr lvl="2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Ne fokusira se na razloge počinjenja prvog kaznenog djela</a:t>
            </a:r>
          </a:p>
          <a:p>
            <a:pPr lvl="3" algn="just"/>
            <a:endParaRPr lang="hr-HR" altLang="en-US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1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Pozitivističke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3600" b="1" dirty="0">
                <a:latin typeface="Times New Roman"/>
                <a:cs typeface="Times New Roman"/>
              </a:rPr>
              <a:t>Razvojne i cjeloživotne teorije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976" y="928407"/>
            <a:ext cx="2549899" cy="2549899"/>
          </a:xfrm>
        </p:spPr>
      </p:pic>
    </p:spTree>
    <p:extLst>
      <p:ext uri="{BB962C8B-B14F-4D97-AF65-F5344CB8AC3E}">
        <p14:creationId xmlns:p14="http://schemas.microsoft.com/office/powerpoint/2010/main" val="977752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>
                <a:latin typeface="Times New Roman"/>
                <a:cs typeface="Times New Roman"/>
              </a:rPr>
              <a:t>Pozitivističke teorije</a:t>
            </a:r>
            <a:r>
              <a:rPr lang="hr-HR" b="1" dirty="0" smtClean="0">
                <a:latin typeface="Times New Roman"/>
                <a:cs typeface="Times New Roman"/>
              </a:rPr>
              <a:t/>
            </a:r>
            <a:br>
              <a:rPr lang="hr-HR" b="1" dirty="0" smtClean="0">
                <a:latin typeface="Times New Roman"/>
                <a:cs typeface="Times New Roman"/>
              </a:rPr>
            </a:br>
            <a:r>
              <a:rPr lang="hr-HR" sz="3200" b="1" dirty="0" smtClean="0">
                <a:latin typeface="Times New Roman"/>
                <a:cs typeface="Times New Roman"/>
              </a:rPr>
              <a:t>Razvojne </a:t>
            </a:r>
            <a:r>
              <a:rPr lang="hr-HR" sz="3200" b="1" dirty="0">
                <a:latin typeface="Times New Roman"/>
                <a:cs typeface="Times New Roman"/>
              </a:rPr>
              <a:t>i cjeloživotne teorije</a:t>
            </a:r>
            <a:endParaRPr lang="hr-HR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Od 1990-tih-</a:t>
            </a:r>
            <a:r>
              <a:rPr lang="hr-HR" sz="2000" b="1" dirty="0" smtClean="0">
                <a:latin typeface="Times New Roman" charset="0"/>
                <a:ea typeface="Times New Roman" charset="0"/>
                <a:cs typeface="Times New Roman" charset="0"/>
              </a:rPr>
              <a:t>razvojna kriminologija ili razvojne i cjeloživotne teorije</a:t>
            </a:r>
            <a:endParaRPr lang="hr-HR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Za razliku od teorija koje su se usmjerile na određene okolnosti nastanka ovog ponašanja, razvojne teorije su usmjerene na cijeli život – od ranog djetinjstva do starosti (</a:t>
            </a:r>
            <a:r>
              <a:rPr lang="hr-HR" sz="2000" dirty="0" err="1" smtClean="0">
                <a:latin typeface="Times New Roman" charset="0"/>
                <a:ea typeface="Times New Roman" charset="0"/>
                <a:cs typeface="Times New Roman" charset="0"/>
              </a:rPr>
              <a:t>Thornberry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, 2005)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Iskustva u djetinjstvu, adolescenciji i odrasloj dobi uključuju kontinuirane promjene </a:t>
            </a:r>
          </a:p>
          <a:p>
            <a:pPr lvl="1" algn="just">
              <a:lnSpc>
                <a:spcPct val="80000"/>
              </a:lnSpc>
            </a:pP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Pojedinci napreduju unutar kulturološki i dobno određenih uloga i socijalnih prijelaza </a:t>
            </a:r>
          </a:p>
          <a:p>
            <a:pPr algn="just"/>
            <a:endParaRPr lang="hr-HR" sz="2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58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Times New Roman"/>
                <a:cs typeface="Times New Roman"/>
              </a:rPr>
              <a:t>Pozitivističke teorije</a:t>
            </a:r>
            <a:r>
              <a:rPr lang="hr-HR" sz="3200" b="1" dirty="0">
                <a:latin typeface="Times New Roman"/>
                <a:cs typeface="Times New Roman"/>
              </a:rPr>
              <a:t/>
            </a:r>
            <a:br>
              <a:rPr lang="hr-HR" sz="32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/>
                <a:cs typeface="Times New Roman"/>
              </a:rPr>
              <a:t>Razvojne i cjeloživotne teorije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hr-HR" sz="2400" dirty="0" smtClean="0">
                <a:latin typeface="Times New Roman"/>
                <a:cs typeface="Times New Roman"/>
              </a:rPr>
              <a:t>Usmjerene na tri područja: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hr-HR" sz="2000" dirty="0" smtClean="0">
                <a:latin typeface="Times New Roman"/>
                <a:cs typeface="Times New Roman"/>
              </a:rPr>
              <a:t>Razvoj i tijek rizičnog ponašanja koji se prati ne samo tijekom djetinjstva i adolescencije, već i u odrasloj dobi;</a:t>
            </a:r>
          </a:p>
          <a:p>
            <a:pPr marL="863600" lvl="2" indent="-514350" algn="just"/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Pokušavaju objasniti kriminalne karijere u odnosu na dob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endParaRPr lang="hr-HR" sz="1800" dirty="0" smtClean="0">
              <a:latin typeface="Times New Roman"/>
              <a:cs typeface="Times New Roman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</a:pPr>
            <a:r>
              <a:rPr lang="hr-HR" sz="2000" dirty="0" smtClean="0">
                <a:latin typeface="Times New Roman"/>
                <a:cs typeface="Times New Roman"/>
              </a:rPr>
              <a:t>Proučavanje rizičnih čimbenika povezanih s tim razvojem (s naglaskom na utvrđivanje razlika u tim odnosima tijekom odrastanja osobe);</a:t>
            </a:r>
          </a:p>
          <a:p>
            <a:pPr marL="977900" lvl="2" indent="-285750" algn="just"/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Različiti čimbenici utječu na iskustvo i promjene: individualni čimbenici, obitelj, vršnjaci, škola i zajednica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r-HR" sz="18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1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Times New Roman"/>
                <a:cs typeface="Times New Roman"/>
              </a:rPr>
              <a:t>Pozitivističke teorije</a:t>
            </a:r>
            <a:r>
              <a:rPr lang="hr-HR" sz="3200" b="1" dirty="0">
                <a:latin typeface="Times New Roman"/>
                <a:cs typeface="Times New Roman"/>
              </a:rPr>
              <a:t/>
            </a:r>
            <a:br>
              <a:rPr lang="hr-HR" sz="32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/>
                <a:cs typeface="Times New Roman"/>
              </a:rPr>
              <a:t>Razvojne i cjeloživotne teorije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spcBef>
                <a:spcPts val="600"/>
              </a:spcBef>
              <a:buFont typeface="+mj-lt"/>
              <a:buAutoNum type="arabicPeriod" startAt="3"/>
            </a:pPr>
            <a:r>
              <a:rPr lang="hr-HR" sz="2000" dirty="0" smtClean="0">
                <a:latin typeface="Times New Roman"/>
                <a:cs typeface="Times New Roman"/>
              </a:rPr>
              <a:t>Proučavanje utjecaja važnih životnih događaja na kasniji razvoj rizičnog ponašanja</a:t>
            </a:r>
          </a:p>
          <a:p>
            <a:pPr lvl="2" algn="just">
              <a:lnSpc>
                <a:spcPct val="80000"/>
              </a:lnSpc>
            </a:pPr>
            <a:r>
              <a:rPr lang="hr-HR" altLang="en-US" sz="1800" b="1" dirty="0">
                <a:latin typeface="Times New Roman" charset="0"/>
                <a:ea typeface="Times New Roman" charset="0"/>
                <a:cs typeface="Times New Roman" charset="0"/>
              </a:rPr>
              <a:t>Razvojni</a:t>
            </a:r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1800" b="1" dirty="0">
                <a:latin typeface="Times New Roman" charset="0"/>
                <a:ea typeface="Times New Roman" charset="0"/>
                <a:cs typeface="Times New Roman" charset="0"/>
              </a:rPr>
              <a:t>putovi</a:t>
            </a:r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 = smjer razvoja tijekom vremena; dugotrajni obrazac razvoja u socijalnim institucijama (npr. obrazovna karijera)</a:t>
            </a:r>
          </a:p>
          <a:p>
            <a:pPr lvl="2" algn="just">
              <a:lnSpc>
                <a:spcPct val="80000"/>
              </a:lnSpc>
            </a:pPr>
            <a:r>
              <a:rPr lang="hr-HR" altLang="en-US" sz="1800" b="1" dirty="0">
                <a:latin typeface="Times New Roman" charset="0"/>
                <a:ea typeface="Times New Roman" charset="0"/>
                <a:cs typeface="Times New Roman" charset="0"/>
              </a:rPr>
              <a:t>Prijelazi</a:t>
            </a:r>
            <a:r>
              <a:rPr lang="hr-HR" altLang="en-US" sz="1800" dirty="0">
                <a:latin typeface="Times New Roman" charset="0"/>
                <a:ea typeface="Times New Roman" charset="0"/>
                <a:cs typeface="Times New Roman" charset="0"/>
              </a:rPr>
              <a:t> = kratkoročne promjene u socijalnim ulogama unutar dugoročnih razvojnih putova (npr. 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razvod, maloljetnička trudnoća)</a:t>
            </a:r>
            <a:endParaRPr lang="hr-HR" alt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3"/>
            </a:pPr>
            <a:endParaRPr lang="hr-HR" sz="1800" dirty="0" smtClean="0">
              <a:latin typeface="Times New Roman"/>
              <a:cs typeface="Times New Roman"/>
            </a:endParaRPr>
          </a:p>
          <a:p>
            <a:pPr algn="just"/>
            <a:r>
              <a:rPr lang="hr-HR" sz="2000" b="1" dirty="0">
                <a:latin typeface="Times New Roman" charset="0"/>
                <a:ea typeface="Times New Roman" charset="0"/>
                <a:cs typeface="Times New Roman" charset="0"/>
              </a:rPr>
              <a:t>Osnovna premisa: </a:t>
            </a:r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opažene </a:t>
            </a:r>
            <a:r>
              <a:rPr lang="hr-HR" sz="2000" dirty="0" err="1">
                <a:latin typeface="Times New Roman" charset="0"/>
                <a:ea typeface="Times New Roman" charset="0"/>
                <a:cs typeface="Times New Roman" charset="0"/>
              </a:rPr>
              <a:t>intraindividualne</a:t>
            </a:r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 razlike u društveno neprihvatljivom ponašanju odražavaju </a:t>
            </a:r>
            <a:r>
              <a:rPr lang="hr-HR" sz="2000" dirty="0" err="1">
                <a:latin typeface="Times New Roman" charset="0"/>
                <a:ea typeface="Times New Roman" charset="0"/>
                <a:cs typeface="Times New Roman" charset="0"/>
              </a:rPr>
              <a:t>intraindividualne</a:t>
            </a:r>
            <a:r>
              <a:rPr lang="hr-HR" sz="2000" dirty="0">
                <a:latin typeface="Times New Roman" charset="0"/>
                <a:ea typeface="Times New Roman" charset="0"/>
                <a:cs typeface="Times New Roman" charset="0"/>
              </a:rPr>
              <a:t> razlike u bitnim latentnim varijablama (npr. antisocijalni potencijal ili sklonost kriminalu)</a:t>
            </a:r>
          </a:p>
          <a:p>
            <a:pPr>
              <a:lnSpc>
                <a:spcPct val="80000"/>
              </a:lnSpc>
            </a:pPr>
            <a:r>
              <a:rPr lang="hr-HR" altLang="en-US" sz="2000" dirty="0">
                <a:latin typeface="Times New Roman" charset="0"/>
                <a:ea typeface="Times New Roman" charset="0"/>
                <a:cs typeface="Times New Roman" charset="0"/>
              </a:rPr>
              <a:t>Istraživanja su longitudinalna! </a:t>
            </a:r>
            <a:endParaRPr lang="hr-HR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indent="-514350" algn="just">
              <a:spcBef>
                <a:spcPts val="600"/>
              </a:spcBef>
              <a:buFont typeface="+mj-lt"/>
              <a:buAutoNum type="arabicPeriod" startAt="3"/>
            </a:pPr>
            <a:endParaRPr lang="hr-HR" sz="18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837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Times New Roman"/>
                <a:cs typeface="Times New Roman"/>
              </a:rPr>
              <a:t>Pozitivističke teorije</a:t>
            </a:r>
            <a:r>
              <a:rPr lang="hr-HR" sz="3200" b="1" dirty="0">
                <a:latin typeface="Times New Roman"/>
                <a:cs typeface="Times New Roman"/>
              </a:rPr>
              <a:t/>
            </a:r>
            <a:br>
              <a:rPr lang="hr-HR" sz="32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/>
                <a:cs typeface="Times New Roman"/>
              </a:rPr>
              <a:t>Razvojne i cjeloživotne teorije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sz="3500" b="1" dirty="0" smtClean="0">
                <a:latin typeface="Times New Roman"/>
                <a:cs typeface="Times New Roman"/>
              </a:rPr>
              <a:t>Prednosti (</a:t>
            </a:r>
            <a:r>
              <a:rPr lang="hr-HR" sz="3500" b="1" dirty="0" err="1">
                <a:latin typeface="Times New Roman"/>
                <a:cs typeface="Times New Roman"/>
              </a:rPr>
              <a:t>A</a:t>
            </a:r>
            <a:r>
              <a:rPr lang="hr-HR" sz="3500" b="1" dirty="0" err="1" smtClean="0">
                <a:latin typeface="Times New Roman"/>
                <a:cs typeface="Times New Roman"/>
              </a:rPr>
              <a:t>jduković</a:t>
            </a:r>
            <a:r>
              <a:rPr lang="hr-HR" sz="3500" b="1" dirty="0" smtClean="0">
                <a:latin typeface="Times New Roman"/>
                <a:cs typeface="Times New Roman"/>
              </a:rPr>
              <a:t>, 2000):</a:t>
            </a:r>
          </a:p>
          <a:p>
            <a:pPr algn="just"/>
            <a:r>
              <a:rPr lang="hr-HR" dirty="0" smtClean="0">
                <a:latin typeface="Times New Roman"/>
                <a:cs typeface="Times New Roman"/>
              </a:rPr>
              <a:t>Pridonijele boljoj konceptualizaciji varijable društveno neprihvatljivog ponašanja</a:t>
            </a:r>
          </a:p>
          <a:p>
            <a:pPr lvl="1" algn="just"/>
            <a:r>
              <a:rPr lang="hr-HR" sz="2200" dirty="0" smtClean="0">
                <a:latin typeface="Times New Roman"/>
                <a:cs typeface="Times New Roman"/>
              </a:rPr>
              <a:t>Osim ranije uobičajenih mjera </a:t>
            </a:r>
            <a:r>
              <a:rPr lang="hr-HR" sz="2200" dirty="0" err="1" smtClean="0">
                <a:latin typeface="Times New Roman"/>
                <a:cs typeface="Times New Roman"/>
              </a:rPr>
              <a:t>prevalencije</a:t>
            </a:r>
            <a:r>
              <a:rPr lang="hr-HR" sz="2200" dirty="0" smtClean="0">
                <a:latin typeface="Times New Roman"/>
                <a:cs typeface="Times New Roman"/>
              </a:rPr>
              <a:t> (broj počinitelja određenog djela, broj počinjenih djela) uvode se nove mjere koje uključuju </a:t>
            </a:r>
            <a:r>
              <a:rPr lang="hr-HR" sz="2200" b="1" dirty="0" smtClean="0">
                <a:latin typeface="Times New Roman"/>
                <a:cs typeface="Times New Roman"/>
              </a:rPr>
              <a:t>dob započinjanja, težinu i različitost djela</a:t>
            </a:r>
          </a:p>
          <a:p>
            <a:pPr algn="just"/>
            <a:r>
              <a:rPr lang="hr-HR" dirty="0" smtClean="0">
                <a:latin typeface="Times New Roman"/>
                <a:cs typeface="Times New Roman"/>
              </a:rPr>
              <a:t>Činitelji rizika ne smatraju se statičnima, već se prate njihove promjene tijekom razvoja i utjecaj tih promjena na društveno neprihvatljivo ponašanje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77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Times New Roman"/>
                <a:cs typeface="Times New Roman"/>
              </a:rPr>
              <a:t>Pozitivističke teorije</a:t>
            </a:r>
            <a:r>
              <a:rPr lang="hr-HR" sz="3200" b="1" dirty="0">
                <a:latin typeface="Times New Roman"/>
                <a:cs typeface="Times New Roman"/>
              </a:rPr>
              <a:t/>
            </a:r>
            <a:br>
              <a:rPr lang="hr-HR" sz="32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/>
                <a:cs typeface="Times New Roman"/>
              </a:rPr>
              <a:t>Razvojne i cjeloživotne teorije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r-HR" sz="3200" b="1" dirty="0" smtClean="0">
                <a:latin typeface="Times New Roman"/>
                <a:cs typeface="Times New Roman"/>
              </a:rPr>
              <a:t>Prednosti (</a:t>
            </a:r>
            <a:r>
              <a:rPr lang="hr-HR" sz="3200" b="1" dirty="0" err="1">
                <a:latin typeface="Times New Roman"/>
                <a:cs typeface="Times New Roman"/>
              </a:rPr>
              <a:t>A</a:t>
            </a:r>
            <a:r>
              <a:rPr lang="hr-HR" sz="3200" b="1" dirty="0" err="1" smtClean="0">
                <a:latin typeface="Times New Roman"/>
                <a:cs typeface="Times New Roman"/>
              </a:rPr>
              <a:t>jduković</a:t>
            </a:r>
            <a:r>
              <a:rPr lang="hr-HR" sz="3200" b="1" dirty="0" smtClean="0">
                <a:latin typeface="Times New Roman"/>
                <a:cs typeface="Times New Roman"/>
              </a:rPr>
              <a:t>, 2000)-</a:t>
            </a:r>
            <a:r>
              <a:rPr lang="hr-HR" sz="3200" b="1" i="1" dirty="0" smtClean="0">
                <a:latin typeface="Times New Roman"/>
                <a:cs typeface="Times New Roman"/>
              </a:rPr>
              <a:t>nastavak</a:t>
            </a:r>
            <a:r>
              <a:rPr lang="hr-HR" sz="3200" b="1" dirty="0" smtClean="0"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hr-HR" dirty="0" smtClean="0">
                <a:latin typeface="Times New Roman"/>
                <a:cs typeface="Times New Roman"/>
              </a:rPr>
              <a:t>Činitelji zaštite koji su dugo zanemarivani u ovom području počinju se intenzivnije proučavati u kontekstu razvoja </a:t>
            </a:r>
            <a:r>
              <a:rPr lang="hr-HR" b="1" dirty="0" smtClean="0">
                <a:latin typeface="Times New Roman"/>
                <a:cs typeface="Times New Roman"/>
              </a:rPr>
              <a:t>otpornosti</a:t>
            </a:r>
            <a:r>
              <a:rPr lang="hr-HR" dirty="0" smtClean="0">
                <a:latin typeface="Times New Roman"/>
                <a:cs typeface="Times New Roman"/>
              </a:rPr>
              <a:t> i </a:t>
            </a:r>
            <a:r>
              <a:rPr lang="hr-HR" b="1" dirty="0" smtClean="0">
                <a:latin typeface="Times New Roman"/>
                <a:cs typeface="Times New Roman"/>
              </a:rPr>
              <a:t>preventivnih</a:t>
            </a:r>
            <a:r>
              <a:rPr lang="hr-HR" dirty="0" smtClean="0">
                <a:latin typeface="Times New Roman"/>
                <a:cs typeface="Times New Roman"/>
              </a:rPr>
              <a:t> programa</a:t>
            </a:r>
          </a:p>
          <a:p>
            <a:pPr algn="just"/>
            <a:r>
              <a:rPr lang="hr-HR" dirty="0" smtClean="0">
                <a:latin typeface="Times New Roman"/>
                <a:cs typeface="Times New Roman"/>
              </a:rPr>
              <a:t>Prepoznale važnost interakcijskih efekata činitelja rizika i činitelja zaštite u uzrokovanju neprihvatljivog ponašanja</a:t>
            </a:r>
          </a:p>
          <a:p>
            <a:pPr algn="just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54200" y="3979395"/>
            <a:ext cx="5446713" cy="1470025"/>
          </a:xfrm>
        </p:spPr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Razvojne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cjeloživotne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54200" y="5449420"/>
            <a:ext cx="5446713" cy="85164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Primjeri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43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</a:rPr>
              <a:t>Teorija zastrašivanja (</a:t>
            </a: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Deterrence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3200" b="1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sz="3200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altLang="en-US" sz="6000" b="1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/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SAD, Kalifornija, 1994: Zakon “</a:t>
            </a:r>
            <a:r>
              <a:rPr lang="hr-HR" sz="2400" dirty="0" err="1" smtClean="0">
                <a:latin typeface="Times New Roman" charset="0"/>
                <a:ea typeface="Times New Roman" charset="0"/>
                <a:cs typeface="Times New Roman" charset="0"/>
              </a:rPr>
              <a:t>Three</a:t>
            </a:r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dirty="0" err="1" smtClean="0">
                <a:latin typeface="Times New Roman" charset="0"/>
                <a:ea typeface="Times New Roman" charset="0"/>
                <a:cs typeface="Times New Roman" charset="0"/>
              </a:rPr>
              <a:t>strikes</a:t>
            </a:r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lvl="2" algn="just"/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Osoba nakon što počini treći prijestup/kazneno djelo biva kažnjena kaznom u trajanju od 25 godina do doživotno </a:t>
            </a:r>
          </a:p>
          <a:p>
            <a:pPr lvl="3" algn="just"/>
            <a:r>
              <a:rPr lang="hr-HR" sz="2000" b="1" dirty="0" smtClean="0">
                <a:latin typeface="Times New Roman" charset="0"/>
                <a:ea typeface="Times New Roman" charset="0"/>
                <a:cs typeface="Times New Roman" charset="0"/>
              </a:rPr>
              <a:t>strah od doživotnog zatvora služi kako bi se potencijalnog počinitelja zastrašilo</a:t>
            </a:r>
          </a:p>
          <a:p>
            <a:pPr lvl="2" algn="just"/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U kaznena djela zbog kojih osobe mogu biti kažnjene pod ovim zakonom ubrajaju se: </a:t>
            </a:r>
            <a:r>
              <a:rPr lang="hr-HR" sz="2000" b="1" dirty="0" smtClean="0">
                <a:latin typeface="Times New Roman" charset="0"/>
                <a:ea typeface="Times New Roman" charset="0"/>
                <a:cs typeface="Times New Roman" charset="0"/>
              </a:rPr>
              <a:t>krađe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 (npr. u trgovini), </a:t>
            </a:r>
            <a:r>
              <a:rPr lang="hr-HR" sz="2000" b="1" dirty="0" smtClean="0">
                <a:latin typeface="Times New Roman" charset="0"/>
                <a:ea typeface="Times New Roman" charset="0"/>
                <a:cs typeface="Times New Roman" charset="0"/>
              </a:rPr>
              <a:t>provale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hakiranje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, ubojstvo, silovanje</a:t>
            </a:r>
          </a:p>
          <a:p>
            <a:pPr lvl="1" algn="just"/>
            <a:endParaRPr lang="hr-HR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hr-HR" b="1" dirty="0" smtClean="0">
                <a:latin typeface="Times New Roman" charset="0"/>
                <a:ea typeface="Times New Roman" charset="0"/>
                <a:cs typeface="Times New Roman" charset="0"/>
              </a:rPr>
              <a:t>Nema dokaza da je zakon učinkovitiji od nekih drugih mjera!</a:t>
            </a:r>
          </a:p>
          <a:p>
            <a:pPr lvl="2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Striking Out: California’s “Three Strikes And You’re Out” Law Has Not Reduced Violent Crime.</a:t>
            </a:r>
            <a:b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A 2011 Update. </a:t>
            </a:r>
          </a:p>
          <a:p>
            <a:pPr lvl="1" algn="just"/>
            <a:endParaRPr lang="hr-HR" sz="2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6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latin typeface="Times New Roman"/>
                <a:cs typeface="Times New Roman"/>
              </a:rPr>
              <a:t>Pozitivističke teorije</a:t>
            </a:r>
            <a:r>
              <a:rPr lang="hr-HR" sz="3200" b="1" dirty="0">
                <a:latin typeface="Times New Roman"/>
                <a:cs typeface="Times New Roman"/>
              </a:rPr>
              <a:t/>
            </a:r>
            <a:br>
              <a:rPr lang="hr-HR" sz="32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/>
                <a:cs typeface="Times New Roman"/>
              </a:rPr>
              <a:t>Razvojne i cjeloživotne teorije</a:t>
            </a:r>
            <a:endParaRPr lang="en-US" altLang="en-US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Razvijene brojne razvojne/cjeloživotne teorije (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Farrington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Ttofi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, 2015)</a:t>
            </a:r>
          </a:p>
          <a:p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Neke od njih...</a:t>
            </a:r>
          </a:p>
          <a:p>
            <a:pPr lvl="1"/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Farrington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Teorija integriranog kognitivnog antisocijalnog  potencijala</a:t>
            </a:r>
          </a:p>
          <a:p>
            <a:pPr lvl="1"/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Moffitt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: Dualna taksonomija</a:t>
            </a:r>
          </a:p>
          <a:p>
            <a:pPr lvl="1"/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Sampson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alt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Laub</a:t>
            </a:r>
            <a:r>
              <a:rPr lang="hr-HR" altLang="en-US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sz="2800" dirty="0" err="1">
                <a:latin typeface="Times New Roman"/>
                <a:cs typeface="Times New Roman"/>
              </a:rPr>
              <a:t>Teorija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dobne</a:t>
            </a:r>
            <a:r>
              <a:rPr lang="en-GB" sz="2800" dirty="0">
                <a:latin typeface="Times New Roman"/>
                <a:cs typeface="Times New Roman"/>
              </a:rPr>
              <a:t> </a:t>
            </a:r>
            <a:r>
              <a:rPr lang="en-GB" sz="2800" dirty="0" err="1">
                <a:latin typeface="Times New Roman"/>
                <a:cs typeface="Times New Roman"/>
              </a:rPr>
              <a:t>graduiranosti</a:t>
            </a:r>
            <a:endParaRPr lang="hr-HR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51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900"/>
              </a:lnSpc>
            </a:pPr>
            <a:r>
              <a:rPr lang="en-US" sz="2800" b="1" dirty="0" err="1" smtClean="0">
                <a:latin typeface="Times New Roman"/>
                <a:cs typeface="Times New Roman"/>
              </a:rPr>
              <a:t>Teorij</a:t>
            </a:r>
            <a:r>
              <a:rPr lang="ta-IN" sz="2800" b="1" dirty="0" smtClean="0"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integriranog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kognitivnog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antisocijalnog</a:t>
            </a:r>
            <a:r>
              <a:rPr lang="en-US" sz="2800" b="1" dirty="0">
                <a:latin typeface="Times New Roman"/>
                <a:cs typeface="Times New Roman"/>
              </a:rPr>
              <a:t/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ta-IN" sz="2800" b="1" dirty="0" smtClean="0">
                <a:latin typeface="Times New Roman"/>
                <a:cs typeface="Times New Roman"/>
              </a:rPr>
              <a:t> potencijala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000" b="1" dirty="0" smtClean="0">
                <a:latin typeface="Times New Roman"/>
                <a:cs typeface="Times New Roman"/>
              </a:rPr>
              <a:t>David P. </a:t>
            </a:r>
            <a:r>
              <a:rPr lang="hr-HR" sz="2000" b="1" dirty="0" err="1" smtClean="0">
                <a:latin typeface="Times New Roman"/>
                <a:cs typeface="Times New Roman"/>
              </a:rPr>
              <a:t>Farrington</a:t>
            </a:r>
            <a:r>
              <a:rPr lang="hr-HR" sz="2000" b="1" dirty="0" smtClean="0">
                <a:latin typeface="Times New Roman"/>
                <a:cs typeface="Times New Roman"/>
              </a:rPr>
              <a:t> (2005) </a:t>
            </a:r>
            <a:r>
              <a:rPr lang="hr-HR" sz="2000" dirty="0" smtClean="0">
                <a:latin typeface="Times New Roman"/>
                <a:cs typeface="Times New Roman"/>
              </a:rPr>
              <a:t>(</a:t>
            </a:r>
            <a:r>
              <a:rPr lang="hr-HR" sz="2000" i="1" dirty="0" smtClean="0">
                <a:latin typeface="Times New Roman"/>
                <a:cs typeface="Times New Roman"/>
              </a:rPr>
              <a:t>engl. </a:t>
            </a:r>
            <a:r>
              <a:rPr lang="hr-HR" sz="2000" i="1" dirty="0" err="1" smtClean="0">
                <a:latin typeface="Times New Roman"/>
                <a:cs typeface="Times New Roman"/>
              </a:rPr>
              <a:t>The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integrated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cognitive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antisocial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potential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theory</a:t>
            </a:r>
            <a:r>
              <a:rPr lang="hr-HR" sz="2000" i="1" dirty="0" smtClean="0">
                <a:latin typeface="Times New Roman"/>
                <a:cs typeface="Times New Roman"/>
              </a:rPr>
              <a:t>, ICAP</a:t>
            </a:r>
            <a:r>
              <a:rPr lang="hr-HR" sz="2000" dirty="0" smtClean="0">
                <a:latin typeface="Times New Roman"/>
                <a:cs typeface="Times New Roman"/>
              </a:rPr>
              <a:t>)</a:t>
            </a:r>
          </a:p>
          <a:p>
            <a:pPr algn="just"/>
            <a:r>
              <a:rPr lang="hr-HR" sz="2000" dirty="0" smtClean="0">
                <a:latin typeface="Times New Roman"/>
                <a:cs typeface="Times New Roman"/>
              </a:rPr>
              <a:t>Glavni pojam teorije je </a:t>
            </a:r>
            <a:r>
              <a:rPr lang="hr-HR" sz="2000" b="1" dirty="0" smtClean="0">
                <a:latin typeface="Times New Roman"/>
                <a:cs typeface="Times New Roman"/>
              </a:rPr>
              <a:t>antisocijalni potencijal </a:t>
            </a:r>
            <a:r>
              <a:rPr lang="hr-HR" sz="2000" dirty="0" smtClean="0">
                <a:latin typeface="Times New Roman"/>
                <a:cs typeface="Times New Roman"/>
              </a:rPr>
              <a:t>☞ dugoročni i kratkoročni antisocijalni potencijal</a:t>
            </a:r>
          </a:p>
          <a:p>
            <a:pPr algn="just"/>
            <a:r>
              <a:rPr lang="hr-HR" sz="2000" b="1" dirty="0" smtClean="0">
                <a:latin typeface="Times New Roman"/>
                <a:cs typeface="Times New Roman"/>
              </a:rPr>
              <a:t>Dugoročni antisocijalni potencijal (D-AP)-</a:t>
            </a:r>
            <a:r>
              <a:rPr lang="hr-HR" sz="2000" dirty="0" smtClean="0">
                <a:latin typeface="Times New Roman"/>
                <a:cs typeface="Times New Roman"/>
              </a:rPr>
              <a:t>relativno malo ljudi s visokom razinom D-AP-a; nije kategorija već kontinuum; određen životnim događajima, socijalizacijskim procesima i modeliranjem</a:t>
            </a:r>
          </a:p>
          <a:p>
            <a:pPr lvl="1" algn="just"/>
            <a:r>
              <a:rPr lang="hr-HR" sz="1800" dirty="0" smtClean="0">
                <a:latin typeface="Times New Roman"/>
                <a:cs typeface="Times New Roman"/>
              </a:rPr>
              <a:t>Osobe s visokim D-AP</a:t>
            </a:r>
          </a:p>
          <a:p>
            <a:pPr lvl="2" algn="just"/>
            <a:r>
              <a:rPr lang="hr-HR" sz="1600" dirty="0">
                <a:latin typeface="Times New Roman"/>
                <a:cs typeface="Times New Roman"/>
              </a:rPr>
              <a:t>N</a:t>
            </a:r>
            <a:r>
              <a:rPr lang="hr-HR" sz="1600" dirty="0" smtClean="0">
                <a:latin typeface="Times New Roman"/>
                <a:cs typeface="Times New Roman"/>
              </a:rPr>
              <a:t>ajrizičniji za činjenje brojnih kaznenih djela i veća je vjerojatnost da će ustrajati u kriminalnom ponašanju (karijerni kriminalci) </a:t>
            </a:r>
          </a:p>
          <a:p>
            <a:pPr lvl="2" algn="just"/>
            <a:r>
              <a:rPr lang="hr-HR" sz="1600" dirty="0" smtClean="0">
                <a:latin typeface="Times New Roman"/>
                <a:cs typeface="Times New Roman"/>
              </a:rPr>
              <a:t>Već u srednjem djetinjstvu pokazuju izraženu sklonost agresivnom ponašanju i nepoštovanje prema pravilima i osobama</a:t>
            </a:r>
            <a:endParaRPr lang="hr-HR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20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2800" b="1" dirty="0" err="1">
                <a:latin typeface="Times New Roman"/>
                <a:cs typeface="Times New Roman"/>
              </a:rPr>
              <a:t>Teorij</a:t>
            </a:r>
            <a:r>
              <a:rPr lang="ta-IN" sz="2800" b="1" dirty="0">
                <a:latin typeface="Times New Roman"/>
                <a:cs typeface="Times New Roman"/>
              </a:rPr>
              <a:t>a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integriranog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kognitivnog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antisocijalnog</a:t>
            </a:r>
            <a:r>
              <a:rPr lang="en-US" sz="2800" b="1" dirty="0">
                <a:latin typeface="Times New Roman"/>
                <a:cs typeface="Times New Roman"/>
              </a:rPr>
              <a:t/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ta-IN" sz="2800" b="1" dirty="0">
                <a:latin typeface="Times New Roman"/>
                <a:cs typeface="Times New Roman"/>
              </a:rPr>
              <a:t> potencijala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hr-HR" sz="2000" b="1" dirty="0" smtClean="0">
                <a:latin typeface="Times New Roman"/>
                <a:cs typeface="Times New Roman"/>
              </a:rPr>
              <a:t>Kratkoročni antisocijalni potencijal (K-AP) </a:t>
            </a:r>
            <a:r>
              <a:rPr lang="hr-HR" sz="2000" dirty="0" smtClean="0">
                <a:latin typeface="Times New Roman"/>
                <a:cs typeface="Times New Roman"/>
              </a:rPr>
              <a:t>se mijenja ovisno o motivaciji i situacijskim činiteljima (</a:t>
            </a:r>
            <a:r>
              <a:rPr lang="hr-HR" sz="2000" dirty="0" err="1" smtClean="0">
                <a:latin typeface="Times New Roman"/>
                <a:cs typeface="Times New Roman"/>
              </a:rPr>
              <a:t>Farrington</a:t>
            </a:r>
            <a:r>
              <a:rPr lang="hr-HR" sz="2000" dirty="0" smtClean="0">
                <a:latin typeface="Times New Roman"/>
                <a:cs typeface="Times New Roman"/>
              </a:rPr>
              <a:t>, 2005)</a:t>
            </a:r>
          </a:p>
          <a:p>
            <a:pPr algn="just">
              <a:spcBef>
                <a:spcPts val="600"/>
              </a:spcBef>
            </a:pPr>
            <a:endParaRPr lang="hr-HR" sz="2000" dirty="0" smtClean="0">
              <a:latin typeface="Times New Roman"/>
              <a:cs typeface="Times New Roman"/>
            </a:endParaRPr>
          </a:p>
          <a:p>
            <a:pPr algn="just">
              <a:spcBef>
                <a:spcPts val="600"/>
              </a:spcBef>
            </a:pPr>
            <a:r>
              <a:rPr lang="hr-HR" sz="2000" dirty="0" smtClean="0">
                <a:latin typeface="Times New Roman"/>
                <a:cs typeface="Times New Roman"/>
              </a:rPr>
              <a:t>Za razliku </a:t>
            </a:r>
            <a:r>
              <a:rPr lang="hr-HR" sz="2000" b="1" dirty="0" smtClean="0">
                <a:latin typeface="Times New Roman"/>
                <a:cs typeface="Times New Roman"/>
              </a:rPr>
              <a:t>od dugoročnog AP </a:t>
            </a:r>
            <a:r>
              <a:rPr lang="hr-HR" sz="2000" dirty="0" smtClean="0">
                <a:latin typeface="Times New Roman"/>
                <a:cs typeface="Times New Roman"/>
              </a:rPr>
              <a:t>koji određuje </a:t>
            </a:r>
            <a:r>
              <a:rPr lang="hr-HR" sz="2000" b="1" dirty="0" err="1" smtClean="0">
                <a:latin typeface="Times New Roman"/>
                <a:cs typeface="Times New Roman"/>
              </a:rPr>
              <a:t>interindividualne</a:t>
            </a:r>
            <a:r>
              <a:rPr lang="hr-HR" sz="2000" b="1" dirty="0" smtClean="0">
                <a:latin typeface="Times New Roman"/>
                <a:cs typeface="Times New Roman"/>
              </a:rPr>
              <a:t> razlike </a:t>
            </a:r>
            <a:r>
              <a:rPr lang="hr-HR" sz="2000" dirty="0" smtClean="0">
                <a:latin typeface="Times New Roman"/>
                <a:cs typeface="Times New Roman"/>
              </a:rPr>
              <a:t>u društveno neprihvatljivom ponašanju, </a:t>
            </a:r>
            <a:r>
              <a:rPr lang="hr-HR" sz="2000" b="1" dirty="0" smtClean="0">
                <a:latin typeface="Times New Roman"/>
                <a:cs typeface="Times New Roman"/>
              </a:rPr>
              <a:t>kratkoročni AP </a:t>
            </a:r>
            <a:r>
              <a:rPr lang="hr-HR" sz="2000" dirty="0" smtClean="0">
                <a:latin typeface="Times New Roman"/>
                <a:cs typeface="Times New Roman"/>
              </a:rPr>
              <a:t>će odrediti </a:t>
            </a:r>
            <a:r>
              <a:rPr lang="hr-HR" sz="2000" b="1" dirty="0" err="1" smtClean="0">
                <a:latin typeface="Times New Roman"/>
                <a:cs typeface="Times New Roman"/>
              </a:rPr>
              <a:t>intraindividualne</a:t>
            </a:r>
            <a:r>
              <a:rPr lang="hr-HR" sz="2000" b="1" dirty="0" smtClean="0">
                <a:latin typeface="Times New Roman"/>
                <a:cs typeface="Times New Roman"/>
              </a:rPr>
              <a:t> promjene </a:t>
            </a:r>
            <a:r>
              <a:rPr lang="hr-HR" sz="2000" dirty="0" smtClean="0">
                <a:latin typeface="Times New Roman"/>
                <a:cs typeface="Times New Roman"/>
              </a:rPr>
              <a:t>u tom ponašanju</a:t>
            </a:r>
          </a:p>
          <a:p>
            <a:pPr algn="just">
              <a:spcBef>
                <a:spcPts val="600"/>
              </a:spcBef>
            </a:pPr>
            <a:endParaRPr lang="hr-HR" sz="2000" dirty="0" smtClean="0">
              <a:latin typeface="Times New Roman"/>
              <a:cs typeface="Times New Roman"/>
            </a:endParaRPr>
          </a:p>
          <a:p>
            <a:pPr algn="just">
              <a:spcBef>
                <a:spcPts val="600"/>
              </a:spcBef>
            </a:pPr>
            <a:r>
              <a:rPr lang="hr-HR" sz="2000" dirty="0" smtClean="0">
                <a:latin typeface="Times New Roman"/>
                <a:cs typeface="Times New Roman"/>
              </a:rPr>
              <a:t>Na kratkoročni AP djeluju čimbenici kao što su dosada, ljutnja, pijanstvo, frustracija ili ohrabrenje od strane muških vršnjaka.</a:t>
            </a:r>
            <a:endParaRPr lang="hr-HR" sz="2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3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2800" b="1" dirty="0" err="1">
                <a:latin typeface="Times New Roman"/>
                <a:cs typeface="Times New Roman"/>
              </a:rPr>
              <a:t>Teorij</a:t>
            </a:r>
            <a:r>
              <a:rPr lang="ta-IN" sz="2800" b="1" dirty="0">
                <a:latin typeface="Times New Roman"/>
                <a:cs typeface="Times New Roman"/>
              </a:rPr>
              <a:t>a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integriranog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kognitivnog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cs typeface="Times New Roman"/>
              </a:rPr>
              <a:t>antisocijalnog</a:t>
            </a:r>
            <a:r>
              <a:rPr lang="en-US" sz="2800" b="1" dirty="0">
                <a:latin typeface="Times New Roman"/>
                <a:cs typeface="Times New Roman"/>
              </a:rPr>
              <a:t/>
            </a:r>
            <a:br>
              <a:rPr lang="en-US" sz="2800" b="1" dirty="0">
                <a:latin typeface="Times New Roman"/>
                <a:cs typeface="Times New Roman"/>
              </a:rPr>
            </a:br>
            <a:r>
              <a:rPr lang="ta-IN" sz="2800" b="1" dirty="0">
                <a:latin typeface="Times New Roman"/>
                <a:cs typeface="Times New Roman"/>
              </a:rPr>
              <a:t> potencijala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hr-HR" sz="2000" dirty="0" smtClean="0">
                <a:latin typeface="Times New Roman"/>
                <a:cs typeface="Times New Roman"/>
              </a:rPr>
              <a:t>Antisocijalni potencijal, bilo dugoročni ili kratkoročni, može prerasti u društveno neprihvatljivo ponašanje ako postoji preduvjet u obliku određenih </a:t>
            </a:r>
            <a:r>
              <a:rPr lang="hr-HR" sz="2000" b="1" dirty="0" smtClean="0">
                <a:latin typeface="Times New Roman"/>
                <a:cs typeface="Times New Roman"/>
              </a:rPr>
              <a:t>kognitivnih procesa:</a:t>
            </a:r>
          </a:p>
          <a:p>
            <a:pPr lvl="1" algn="just"/>
            <a:endParaRPr lang="hr-HR" sz="1800" dirty="0" smtClean="0">
              <a:latin typeface="Times New Roman"/>
              <a:cs typeface="Times New Roman"/>
            </a:endParaRPr>
          </a:p>
          <a:p>
            <a:pPr lvl="1" algn="just"/>
            <a:r>
              <a:rPr lang="hr-HR" sz="2000" dirty="0" smtClean="0">
                <a:latin typeface="Times New Roman"/>
                <a:cs typeface="Times New Roman"/>
              </a:rPr>
              <a:t>Procjenjivanje subjektivnih dobitaka, ulaganja i vjerojatnosti da se ostvari po počinitelja pozitivan ili negativan ishod</a:t>
            </a:r>
          </a:p>
          <a:p>
            <a:pPr lvl="2" algn="just"/>
            <a:r>
              <a:rPr lang="hr-HR" sz="1800" dirty="0">
                <a:latin typeface="Times New Roman"/>
                <a:cs typeface="Times New Roman"/>
              </a:rPr>
              <a:t>Subjektivni dobici i gubici se odnose na mogućnost ostvarenja materijalnih dobara određenim delinkventnim ponašanjem, procjenu vjerojatnosti da će biti uhićeni, kao i neodobravanje roditelja i/ili djevojke (ili supruge u odrasloj dobi), ali i odobravanje i podršku vršnjaka.</a:t>
            </a:r>
            <a:endParaRPr lang="hr-HR" dirty="0">
              <a:latin typeface="Times New Roman"/>
              <a:cs typeface="Times New Roman"/>
            </a:endParaRPr>
          </a:p>
          <a:p>
            <a:pPr lvl="1" algn="just"/>
            <a:r>
              <a:rPr lang="hr-HR" sz="2000" dirty="0" smtClean="0">
                <a:latin typeface="Times New Roman"/>
                <a:cs typeface="Times New Roman"/>
              </a:rPr>
              <a:t>Repertoar ponašanja kojima taj pojedinac raspolaže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8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hr-HR" sz="2800" b="1" dirty="0" smtClean="0">
                <a:latin typeface="Times New Roman" charset="0"/>
                <a:ea typeface="Times New Roman" charset="0"/>
                <a:cs typeface="Times New Roman" charset="0"/>
              </a:rPr>
              <a:t>Teorija integriranog kognitivnog antisocijalnog</a:t>
            </a:r>
            <a:br>
              <a:rPr lang="hr-HR" sz="28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800" b="1" dirty="0" smtClean="0">
                <a:latin typeface="Times New Roman" charset="0"/>
                <a:ea typeface="Times New Roman" charset="0"/>
                <a:cs typeface="Times New Roman" charset="0"/>
              </a:rPr>
              <a:t> potencijala</a:t>
            </a:r>
            <a:endParaRPr lang="hr-HR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32" y="1761565"/>
            <a:ext cx="8141368" cy="428961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-HR" b="1" u="sng" dirty="0" smtClean="0">
                <a:latin typeface="Times New Roman" charset="0"/>
                <a:ea typeface="Times New Roman" charset="0"/>
                <a:cs typeface="Times New Roman" charset="0"/>
              </a:rPr>
              <a:t>KRITIKE:</a:t>
            </a:r>
          </a:p>
          <a:p>
            <a:pPr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Kako mjeriti antisocijalni potencijal?</a:t>
            </a:r>
          </a:p>
          <a:p>
            <a:pPr lvl="1"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Operacionalizirati ili putem društveno neprihvatljivog ponašanja ili putem antisocijalnih stavova</a:t>
            </a:r>
          </a:p>
          <a:p>
            <a:pPr lvl="1"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Mogućnost da se antisocijalni potencijal definira kao latentna, nemjerljiva osobina</a:t>
            </a:r>
          </a:p>
          <a:p>
            <a:pPr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“Lažni pozitivni”- tzv. </a:t>
            </a:r>
            <a:r>
              <a:rPr lang="hr-HR" sz="2300" b="1" dirty="0" err="1" smtClean="0">
                <a:latin typeface="Times New Roman" charset="0"/>
                <a:ea typeface="Times New Roman" charset="0"/>
                <a:cs typeface="Times New Roman" charset="0"/>
              </a:rPr>
              <a:t>Robinsonov</a:t>
            </a:r>
            <a:r>
              <a:rPr lang="hr-HR" sz="2300" b="1" dirty="0" smtClean="0">
                <a:latin typeface="Times New Roman" charset="0"/>
                <a:ea typeface="Times New Roman" charset="0"/>
                <a:cs typeface="Times New Roman" charset="0"/>
              </a:rPr>
              <a:t> paradoks </a:t>
            </a:r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r-HR" sz="2300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hr-HR" sz="2300" dirty="0" err="1" smtClean="0">
                <a:latin typeface="Times New Roman" charset="0"/>
                <a:ea typeface="Times New Roman" charset="0"/>
                <a:cs typeface="Times New Roman" charset="0"/>
              </a:rPr>
              <a:t>obins</a:t>
            </a:r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, 1978)</a:t>
            </a:r>
          </a:p>
          <a:p>
            <a:pPr lvl="1"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“Antisocijalno ponašanje djece je jedan od najboljih prediktora antisocijalnog ponašanja odraslih, ali većina antisocijalne djece ne odraste u odrasle antisocijalnog ponašanja”</a:t>
            </a:r>
          </a:p>
          <a:p>
            <a:pPr lvl="1"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Ne objašnjava uzroke javljanja društveno neprihvatljivog ponašanja djece i mladih</a:t>
            </a:r>
          </a:p>
          <a:p>
            <a:pPr algn="just"/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Što je sa </a:t>
            </a:r>
            <a:r>
              <a:rPr lang="hr-HR" sz="2300" b="1" dirty="0" smtClean="0">
                <a:latin typeface="Times New Roman" charset="0"/>
                <a:ea typeface="Times New Roman" charset="0"/>
                <a:cs typeface="Times New Roman" charset="0"/>
              </a:rPr>
              <a:t>životnim prekretnicama</a:t>
            </a:r>
            <a:r>
              <a:rPr lang="hr-HR" sz="23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hr-HR" sz="2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hr-HR" smtClean="0">
                <a:latin typeface="Times New Roman" charset="0"/>
                <a:ea typeface="Times New Roman" charset="0"/>
                <a:cs typeface="Times New Roman" charset="0"/>
              </a:rPr>
              <a:pPr>
                <a:defRPr/>
              </a:pPr>
              <a:t>84</a:t>
            </a:fld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97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sz="4400" b="1" dirty="0" err="1" smtClean="0">
                <a:latin typeface="Times New Roman"/>
                <a:cs typeface="Times New Roman"/>
              </a:rPr>
              <a:t>Dualna</a:t>
            </a:r>
            <a:r>
              <a:rPr lang="en-US" sz="4400" b="1" dirty="0" smtClean="0"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latin typeface="Times New Roman"/>
                <a:cs typeface="Times New Roman"/>
              </a:rPr>
              <a:t>taksonomija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hr-HR" sz="2400" b="1" dirty="0" err="1" smtClean="0">
                <a:latin typeface="Times New Roman"/>
                <a:cs typeface="Times New Roman"/>
              </a:rPr>
              <a:t>Terrie</a:t>
            </a:r>
            <a:r>
              <a:rPr lang="hr-HR" sz="2400" b="1" dirty="0" smtClean="0">
                <a:latin typeface="Times New Roman"/>
                <a:cs typeface="Times New Roman"/>
              </a:rPr>
              <a:t> </a:t>
            </a:r>
            <a:r>
              <a:rPr lang="hr-HR" sz="2400" b="1" dirty="0" err="1" smtClean="0">
                <a:latin typeface="Times New Roman"/>
                <a:cs typeface="Times New Roman"/>
              </a:rPr>
              <a:t>Moffitt</a:t>
            </a:r>
            <a:r>
              <a:rPr lang="hr-HR" sz="2400" b="1" dirty="0" smtClean="0">
                <a:latin typeface="Times New Roman"/>
                <a:cs typeface="Times New Roman"/>
              </a:rPr>
              <a:t> (1993) </a:t>
            </a:r>
            <a:r>
              <a:rPr lang="hr-HR" sz="2400" dirty="0" smtClean="0">
                <a:latin typeface="Times New Roman"/>
                <a:cs typeface="Times New Roman"/>
              </a:rPr>
              <a:t>razlikuje:</a:t>
            </a:r>
            <a:endParaRPr lang="hr-HR" sz="2400" b="1" dirty="0" smtClean="0">
              <a:latin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r-HR" sz="2000" b="1" dirty="0">
                <a:latin typeface="Times New Roman"/>
                <a:cs typeface="Times New Roman"/>
              </a:rPr>
              <a:t>C</a:t>
            </a:r>
            <a:r>
              <a:rPr lang="hr-HR" sz="2000" b="1" dirty="0" smtClean="0">
                <a:latin typeface="Times New Roman"/>
                <a:cs typeface="Times New Roman"/>
              </a:rPr>
              <a:t>jeloživotno </a:t>
            </a:r>
            <a:r>
              <a:rPr lang="hr-HR" sz="2000" dirty="0" smtClean="0">
                <a:latin typeface="Times New Roman"/>
                <a:cs typeface="Times New Roman"/>
              </a:rPr>
              <a:t>društveno neprihvatljivo ponašanje (</a:t>
            </a:r>
            <a:r>
              <a:rPr lang="hr-HR" sz="2000" i="1" dirty="0" smtClean="0">
                <a:latin typeface="Times New Roman"/>
                <a:cs typeface="Times New Roman"/>
              </a:rPr>
              <a:t>engl. </a:t>
            </a:r>
            <a:r>
              <a:rPr lang="hr-HR" sz="2000" i="1" dirty="0" err="1" smtClean="0">
                <a:latin typeface="Times New Roman"/>
                <a:cs typeface="Times New Roman"/>
              </a:rPr>
              <a:t>life-course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persistent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antisocial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behavior</a:t>
            </a:r>
            <a:r>
              <a:rPr lang="hr-HR" sz="2000" dirty="0" smtClean="0">
                <a:latin typeface="Times New Roman"/>
                <a:cs typeface="Times New Roman"/>
              </a:rPr>
              <a:t>)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hr-HR" sz="2000" dirty="0">
                <a:latin typeface="Times New Roman"/>
                <a:cs typeface="Times New Roman"/>
              </a:rPr>
              <a:t>D</a:t>
            </a:r>
            <a:r>
              <a:rPr lang="hr-HR" sz="2000" dirty="0" smtClean="0">
                <a:latin typeface="Times New Roman"/>
                <a:cs typeface="Times New Roman"/>
              </a:rPr>
              <a:t>ruštveno neprihvatljivo ponašanje </a:t>
            </a:r>
            <a:r>
              <a:rPr lang="hr-HR" sz="2000" b="1" dirty="0" smtClean="0">
                <a:latin typeface="Times New Roman"/>
                <a:cs typeface="Times New Roman"/>
              </a:rPr>
              <a:t>ograničenog na adolescenciju</a:t>
            </a:r>
            <a:r>
              <a:rPr lang="hr-HR" sz="2000" dirty="0" smtClean="0">
                <a:latin typeface="Times New Roman"/>
                <a:cs typeface="Times New Roman"/>
              </a:rPr>
              <a:t> (</a:t>
            </a:r>
            <a:r>
              <a:rPr lang="hr-HR" sz="2000" i="1" dirty="0" smtClean="0">
                <a:latin typeface="Times New Roman"/>
                <a:cs typeface="Times New Roman"/>
              </a:rPr>
              <a:t>engl. </a:t>
            </a:r>
            <a:r>
              <a:rPr lang="hr-HR" sz="2000" i="1" dirty="0" err="1" smtClean="0">
                <a:latin typeface="Times New Roman"/>
                <a:cs typeface="Times New Roman"/>
              </a:rPr>
              <a:t>adolescence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limited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antisocial</a:t>
            </a:r>
            <a:r>
              <a:rPr lang="hr-HR" sz="2000" i="1" dirty="0" smtClean="0">
                <a:latin typeface="Times New Roman"/>
                <a:cs typeface="Times New Roman"/>
              </a:rPr>
              <a:t> </a:t>
            </a:r>
            <a:r>
              <a:rPr lang="hr-HR" sz="2000" i="1" dirty="0" err="1" smtClean="0">
                <a:latin typeface="Times New Roman"/>
                <a:cs typeface="Times New Roman"/>
              </a:rPr>
              <a:t>behavior</a:t>
            </a:r>
            <a:r>
              <a:rPr lang="hr-HR" sz="2000" dirty="0" smtClean="0">
                <a:latin typeface="Times New Roman"/>
                <a:cs typeface="Times New Roman"/>
              </a:rPr>
              <a:t>)</a:t>
            </a:r>
          </a:p>
          <a:p>
            <a:pPr lvl="1" algn="just">
              <a:lnSpc>
                <a:spcPct val="110000"/>
              </a:lnSpc>
            </a:pPr>
            <a:r>
              <a:rPr lang="hr-HR" sz="2000" dirty="0" smtClean="0">
                <a:latin typeface="Times New Roman"/>
                <a:cs typeface="Times New Roman"/>
              </a:rPr>
              <a:t>Poticaj za ovu taksonomiju dale su joj dvije naizgled kontradiktorne činjenice koje su potvrđivala brojna istraživanja: </a:t>
            </a:r>
          </a:p>
          <a:p>
            <a:pPr lvl="2" algn="just">
              <a:lnSpc>
                <a:spcPct val="110000"/>
              </a:lnSpc>
            </a:pPr>
            <a:r>
              <a:rPr lang="hr-HR" sz="1700" dirty="0" smtClean="0">
                <a:latin typeface="Times New Roman"/>
                <a:cs typeface="Times New Roman"/>
              </a:rPr>
              <a:t>(1) stabilnost društveno neprihvatljivog ponašanja, osobito u retrospektivnim istraživanjima;</a:t>
            </a:r>
          </a:p>
          <a:p>
            <a:pPr lvl="2" algn="just">
              <a:lnSpc>
                <a:spcPct val="110000"/>
              </a:lnSpc>
            </a:pPr>
            <a:r>
              <a:rPr lang="hr-HR" sz="1700" dirty="0" smtClean="0">
                <a:latin typeface="Times New Roman"/>
                <a:cs typeface="Times New Roman"/>
              </a:rPr>
              <a:t>(2) tijekom </a:t>
            </a:r>
            <a:r>
              <a:rPr lang="hr-HR" sz="1700" dirty="0">
                <a:latin typeface="Times New Roman"/>
                <a:cs typeface="Times New Roman"/>
              </a:rPr>
              <a:t>adolescencije broj takvih ponašanja </a:t>
            </a:r>
            <a:r>
              <a:rPr lang="hr-HR" sz="1700" dirty="0" smtClean="0">
                <a:latin typeface="Times New Roman"/>
                <a:cs typeface="Times New Roman"/>
              </a:rPr>
              <a:t>povećava desetorostruko (usporedba kohorti)</a:t>
            </a:r>
            <a:endParaRPr lang="hr-HR" sz="17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699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Times New Roman"/>
                <a:cs typeface="Times New Roman"/>
              </a:rPr>
              <a:t>Dualna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latin typeface="Times New Roman"/>
                <a:cs typeface="Times New Roman"/>
              </a:rPr>
              <a:t>taksonomija</a:t>
            </a:r>
            <a:r>
              <a:rPr lang="en-US" sz="4400" b="1" dirty="0" smtClean="0">
                <a:latin typeface="Times New Roman"/>
                <a:cs typeface="Times New Roman"/>
              </a:rPr>
              <a:t/>
            </a:r>
            <a:br>
              <a:rPr lang="en-US" sz="4400" b="1" dirty="0" smtClean="0">
                <a:latin typeface="Times New Roman"/>
                <a:cs typeface="Times New Roman"/>
              </a:rPr>
            </a:br>
            <a:r>
              <a:rPr lang="hr-HR" sz="2400" b="1" dirty="0">
                <a:latin typeface="Times New Roman" charset="0"/>
                <a:ea typeface="Times New Roman" charset="0"/>
                <a:cs typeface="Times New Roman" charset="0"/>
              </a:rPr>
              <a:t>Cjeloživotno društveno neprihvatljivo </a:t>
            </a:r>
            <a:r>
              <a:rPr lang="hr-HR" sz="2400" b="1" dirty="0" smtClean="0">
                <a:latin typeface="Times New Roman" charset="0"/>
                <a:ea typeface="Times New Roman" charset="0"/>
                <a:cs typeface="Times New Roman" charset="0"/>
              </a:rPr>
              <a:t>ponašanje</a:t>
            </a:r>
            <a:endParaRPr lang="en-US" altLang="en-US" sz="4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1" y="1452282"/>
            <a:ext cx="7570787" cy="446526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Uzroci</a:t>
            </a: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 algn="just"/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Individualne razlike u </a:t>
            </a:r>
            <a:r>
              <a:rPr lang="hr-HR" alt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neuropsihološkom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 funkcioniranju živčanog sustava dojenčeta 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Ozljede mozga/smetnje u razvoju mozga fetusa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Majčina zlouporaba </a:t>
            </a:r>
            <a:r>
              <a:rPr lang="hr-HR" alt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psihoaktivnih</a:t>
            </a:r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tvari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Loša prehrana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Izloženost toksičnim tvarima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Komplikacije prilikom rođenja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Manjak stimulacije i privrženosti</a:t>
            </a:r>
          </a:p>
          <a:p>
            <a:pPr lvl="2" algn="just"/>
            <a:r>
              <a:rPr lang="hr-HR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Zanemarivanje/zlostavljanje </a:t>
            </a:r>
          </a:p>
          <a:p>
            <a:pPr algn="just">
              <a:spcBef>
                <a:spcPts val="600"/>
              </a:spcBef>
            </a:pPr>
            <a:endParaRPr lang="hr-HR" alt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Bef>
                <a:spcPts val="600"/>
              </a:spcBef>
            </a:pP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Rezultat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alt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neuropsihološki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deficiti (temperament, razvoj ponašanja, kognitivnih sposobnosti itd.)</a:t>
            </a:r>
            <a:endParaRPr lang="hr-HR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4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 err="1">
                <a:latin typeface="Times New Roman"/>
                <a:cs typeface="Times New Roman"/>
              </a:rPr>
              <a:t>Dualna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err="1">
                <a:latin typeface="Times New Roman"/>
                <a:cs typeface="Times New Roman"/>
              </a:rPr>
              <a:t>taksonomija</a:t>
            </a:r>
            <a:r>
              <a:rPr lang="en-US" sz="7200" b="1" dirty="0">
                <a:latin typeface="Times New Roman"/>
                <a:cs typeface="Times New Roman"/>
              </a:rPr>
              <a:t/>
            </a:r>
            <a:br>
              <a:rPr lang="en-US" sz="7200" b="1" dirty="0">
                <a:latin typeface="Times New Roman"/>
                <a:cs typeface="Times New Roman"/>
              </a:rPr>
            </a:br>
            <a:r>
              <a:rPr lang="hr-HR" sz="2400" b="1" dirty="0">
                <a:latin typeface="Times New Roman" charset="0"/>
                <a:ea typeface="Times New Roman" charset="0"/>
                <a:cs typeface="Times New Roman" charset="0"/>
              </a:rPr>
              <a:t>Cjeloživotno društveno neprihvatljivo </a:t>
            </a:r>
            <a:r>
              <a:rPr lang="hr-HR" sz="2400" b="1" dirty="0" smtClean="0">
                <a:latin typeface="Times New Roman" charset="0"/>
                <a:ea typeface="Times New Roman" charset="0"/>
                <a:cs typeface="Times New Roman" charset="0"/>
              </a:rPr>
              <a:t>ponašanje-</a:t>
            </a:r>
            <a:r>
              <a:rPr lang="hr-HR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interakcija s okolinom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Reagiraju na okolinu svojim ponašajnim stilom (npr. silom odgovaraju na silu)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Odabiru ili kreiraju okruženje u skladu s ponašajnim stilom (npr. odabir sličnog partnera)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hr-HR" altLang="en-US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altLang="en-US" sz="2200" b="1" dirty="0" smtClean="0">
                <a:latin typeface="Times New Roman" charset="0"/>
                <a:ea typeface="Times New Roman" charset="0"/>
                <a:cs typeface="Times New Roman" charset="0"/>
              </a:rPr>
              <a:t>Zašto ne prestaju s društveno neprihvatljivim ponašanjem? </a:t>
            </a:r>
          </a:p>
          <a:p>
            <a:pPr lvl="1" algn="just">
              <a:lnSpc>
                <a:spcPct val="120000"/>
              </a:lnSpc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Ne uče </a:t>
            </a:r>
            <a:r>
              <a:rPr lang="hr-HR" altLang="en-US" sz="2200" dirty="0" err="1" smtClean="0">
                <a:latin typeface="Times New Roman" charset="0"/>
                <a:ea typeface="Times New Roman" charset="0"/>
                <a:cs typeface="Times New Roman" charset="0"/>
              </a:rPr>
              <a:t>prosocijalna</a:t>
            </a: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, društveno prihvatljiva ponašanja zbog odbacivanja od strane društva i manjka mogućnosti</a:t>
            </a:r>
          </a:p>
          <a:p>
            <a:pPr lvl="1" algn="just">
              <a:lnSpc>
                <a:spcPct val="120000"/>
              </a:lnSpc>
            </a:pPr>
            <a:r>
              <a:rPr lang="hr-HR" alt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“Navika” na život devijantnim stilom</a:t>
            </a:r>
            <a:endParaRPr lang="hr-HR" alt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52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0341"/>
            <a:ext cx="8458200" cy="1411941"/>
          </a:xfrm>
        </p:spPr>
        <p:txBody>
          <a:bodyPr/>
          <a:lstStyle/>
          <a:p>
            <a:r>
              <a:rPr lang="en-US" sz="4000" b="1" dirty="0" err="1">
                <a:latin typeface="Times New Roman"/>
                <a:cs typeface="Times New Roman"/>
              </a:rPr>
              <a:t>Dualna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latin typeface="Times New Roman"/>
                <a:cs typeface="Times New Roman"/>
              </a:rPr>
              <a:t>taksonomija</a:t>
            </a:r>
            <a:r>
              <a:rPr lang="en-US" sz="4400" b="1" dirty="0">
                <a:latin typeface="Times New Roman"/>
                <a:cs typeface="Times New Roman"/>
              </a:rPr>
              <a:t/>
            </a:r>
            <a:br>
              <a:rPr lang="en-US" sz="4400" b="1" dirty="0">
                <a:latin typeface="Times New Roman"/>
                <a:cs typeface="Times New Roman"/>
              </a:rPr>
            </a:br>
            <a:r>
              <a:rPr lang="hr-HR" sz="2400" b="1" dirty="0">
                <a:latin typeface="Times New Roman" charset="0"/>
                <a:ea typeface="Times New Roman" charset="0"/>
                <a:cs typeface="Times New Roman" charset="0"/>
              </a:rPr>
              <a:t>Cjeloživotno društveno neprihvatljivo </a:t>
            </a:r>
            <a:r>
              <a:rPr lang="hr-HR" sz="2400" b="1" dirty="0" smtClean="0">
                <a:latin typeface="Times New Roman" charset="0"/>
                <a:ea typeface="Times New Roman" charset="0"/>
                <a:cs typeface="Times New Roman" charset="0"/>
              </a:rPr>
              <a:t>ponašanje-</a:t>
            </a:r>
            <a:r>
              <a:rPr lang="hr-HR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intervencija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alt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Deficiti povezani s temperamentom, kognitivnim sposobnostima itd. </a:t>
            </a:r>
          </a:p>
          <a:p>
            <a:pPr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Interakcija s okolinom stvara antisocijalnu ličnost </a:t>
            </a:r>
          </a:p>
          <a:p>
            <a:pPr lvl="1" algn="just"/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Fiksirana do 18. godine (prema </a:t>
            </a:r>
            <a:r>
              <a:rPr lang="hr-HR" alt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Moffitt</a:t>
            </a:r>
            <a:r>
              <a:rPr lang="hr-HR" altLang="en-US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algn="just"/>
            <a:r>
              <a:rPr lang="hr-HR" alt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Dakle, tretman nakon 18. godine je vrlo težak</a:t>
            </a:r>
            <a:endParaRPr lang="hr-HR" alt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02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" y="0"/>
            <a:ext cx="7570787" cy="14119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 err="1">
                <a:latin typeface="Times New Roman"/>
                <a:cs typeface="Times New Roman"/>
              </a:rPr>
              <a:t>Dualna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err="1">
                <a:latin typeface="Times New Roman"/>
                <a:cs typeface="Times New Roman"/>
              </a:rPr>
              <a:t>taksonomija</a:t>
            </a:r>
            <a:r>
              <a:rPr lang="en-US" sz="4400" b="1" dirty="0">
                <a:latin typeface="Times New Roman"/>
                <a:cs typeface="Times New Roman"/>
              </a:rPr>
              <a:t/>
            </a:r>
            <a:br>
              <a:rPr lang="en-US" sz="4400" b="1" dirty="0">
                <a:latin typeface="Times New Roman"/>
                <a:cs typeface="Times New Roman"/>
              </a:rPr>
            </a:br>
            <a:r>
              <a:rPr lang="hr-HR" sz="3200" b="1" dirty="0" smtClean="0">
                <a:latin typeface="Times New Roman" charset="0"/>
                <a:ea typeface="Times New Roman" charset="0"/>
                <a:cs typeface="Times New Roman" charset="0"/>
              </a:rPr>
              <a:t>Društveno </a:t>
            </a: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neprihvatljivo </a:t>
            </a:r>
            <a:r>
              <a:rPr lang="hr-HR" sz="3200" b="1" dirty="0" smtClean="0">
                <a:latin typeface="Times New Roman" charset="0"/>
                <a:ea typeface="Times New Roman" charset="0"/>
                <a:cs typeface="Times New Roman" charset="0"/>
              </a:rPr>
              <a:t>ponašanje </a:t>
            </a:r>
            <a:r>
              <a:rPr lang="en-US" sz="3200" b="1" dirty="0" err="1">
                <a:latin typeface="Times New Roman"/>
                <a:cs typeface="Times New Roman"/>
              </a:rPr>
              <a:t>o</a:t>
            </a:r>
            <a:r>
              <a:rPr lang="en-US" sz="3200" b="1" dirty="0" err="1" smtClean="0">
                <a:latin typeface="Times New Roman"/>
                <a:cs typeface="Times New Roman"/>
              </a:rPr>
              <a:t>graničeno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na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adolescenciju</a:t>
            </a:r>
            <a:endParaRPr lang="en-US" altLang="en-US" sz="28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Statistički gledano, malo adolescenata ne sudjeluje u ikakvom društveno neprihvatljivom ponašanju</a:t>
            </a:r>
          </a:p>
          <a:p>
            <a:pPr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Zajedničko većini adolescenata je manjak konzistentnosti u njihovom društveno neprihvatljivom ponašanju</a:t>
            </a:r>
          </a:p>
          <a:p>
            <a:pPr algn="just">
              <a:lnSpc>
                <a:spcPct val="90000"/>
              </a:lnSpc>
            </a:pPr>
            <a:r>
              <a:rPr lang="hr-HR" alt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Zbog čega nekolicina ne manifestira društveno neprihvatljivo ponašanje tijekom adolescencije? 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Nema raskoraka u zrelosti: Kani pubertet ili pristup mogućnostima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Osobne karakteristike zbog kojih se osoba ne uključuje u mreže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Manjak mogućnosti za imitiranjem</a:t>
            </a:r>
            <a:endParaRPr lang="hr-HR" alt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2" y="40341"/>
            <a:ext cx="7750589" cy="1411941"/>
          </a:xfrm>
        </p:spPr>
        <p:txBody>
          <a:bodyPr/>
          <a:lstStyle/>
          <a:p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Klasične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4400" b="1" dirty="0" err="1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altLang="en-US" sz="44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Teorija racionalnog izbora (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Rational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Choice</a:t>
            </a:r>
            <a:r>
              <a:rPr lang="hr-HR" altLang="en-US" sz="2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altLang="en-US" sz="2600" b="1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hr-HR" alt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altLang="en-US" sz="2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723" y="1647173"/>
            <a:ext cx="8112691" cy="4114800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</a:pP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Razvili ekonomisti; uvedena u kriminologiju 1970-tih (npr.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Gary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Becker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, “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Crime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Punishment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An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Economic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Approach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). </a:t>
            </a:r>
          </a:p>
          <a:p>
            <a:pPr lvl="1" algn="just">
              <a:lnSpc>
                <a:spcPct val="90000"/>
              </a:lnSpc>
            </a:pPr>
            <a:r>
              <a:rPr lang="hr-HR" alt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Odluka o tome hoće li osoba počiniti kazneno djelo uključuju procjenu dobiti i troškova vezanih uz djelo; ukoliko je dobit veća od troškova osoba će vjerojatno prekršiti zakon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218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 err="1">
                <a:latin typeface="Times New Roman"/>
                <a:cs typeface="Times New Roman"/>
              </a:rPr>
              <a:t>Dualna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err="1">
                <a:latin typeface="Times New Roman"/>
                <a:cs typeface="Times New Roman"/>
              </a:rPr>
              <a:t>taksonomija</a:t>
            </a:r>
            <a:r>
              <a:rPr lang="en-US" sz="4400" b="1" dirty="0">
                <a:latin typeface="Times New Roman"/>
                <a:cs typeface="Times New Roman"/>
              </a:rPr>
              <a:t/>
            </a:r>
            <a:br>
              <a:rPr lang="en-US" sz="4400" b="1" dirty="0">
                <a:latin typeface="Times New Roman"/>
                <a:cs typeface="Times New Roman"/>
              </a:rPr>
            </a:br>
            <a:r>
              <a:rPr lang="hr-HR" sz="3200" b="1" dirty="0">
                <a:latin typeface="Times New Roman" charset="0"/>
                <a:ea typeface="Times New Roman" charset="0"/>
                <a:cs typeface="Times New Roman" charset="0"/>
              </a:rPr>
              <a:t>Društveno neprihvatljivo ponašanje </a:t>
            </a:r>
            <a:r>
              <a:rPr lang="en-US" sz="3200" b="1" dirty="0" err="1">
                <a:latin typeface="Times New Roman"/>
                <a:cs typeface="Times New Roman"/>
              </a:rPr>
              <a:t>ograničeno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na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adolescenciju</a:t>
            </a:r>
            <a:endParaRPr lang="en-US" altLang="en-US" sz="2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2" y="1761565"/>
            <a:ext cx="7708901" cy="4289611"/>
          </a:xfrm>
        </p:spPr>
        <p:txBody>
          <a:bodyPr>
            <a:normAutofit/>
          </a:bodyPr>
          <a:lstStyle/>
          <a:p>
            <a:pPr algn="just"/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Motivacija: trajanje adolescencije se produžilo; mladi od 13 do 18 </a:t>
            </a:r>
            <a:r>
              <a:rPr lang="hr-HR" altLang="en-US" sz="2000" dirty="0" smtClean="0">
                <a:solidFill>
                  <a:srgbClr val="2F1F58"/>
                </a:solidFill>
                <a:latin typeface="Times New Roman" charset="0"/>
                <a:ea typeface="Times New Roman" charset="0"/>
                <a:cs typeface="Times New Roman" charset="0"/>
              </a:rPr>
              <a:t>godina</a:t>
            </a:r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kasnije ulaze u odraslu dob</a:t>
            </a:r>
          </a:p>
          <a:p>
            <a:pPr lvl="1" algn="just"/>
            <a:r>
              <a:rPr lang="hr-HR" alt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Socijalna mimikrija: 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oponašanje ponašanja drugih, “uspješnijih” članova kako bi dobili pristup resursima (moć, privilegije, status zrele osobe)</a:t>
            </a:r>
          </a:p>
          <a:p>
            <a:pPr lvl="1" algn="just"/>
            <a:r>
              <a:rPr lang="hr-HR" alt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Potkrepljenje</a:t>
            </a:r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: negativne posljedice društveno neprihvatljivog ponašanja potkrepljuju potrebu i želju za buntovništvom</a:t>
            </a:r>
          </a:p>
          <a:p>
            <a:pPr lvl="1" algn="just"/>
            <a:endParaRPr lang="hr-HR" alt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Pri kraju adolescencije, motivacija se smanjuje zbog ulaska u odraslu dob</a:t>
            </a:r>
          </a:p>
          <a:p>
            <a:pPr lvl="1" algn="just"/>
            <a:r>
              <a:rPr lang="hr-HR" alt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Društveno neprihvatljivo ponašanje se doživljava normativnim, a ne </a:t>
            </a:r>
            <a:r>
              <a:rPr lang="hr-HR" altLang="en-US" sz="1800" dirty="0" err="1" smtClean="0">
                <a:latin typeface="Times New Roman" charset="0"/>
                <a:ea typeface="Times New Roman" charset="0"/>
                <a:cs typeface="Times New Roman" charset="0"/>
              </a:rPr>
              <a:t>odstupajućim</a:t>
            </a:r>
            <a:endParaRPr lang="hr-HR" alt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22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>
                <a:latin typeface="Times New Roman"/>
                <a:cs typeface="Times New Roman"/>
              </a:rPr>
              <a:t>Dualna taksonomija</a:t>
            </a:r>
            <a:endParaRPr lang="en-GB" sz="4400" b="1" dirty="0">
              <a:latin typeface="Times New Roman"/>
              <a:cs typeface="Times New Roman"/>
            </a:endParaRPr>
          </a:p>
        </p:txBody>
      </p:sp>
      <p:pic>
        <p:nvPicPr>
          <p:cNvPr id="5530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12601"/>
          <a:stretch>
            <a:fillRect/>
          </a:stretch>
        </p:blipFill>
        <p:spPr>
          <a:xfrm>
            <a:off x="4211638" y="1670354"/>
            <a:ext cx="4608512" cy="38242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4033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77800" y="1635125"/>
            <a:ext cx="4033838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2000" b="1" dirty="0" smtClean="0">
                <a:solidFill>
                  <a:srgbClr val="2F1F58"/>
                </a:solidFill>
                <a:latin typeface="Times New Roman"/>
                <a:cs typeface="Times New Roman"/>
              </a:rPr>
              <a:t>KRITIKE:</a:t>
            </a:r>
          </a:p>
          <a:p>
            <a:pPr eaLnBrk="1" hangingPunct="1"/>
            <a:endParaRPr lang="hr-HR" sz="2000" dirty="0" smtClean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r>
              <a:rPr lang="ta-IN" sz="2000" dirty="0" err="1" smtClean="0">
                <a:solidFill>
                  <a:srgbClr val="2F1F58"/>
                </a:solidFill>
                <a:latin typeface="Times New Roman"/>
                <a:cs typeface="Times New Roman"/>
              </a:rPr>
              <a:t>Cjeloživotni</a:t>
            </a:r>
            <a:r>
              <a:rPr lang="ta-IN" sz="2000" dirty="0" smtClean="0">
                <a:solidFill>
                  <a:srgbClr val="2F1F58"/>
                </a:solidFill>
                <a:latin typeface="Times New Roman"/>
                <a:cs typeface="Times New Roman"/>
              </a:rPr>
              <a:t> delinkventi s vremenom prestaju s delinkventnim ponašanjem (slaže se!!!)</a:t>
            </a:r>
          </a:p>
          <a:p>
            <a:pPr marL="528638" indent="-342900" eaLnBrk="1" hangingPunct="1">
              <a:buFont typeface="Arial"/>
              <a:buChar char="•"/>
            </a:pPr>
            <a:endParaRPr lang="en-GB" sz="2000" dirty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r>
              <a:rPr lang="ta-IN" sz="2000" dirty="0" smtClean="0">
                <a:solidFill>
                  <a:srgbClr val="2F1F58"/>
                </a:solidFill>
                <a:latin typeface="Times New Roman"/>
                <a:cs typeface="Times New Roman"/>
              </a:rPr>
              <a:t> Etiološka osnova</a:t>
            </a:r>
            <a:endParaRPr lang="en-GB" sz="2000" dirty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endParaRPr lang="ta-IN" sz="2000" dirty="0" smtClean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r>
              <a:rPr lang="ta-IN" sz="2000" dirty="0">
                <a:solidFill>
                  <a:srgbClr val="2F1F58"/>
                </a:solidFill>
                <a:latin typeface="Times New Roman"/>
                <a:cs typeface="Times New Roman"/>
              </a:rPr>
              <a:t> </a:t>
            </a:r>
            <a:r>
              <a:rPr lang="ta-IN" sz="2000" dirty="0" smtClean="0">
                <a:solidFill>
                  <a:srgbClr val="2F1F58"/>
                </a:solidFill>
                <a:latin typeface="Times New Roman"/>
                <a:cs typeface="Times New Roman"/>
              </a:rPr>
              <a:t>Više od dva tipa delinkvenata </a:t>
            </a:r>
            <a:endParaRPr lang="en-GB" sz="2000" dirty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endParaRPr lang="ta-IN" sz="2000" dirty="0" smtClean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marL="528638" indent="-342900" eaLnBrk="1" hangingPunct="1">
              <a:buFont typeface="Arial"/>
              <a:buChar char="•"/>
            </a:pPr>
            <a:r>
              <a:rPr lang="ta-IN" sz="2000" dirty="0" smtClean="0">
                <a:solidFill>
                  <a:srgbClr val="2F1F58"/>
                </a:solidFill>
                <a:latin typeface="Times New Roman"/>
                <a:cs typeface="Times New Roman"/>
              </a:rPr>
              <a:t>Relativno postojana heterogenost</a:t>
            </a:r>
            <a:endParaRPr lang="en-GB" sz="2000" dirty="0">
              <a:solidFill>
                <a:srgbClr val="2F1F58"/>
              </a:solidFill>
              <a:latin typeface="Times New Roman"/>
              <a:cs typeface="Times New Roman"/>
            </a:endParaRPr>
          </a:p>
          <a:p>
            <a:pPr eaLnBrk="1" hangingPunct="1">
              <a:spcBef>
                <a:spcPct val="50000"/>
              </a:spcBef>
            </a:pPr>
            <a:endParaRPr lang="en-GB"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/>
                <a:cs typeface="Times New Roman"/>
              </a:rPr>
              <a:t>I</a:t>
            </a:r>
            <a:r>
              <a:rPr lang="ta-IN" sz="4400" b="1" dirty="0" smtClean="0">
                <a:latin typeface="Times New Roman"/>
                <a:cs typeface="Times New Roman"/>
              </a:rPr>
              <a:t> to još uvijek nije kraj...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ta-IN" dirty="0" smtClean="0">
                <a:latin typeface="Times New Roman"/>
                <a:cs typeface="Times New Roman"/>
              </a:rPr>
              <a:t>azvojni putovi-život je obilježen nizom točaka promjene/prijelaza</a:t>
            </a:r>
          </a:p>
          <a:p>
            <a:pPr algn="just"/>
            <a:r>
              <a:rPr lang="ta-IN" dirty="0" smtClean="0">
                <a:latin typeface="Times New Roman"/>
                <a:cs typeface="Times New Roman"/>
              </a:rPr>
              <a:t>Vrijeme i redoslijed događaja je važan za određivanje njihove važnosti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3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 smtClean="0">
                <a:latin typeface="Times New Roman"/>
                <a:cs typeface="Times New Roman"/>
              </a:rPr>
              <a:t>Teorija</a:t>
            </a:r>
            <a:r>
              <a:rPr lang="en-GB" sz="4400" b="1" dirty="0" smtClean="0">
                <a:latin typeface="Times New Roman"/>
                <a:cs typeface="Times New Roman"/>
              </a:rPr>
              <a:t> </a:t>
            </a:r>
            <a:r>
              <a:rPr lang="en-GB" sz="4400" b="1" dirty="0" err="1" smtClean="0">
                <a:latin typeface="Times New Roman"/>
                <a:cs typeface="Times New Roman"/>
              </a:rPr>
              <a:t>dobne</a:t>
            </a:r>
            <a:r>
              <a:rPr lang="en-GB" sz="4400" b="1" dirty="0" smtClean="0">
                <a:latin typeface="Times New Roman"/>
                <a:cs typeface="Times New Roman"/>
              </a:rPr>
              <a:t> </a:t>
            </a:r>
            <a:r>
              <a:rPr lang="en-GB" sz="4400" b="1" dirty="0" err="1" smtClean="0">
                <a:latin typeface="Times New Roman"/>
                <a:cs typeface="Times New Roman"/>
              </a:rPr>
              <a:t>graduiranosti</a:t>
            </a:r>
            <a:endParaRPr lang="en-GB" sz="4400" b="1" dirty="0">
              <a:latin typeface="Times New Roman"/>
              <a:cs typeface="Times New Roman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latin typeface="Times New Roman"/>
                <a:cs typeface="Times New Roman"/>
              </a:rPr>
              <a:t>Sampson </a:t>
            </a:r>
            <a:r>
              <a:rPr lang="ta-IN" b="1" dirty="0" err="1">
                <a:latin typeface="Times New Roman"/>
                <a:cs typeface="Times New Roman"/>
              </a:rPr>
              <a:t>i</a:t>
            </a:r>
            <a:r>
              <a:rPr lang="en-GB" b="1" dirty="0">
                <a:latin typeface="Times New Roman"/>
                <a:cs typeface="Times New Roman"/>
              </a:rPr>
              <a:t> </a:t>
            </a:r>
            <a:r>
              <a:rPr lang="en-GB" b="1" dirty="0" err="1">
                <a:latin typeface="Times New Roman"/>
                <a:cs typeface="Times New Roman"/>
              </a:rPr>
              <a:t>Laub</a:t>
            </a:r>
            <a:r>
              <a:rPr lang="en-GB" b="1" dirty="0">
                <a:latin typeface="Times New Roman"/>
                <a:cs typeface="Times New Roman"/>
              </a:rPr>
              <a:t> (</a:t>
            </a:r>
            <a:r>
              <a:rPr lang="ta-IN" b="1" dirty="0">
                <a:latin typeface="Times New Roman"/>
                <a:cs typeface="Times New Roman"/>
              </a:rPr>
              <a:t>1993</a:t>
            </a:r>
            <a:r>
              <a:rPr lang="en-GB" b="1" dirty="0">
                <a:latin typeface="Times New Roman"/>
                <a:cs typeface="Times New Roman"/>
              </a:rPr>
              <a:t>)</a:t>
            </a:r>
            <a:endParaRPr lang="hr-HR" dirty="0" smtClean="0">
              <a:latin typeface="Times New Roman"/>
              <a:cs typeface="Times New Roman"/>
            </a:endParaRPr>
          </a:p>
          <a:p>
            <a:pPr algn="just"/>
            <a:r>
              <a:rPr lang="ta-IN" dirty="0" err="1" smtClean="0">
                <a:latin typeface="Times New Roman"/>
                <a:cs typeface="Times New Roman"/>
              </a:rPr>
              <a:t>Pratili</a:t>
            </a:r>
            <a:r>
              <a:rPr lang="ta-IN" dirty="0" smtClean="0">
                <a:latin typeface="Times New Roman"/>
                <a:cs typeface="Times New Roman"/>
              </a:rPr>
              <a:t> sudionike iz istraživanja bračnog para </a:t>
            </a:r>
            <a:r>
              <a:rPr lang="ta-IN" dirty="0" err="1" smtClean="0">
                <a:latin typeface="Times New Roman"/>
                <a:cs typeface="Times New Roman"/>
              </a:rPr>
              <a:t>Sheldon</a:t>
            </a:r>
            <a:r>
              <a:rPr lang="ta-IN" dirty="0" smtClean="0">
                <a:latin typeface="Times New Roman"/>
                <a:cs typeface="Times New Roman"/>
              </a:rPr>
              <a:t> </a:t>
            </a:r>
            <a:r>
              <a:rPr lang="ta-IN" dirty="0" err="1" smtClean="0">
                <a:latin typeface="Times New Roman"/>
                <a:cs typeface="Times New Roman"/>
              </a:rPr>
              <a:t>i</a:t>
            </a:r>
            <a:r>
              <a:rPr lang="ta-IN" dirty="0" smtClean="0">
                <a:latin typeface="Times New Roman"/>
                <a:cs typeface="Times New Roman"/>
              </a:rPr>
              <a:t> Eleanor </a:t>
            </a:r>
            <a:r>
              <a:rPr lang="ta-IN" dirty="0" err="1" smtClean="0">
                <a:latin typeface="Times New Roman"/>
                <a:cs typeface="Times New Roman"/>
              </a:rPr>
              <a:t>Glueck</a:t>
            </a:r>
            <a:r>
              <a:rPr lang="ta-IN" dirty="0" smtClean="0">
                <a:latin typeface="Times New Roman"/>
                <a:cs typeface="Times New Roman"/>
              </a:rPr>
              <a:t> (</a:t>
            </a:r>
            <a:r>
              <a:rPr lang="en-GB" dirty="0" smtClean="0">
                <a:latin typeface="Times New Roman"/>
                <a:cs typeface="Times New Roman"/>
              </a:rPr>
              <a:t>“</a:t>
            </a:r>
            <a:r>
              <a:rPr lang="en-GB" dirty="0">
                <a:latin typeface="Times New Roman"/>
                <a:cs typeface="Times New Roman"/>
              </a:rPr>
              <a:t>Unravelling Juvenile Delinquency</a:t>
            </a:r>
            <a:r>
              <a:rPr lang="en-GB" dirty="0" smtClean="0">
                <a:latin typeface="Times New Roman"/>
                <a:cs typeface="Times New Roman"/>
              </a:rPr>
              <a:t>”</a:t>
            </a:r>
            <a:r>
              <a:rPr lang="ta-IN" dirty="0" smtClean="0">
                <a:latin typeface="Times New Roman"/>
                <a:cs typeface="Times New Roman"/>
              </a:rPr>
              <a:t>, 1950)</a:t>
            </a:r>
            <a:endParaRPr lang="en-GB" dirty="0">
              <a:latin typeface="Times New Roman"/>
              <a:cs typeface="Times New Roman"/>
            </a:endParaRPr>
          </a:p>
          <a:p>
            <a:pPr algn="just"/>
            <a:r>
              <a:rPr lang="en-GB" dirty="0">
                <a:latin typeface="Times New Roman"/>
                <a:cs typeface="Times New Roman"/>
              </a:rPr>
              <a:t>500 </a:t>
            </a:r>
            <a:r>
              <a:rPr lang="ta-IN" dirty="0" smtClean="0">
                <a:latin typeface="Times New Roman"/>
                <a:cs typeface="Times New Roman"/>
              </a:rPr>
              <a:t>muškaraca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ta-IN" dirty="0" smtClean="0">
                <a:latin typeface="Times New Roman"/>
                <a:cs typeface="Times New Roman"/>
              </a:rPr>
              <a:t>starosti oko</a:t>
            </a:r>
            <a:r>
              <a:rPr lang="en-GB" dirty="0" smtClean="0">
                <a:latin typeface="Times New Roman"/>
                <a:cs typeface="Times New Roman"/>
              </a:rPr>
              <a:t> 70</a:t>
            </a:r>
            <a:r>
              <a:rPr lang="ta-IN" dirty="0" smtClean="0">
                <a:latin typeface="Times New Roman"/>
                <a:cs typeface="Times New Roman"/>
              </a:rPr>
              <a:t> godina</a:t>
            </a:r>
            <a:r>
              <a:rPr lang="en-GB" dirty="0" smtClean="0">
                <a:latin typeface="Times New Roman"/>
                <a:cs typeface="Times New Roman"/>
              </a:rPr>
              <a:t> </a:t>
            </a:r>
            <a:r>
              <a:rPr lang="ta-IN" dirty="0" smtClean="0">
                <a:latin typeface="Times New Roman"/>
                <a:cs typeface="Times New Roman"/>
              </a:rPr>
              <a:t>rođenih u Bostonu </a:t>
            </a:r>
            <a:r>
              <a:rPr lang="ta-IN" dirty="0" err="1" smtClean="0">
                <a:latin typeface="Times New Roman"/>
                <a:cs typeface="Times New Roman"/>
              </a:rPr>
              <a:t>između</a:t>
            </a:r>
            <a:r>
              <a:rPr lang="ta-IN" dirty="0" smtClean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1920.</a:t>
            </a:r>
            <a:r>
              <a:rPr lang="ta-IN" dirty="0" smtClean="0">
                <a:latin typeface="Times New Roman"/>
                <a:cs typeface="Times New Roman"/>
              </a:rPr>
              <a:t> i 1</a:t>
            </a:r>
            <a:r>
              <a:rPr lang="en-GB" dirty="0" smtClean="0">
                <a:latin typeface="Times New Roman"/>
                <a:cs typeface="Times New Roman"/>
              </a:rPr>
              <a:t>930.</a:t>
            </a:r>
            <a:endParaRPr lang="ta-IN" dirty="0" smtClean="0">
              <a:latin typeface="Times New Roman"/>
              <a:cs typeface="Times New Roman"/>
            </a:endParaRPr>
          </a:p>
          <a:p>
            <a:pPr algn="just"/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8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>
                <a:latin typeface="Times New Roman"/>
                <a:cs typeface="Times New Roman"/>
              </a:rPr>
              <a:t>Teorija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dobne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graduiranosti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2514600"/>
            <a:ext cx="16002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Kontekst</a:t>
            </a:r>
            <a:endParaRPr lang="en-US" sz="1800" dirty="0">
              <a:latin typeface="Times New Roman"/>
              <a:cs typeface="Times New Roman"/>
            </a:endParaRPr>
          </a:p>
          <a:p>
            <a:pPr algn="ctr"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Siromaštvo</a:t>
            </a:r>
            <a:endParaRPr lang="en-US" sz="1800" dirty="0">
              <a:latin typeface="Times New Roman"/>
              <a:cs typeface="Times New Roman"/>
            </a:endParaRPr>
          </a:p>
          <a:p>
            <a:pPr algn="ctr"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Susjedstvo</a:t>
            </a:r>
            <a:endParaRPr lang="en-US" sz="1800" dirty="0">
              <a:latin typeface="Times New Roman"/>
              <a:cs typeface="Times New Roman"/>
            </a:endParaRPr>
          </a:p>
          <a:p>
            <a:pPr algn="ctr"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Drugi</a:t>
            </a:r>
            <a:r>
              <a:rPr lang="en-US" sz="1800" dirty="0">
                <a:latin typeface="Times New Roman"/>
                <a:cs typeface="Times New Roman"/>
              </a:rPr>
              <a:t/>
            </a:r>
            <a:br>
              <a:rPr lang="en-US" sz="1800" dirty="0">
                <a:latin typeface="Times New Roman"/>
                <a:cs typeface="Times New Roman"/>
              </a:rPr>
            </a:br>
            <a:endParaRPr lang="en-US" sz="1800" dirty="0">
              <a:latin typeface="Times New Roman"/>
              <a:cs typeface="Times New Roman"/>
            </a:endParaRPr>
          </a:p>
          <a:p>
            <a:pPr algn="ctr">
              <a:buFontTx/>
              <a:buChar char="•"/>
            </a:pP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0" y="2971800"/>
            <a:ext cx="1981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a-IN" sz="1800" dirty="0" smtClean="0">
                <a:latin typeface="Times New Roman"/>
                <a:cs typeface="Times New Roman"/>
              </a:rPr>
              <a:t>Roditeljstvo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  </a:t>
            </a:r>
            <a:r>
              <a:rPr lang="en-US" sz="1800" dirty="0" err="1" smtClean="0">
                <a:latin typeface="Times New Roman"/>
                <a:cs typeface="Times New Roman"/>
              </a:rPr>
              <a:t>Supervi</a:t>
            </a:r>
            <a:r>
              <a:rPr lang="ta-IN" sz="1800" dirty="0" smtClean="0">
                <a:latin typeface="Times New Roman"/>
                <a:cs typeface="Times New Roman"/>
              </a:rPr>
              <a:t>zija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  </a:t>
            </a:r>
            <a:r>
              <a:rPr lang="hr-HR" sz="1800" dirty="0" err="1" smtClean="0">
                <a:latin typeface="Times New Roman"/>
                <a:cs typeface="Times New Roman"/>
              </a:rPr>
              <a:t>Disciplin</a:t>
            </a:r>
            <a:r>
              <a:rPr lang="ta-IN" sz="1800" dirty="0" smtClean="0">
                <a:latin typeface="Times New Roman"/>
                <a:cs typeface="Times New Roman"/>
              </a:rPr>
              <a:t>a</a:t>
            </a:r>
            <a:endParaRPr lang="en-US" sz="1800" dirty="0">
              <a:latin typeface="Times New Roman"/>
              <a:cs typeface="Times New Roman"/>
            </a:endParaRPr>
          </a:p>
          <a:p>
            <a:r>
              <a:rPr lang="ta-IN" sz="1800" dirty="0" smtClean="0">
                <a:latin typeface="Times New Roman"/>
                <a:cs typeface="Times New Roman"/>
              </a:rPr>
              <a:t>Socijalne veze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  </a:t>
            </a:r>
            <a:r>
              <a:rPr lang="ta-IN" sz="1800" dirty="0" smtClean="0">
                <a:latin typeface="Times New Roman"/>
                <a:cs typeface="Times New Roman"/>
              </a:rPr>
              <a:t>Obitelj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  </a:t>
            </a:r>
            <a:r>
              <a:rPr lang="ta-IN" sz="1800" dirty="0" smtClean="0">
                <a:latin typeface="Times New Roman"/>
                <a:cs typeface="Times New Roman"/>
              </a:rPr>
              <a:t>Škola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Del. vršnjaci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4800" y="1828800"/>
            <a:ext cx="8491621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a-IN" sz="2000" b="1" dirty="0" smtClean="0">
                <a:latin typeface="Times New Roman"/>
                <a:cs typeface="Times New Roman"/>
              </a:rPr>
              <a:t>Djetinjstvo</a:t>
            </a:r>
            <a:r>
              <a:rPr lang="en-US" sz="2000" b="1" dirty="0">
                <a:latin typeface="Times New Roman"/>
                <a:cs typeface="Times New Roman"/>
              </a:rPr>
              <a:t>		</a:t>
            </a:r>
            <a:r>
              <a:rPr lang="ta-IN" sz="2000" b="1" dirty="0" smtClean="0">
                <a:latin typeface="Times New Roman"/>
                <a:cs typeface="Times New Roman"/>
              </a:rPr>
              <a:t>         Adolescencija</a:t>
            </a:r>
            <a:r>
              <a:rPr lang="en-US" sz="2000" b="1" dirty="0">
                <a:latin typeface="Times New Roman"/>
                <a:cs typeface="Times New Roman"/>
              </a:rPr>
              <a:t>		</a:t>
            </a:r>
            <a:r>
              <a:rPr lang="ta-IN" sz="2000" b="1" dirty="0" smtClean="0">
                <a:latin typeface="Times New Roman"/>
                <a:cs typeface="Times New Roman"/>
              </a:rPr>
              <a:t>   Odrasla dob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04800" y="4724400"/>
            <a:ext cx="1524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Individualne </a:t>
            </a:r>
          </a:p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razlike</a:t>
            </a:r>
            <a:endParaRPr lang="en-US" sz="1800" dirty="0">
              <a:latin typeface="Times New Roman"/>
              <a:cs typeface="Times New Roman"/>
            </a:endParaRPr>
          </a:p>
          <a:p>
            <a:pPr algn="ctr"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Temperament</a:t>
            </a:r>
          </a:p>
          <a:p>
            <a:pPr algn="ctr"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Poremećaj u </a:t>
            </a:r>
          </a:p>
          <a:p>
            <a:pPr algn="ctr"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ponašanju</a:t>
            </a:r>
            <a:endParaRPr lang="en-US" sz="1800" dirty="0">
              <a:latin typeface="Times New Roman"/>
              <a:cs typeface="Times New Roman"/>
            </a:endParaRPr>
          </a:p>
          <a:p>
            <a:pPr algn="ctr"/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905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8288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648200" y="30480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Delinkvencija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858000" y="4572000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ta-IN" sz="1800" dirty="0" smtClean="0">
                <a:latin typeface="Times New Roman"/>
                <a:cs typeface="Times New Roman"/>
              </a:rPr>
              <a:t>Socijalne veze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Brak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ta-IN" sz="1800" dirty="0" smtClean="0">
                <a:latin typeface="Times New Roman"/>
                <a:cs typeface="Times New Roman"/>
              </a:rPr>
              <a:t>Dobar posao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876800" y="45720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a-IN" sz="1400" dirty="0" smtClean="0">
                <a:latin typeface="Times New Roman"/>
                <a:cs typeface="Times New Roman"/>
              </a:rPr>
              <a:t>Dužina </a:t>
            </a:r>
          </a:p>
          <a:p>
            <a:pPr algn="ctr"/>
            <a:r>
              <a:rPr lang="ta-IN" sz="1400" dirty="0" smtClean="0">
                <a:latin typeface="Times New Roman"/>
                <a:cs typeface="Times New Roman"/>
              </a:rPr>
              <a:t>institucionalizacije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781800" y="30480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Kriminalno </a:t>
            </a:r>
          </a:p>
          <a:p>
            <a:pPr algn="ctr"/>
            <a:r>
              <a:rPr lang="ta-IN" sz="1800" dirty="0" smtClean="0">
                <a:latin typeface="Times New Roman"/>
                <a:cs typeface="Times New Roman"/>
              </a:rPr>
              <a:t>ponašanje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63246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6096000" y="3810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096000" y="3429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562600" y="3886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4267200" y="3429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76962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AA7B-A966-8B4D-AF1A-910F58114F9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49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>
                <a:latin typeface="Times New Roman"/>
                <a:cs typeface="Times New Roman"/>
              </a:rPr>
              <a:t>Teorija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dobne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graduiranosti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a-IN" dirty="0">
                <a:latin typeface="Times New Roman"/>
                <a:cs typeface="Times New Roman"/>
              </a:rPr>
              <a:t>Ključne su </a:t>
            </a:r>
            <a:r>
              <a:rPr lang="ta-IN" b="1" dirty="0">
                <a:latin typeface="Times New Roman"/>
                <a:cs typeface="Times New Roman"/>
              </a:rPr>
              <a:t>prekretnice u </a:t>
            </a:r>
            <a:r>
              <a:rPr lang="ta-IN" b="1" dirty="0" smtClean="0">
                <a:latin typeface="Times New Roman"/>
                <a:cs typeface="Times New Roman"/>
              </a:rPr>
              <a:t>životu = socijalne veze</a:t>
            </a:r>
            <a:endParaRPr lang="ta-IN" dirty="0">
              <a:latin typeface="Times New Roman"/>
              <a:cs typeface="Times New Roman"/>
            </a:endParaRPr>
          </a:p>
          <a:p>
            <a:pPr lvl="1" algn="just"/>
            <a:r>
              <a:rPr lang="hr-HR" sz="2400" dirty="0">
                <a:latin typeface="Times New Roman"/>
                <a:cs typeface="Times New Roman"/>
              </a:rPr>
              <a:t>D</a:t>
            </a:r>
            <a:r>
              <a:rPr lang="ta-IN" sz="2400" dirty="0" err="1" smtClean="0">
                <a:latin typeface="Times New Roman"/>
                <a:cs typeface="Times New Roman"/>
              </a:rPr>
              <a:t>ogađaji</a:t>
            </a:r>
            <a:r>
              <a:rPr lang="ta-IN" sz="2400" dirty="0" smtClean="0">
                <a:latin typeface="Times New Roman"/>
                <a:cs typeface="Times New Roman"/>
              </a:rPr>
              <a:t> </a:t>
            </a:r>
            <a:r>
              <a:rPr lang="ta-IN" sz="2400" dirty="0">
                <a:latin typeface="Times New Roman"/>
                <a:cs typeface="Times New Roman"/>
              </a:rPr>
              <a:t>koji dovode do promjena u životnim okolnostima </a:t>
            </a:r>
            <a:endParaRPr lang="ta-IN" sz="2400" dirty="0" smtClean="0">
              <a:latin typeface="Times New Roman"/>
              <a:cs typeface="Times New Roman"/>
            </a:endParaRPr>
          </a:p>
          <a:p>
            <a:pPr lvl="2" algn="just"/>
            <a:r>
              <a:rPr lang="ta-IN" sz="2000" dirty="0" smtClean="0">
                <a:latin typeface="Times New Roman"/>
                <a:cs typeface="Times New Roman"/>
              </a:rPr>
              <a:t>npr</a:t>
            </a:r>
            <a:r>
              <a:rPr lang="ta-IN" sz="2000" dirty="0">
                <a:latin typeface="Times New Roman"/>
                <a:cs typeface="Times New Roman"/>
              </a:rPr>
              <a:t>. vjenčanje, roditeljstvo, </a:t>
            </a:r>
            <a:r>
              <a:rPr lang="ta-IN" sz="2000" dirty="0" smtClean="0">
                <a:latin typeface="Times New Roman"/>
                <a:cs typeface="Times New Roman"/>
              </a:rPr>
              <a:t>posao </a:t>
            </a:r>
            <a:endParaRPr lang="en-GB" sz="2000" dirty="0">
              <a:latin typeface="Times New Roman"/>
              <a:cs typeface="Times New Roman"/>
            </a:endParaRPr>
          </a:p>
          <a:p>
            <a:pPr algn="just"/>
            <a:r>
              <a:rPr lang="ta-IN" dirty="0" smtClean="0">
                <a:latin typeface="Times New Roman"/>
                <a:cs typeface="Times New Roman"/>
              </a:rPr>
              <a:t>Zašto ovi događaji smanjuju AP?</a:t>
            </a:r>
          </a:p>
          <a:p>
            <a:pPr lvl="1" algn="just"/>
            <a:r>
              <a:rPr lang="en-US" sz="2000" dirty="0" smtClean="0">
                <a:latin typeface="Times New Roman"/>
                <a:cs typeface="Times New Roman"/>
              </a:rPr>
              <a:t>N</a:t>
            </a:r>
            <a:r>
              <a:rPr lang="ta-IN" sz="2000" dirty="0" smtClean="0">
                <a:latin typeface="Times New Roman"/>
                <a:cs typeface="Times New Roman"/>
              </a:rPr>
              <a:t>eformalna kontrola (vezuju pojedinca uz društvu, imaju što izgubiti)</a:t>
            </a:r>
          </a:p>
          <a:p>
            <a:pPr lvl="1" algn="just"/>
            <a:r>
              <a:rPr lang="en-US" sz="2000" dirty="0" smtClean="0">
                <a:latin typeface="Times New Roman"/>
                <a:cs typeface="Times New Roman"/>
              </a:rPr>
              <a:t>D</a:t>
            </a:r>
            <a:r>
              <a:rPr lang="ta-IN" sz="2000" dirty="0" smtClean="0">
                <a:latin typeface="Times New Roman"/>
                <a:cs typeface="Times New Roman"/>
              </a:rPr>
              <a:t>ruga objašnjenja-provode manje vremena s kriminalnim prijateljima</a:t>
            </a:r>
          </a:p>
          <a:p>
            <a:pPr lvl="1" algn="just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DAA7B-A966-8B4D-AF1A-910F58114F90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40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>
                <a:latin typeface="Times New Roman"/>
                <a:cs typeface="Times New Roman"/>
              </a:rPr>
              <a:t>Teorija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dobne</a:t>
            </a:r>
            <a:r>
              <a:rPr lang="en-GB" sz="4400" b="1" dirty="0">
                <a:latin typeface="Times New Roman"/>
                <a:cs typeface="Times New Roman"/>
              </a:rPr>
              <a:t> </a:t>
            </a:r>
            <a:r>
              <a:rPr lang="en-GB" sz="4400" b="1" dirty="0" err="1">
                <a:latin typeface="Times New Roman"/>
                <a:cs typeface="Times New Roman"/>
              </a:rPr>
              <a:t>graduiranosti</a:t>
            </a:r>
            <a:endParaRPr lang="en-GB" sz="4400" b="1" dirty="0">
              <a:latin typeface="Calibri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a-IN" sz="3600" dirty="0" smtClean="0">
                <a:latin typeface="Times New Roman"/>
                <a:cs typeface="Times New Roman"/>
              </a:rPr>
              <a:t>Po čemu se razlikuju karijerni kriminalci?</a:t>
            </a:r>
          </a:p>
          <a:p>
            <a:pPr lvl="1">
              <a:lnSpc>
                <a:spcPct val="80000"/>
              </a:lnSpc>
            </a:pPr>
            <a:endParaRPr lang="hr-HR" sz="2400" dirty="0" smtClean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ta-IN" sz="2400" dirty="0" smtClean="0">
                <a:latin typeface="Times New Roman"/>
                <a:cs typeface="Times New Roman"/>
              </a:rPr>
              <a:t>Utječe </a:t>
            </a:r>
            <a:r>
              <a:rPr lang="ta-IN" sz="2400" dirty="0" err="1" smtClean="0">
                <a:latin typeface="Times New Roman"/>
                <a:cs typeface="Times New Roman"/>
              </a:rPr>
              <a:t>više</a:t>
            </a:r>
            <a:r>
              <a:rPr lang="ta-IN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čimbenik</a:t>
            </a:r>
            <a:r>
              <a:rPr lang="ta-IN" sz="2400" dirty="0" err="1" smtClean="0">
                <a:latin typeface="Times New Roman"/>
                <a:cs typeface="Times New Roman"/>
              </a:rPr>
              <a:t>a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ta-IN" sz="2400" dirty="0" smtClean="0">
                <a:latin typeface="Times New Roman"/>
                <a:cs typeface="Times New Roman"/>
              </a:rPr>
              <a:t>Život kojeg karakterizira nestabilnost i kaos</a:t>
            </a:r>
            <a:endParaRPr lang="en-GB" sz="24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ta-IN" sz="2400" dirty="0" smtClean="0">
                <a:latin typeface="Times New Roman"/>
                <a:cs typeface="Times New Roman"/>
              </a:rPr>
              <a:t>Samoispunjavajuće proročanstvo</a:t>
            </a:r>
          </a:p>
          <a:p>
            <a:pPr lvl="1">
              <a:lnSpc>
                <a:spcPct val="80000"/>
              </a:lnSpc>
            </a:pPr>
            <a:r>
              <a:rPr lang="ta-IN" sz="2400" dirty="0" smtClean="0">
                <a:latin typeface="Times New Roman"/>
                <a:cs typeface="Times New Roman"/>
              </a:rPr>
              <a:t>Stigmatizacija</a:t>
            </a:r>
            <a:endParaRPr lang="en-GB" sz="24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47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 dirty="0" smtClean="0">
                <a:latin typeface="Times New Roman"/>
                <a:cs typeface="Times New Roman"/>
              </a:rPr>
              <a:t>I još neke teorije...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Times New Roman"/>
                <a:cs typeface="Times New Roman"/>
              </a:rPr>
              <a:t>Interakcijska teorija – pristup </a:t>
            </a:r>
            <a:r>
              <a:rPr lang="hr-HR" sz="2400" dirty="0" err="1" smtClean="0">
                <a:latin typeface="Times New Roman"/>
                <a:cs typeface="Times New Roman"/>
              </a:rPr>
              <a:t>Terencea</a:t>
            </a:r>
            <a:r>
              <a:rPr lang="hr-HR" sz="2400" dirty="0" smtClean="0">
                <a:latin typeface="Times New Roman"/>
                <a:cs typeface="Times New Roman"/>
              </a:rPr>
              <a:t> P. </a:t>
            </a:r>
            <a:r>
              <a:rPr lang="hr-HR" sz="2400" dirty="0" err="1" smtClean="0">
                <a:latin typeface="Times New Roman"/>
                <a:cs typeface="Times New Roman"/>
              </a:rPr>
              <a:t>Thornberry</a:t>
            </a:r>
            <a:r>
              <a:rPr lang="hr-HR" sz="2400" dirty="0" smtClean="0">
                <a:latin typeface="Times New Roman"/>
                <a:cs typeface="Times New Roman"/>
              </a:rPr>
              <a:t>-a</a:t>
            </a:r>
          </a:p>
          <a:p>
            <a:pPr algn="just"/>
            <a:r>
              <a:rPr lang="hr-HR" sz="2400" dirty="0" smtClean="0">
                <a:latin typeface="Times New Roman"/>
                <a:cs typeface="Times New Roman"/>
              </a:rPr>
              <a:t>Razvojni sljedovi simptoma – pristup </a:t>
            </a:r>
            <a:r>
              <a:rPr lang="hr-HR" sz="2400" dirty="0" err="1" smtClean="0">
                <a:latin typeface="Times New Roman"/>
                <a:cs typeface="Times New Roman"/>
              </a:rPr>
              <a:t>Rolfa</a:t>
            </a:r>
            <a:r>
              <a:rPr lang="hr-HR" sz="2400" dirty="0" smtClean="0">
                <a:latin typeface="Times New Roman"/>
                <a:cs typeface="Times New Roman"/>
              </a:rPr>
              <a:t> </a:t>
            </a:r>
            <a:r>
              <a:rPr lang="hr-HR" sz="2400" dirty="0" err="1" smtClean="0">
                <a:latin typeface="Times New Roman"/>
                <a:cs typeface="Times New Roman"/>
              </a:rPr>
              <a:t>Loebera</a:t>
            </a:r>
            <a:r>
              <a:rPr lang="hr-HR" sz="2400" dirty="0" smtClean="0">
                <a:latin typeface="Times New Roman"/>
                <a:cs typeface="Times New Roman"/>
              </a:rPr>
              <a:t> i Magde </a:t>
            </a:r>
            <a:r>
              <a:rPr lang="hr-HR" sz="2400" dirty="0" err="1" smtClean="0">
                <a:latin typeface="Times New Roman"/>
                <a:cs typeface="Times New Roman"/>
              </a:rPr>
              <a:t>Stouthamer-Loeber</a:t>
            </a:r>
            <a:endParaRPr lang="hr-HR" sz="2400" dirty="0" smtClean="0">
              <a:latin typeface="Times New Roman"/>
              <a:cs typeface="Times New Roman"/>
            </a:endParaRPr>
          </a:p>
          <a:p>
            <a:pPr algn="just"/>
            <a:r>
              <a:rPr lang="hr-HR" sz="2400" dirty="0" smtClean="0">
                <a:latin typeface="Times New Roman"/>
                <a:cs typeface="Times New Roman"/>
              </a:rPr>
              <a:t>Taksonomija društveno neprihvatljivog ponašanja – pristup znanstvenika u okviru Oregonske studije mladih</a:t>
            </a:r>
            <a:endParaRPr lang="hr-HR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96C1-3E82-8442-A617-775E0976D76D}" type="slidenum">
              <a:rPr lang="en-US" smtClean="0">
                <a:latin typeface="Times New Roman"/>
                <a:cs typeface="Times New Roman"/>
              </a:rPr>
              <a:pPr>
                <a:defRPr/>
              </a:pPr>
              <a:t>97</a:t>
            </a:fld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8441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Rodno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specifične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09600" cy="365125"/>
          </a:xfrm>
        </p:spPr>
        <p:txBody>
          <a:bodyPr/>
          <a:lstStyle/>
          <a:p>
            <a:pPr>
              <a:defRPr/>
            </a:pPr>
            <a:fld id="{65C596C1-3E82-8442-A617-775E0976D76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32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Rodno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specifične</a:t>
            </a:r>
            <a:r>
              <a:rPr lang="en-US" sz="4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400" b="1" dirty="0" err="1" smtClean="0">
                <a:latin typeface="Times New Roman" charset="0"/>
                <a:ea typeface="Times New Roman" charset="0"/>
                <a:cs typeface="Times New Roman" charset="0"/>
              </a:rPr>
              <a:t>teorije</a:t>
            </a:r>
            <a:endParaRPr lang="en-US" sz="4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Može li se društveno neprihvatljivo ponašanje djevojaka objasniti teorijama koje su prvenstveno nastale na uzorcima mladića i muškaraca?</a:t>
            </a:r>
          </a:p>
          <a:p>
            <a:pPr lvl="1" algn="just">
              <a:lnSpc>
                <a:spcPct val="120000"/>
              </a:lnSpc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Za sada ne postoji jedinstveni teorijski okvir koji bi adekvatno objasnio neprihvatljivo ponašanje djevojaka i rodne razlike u njemu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Prema nekim autorima (</a:t>
            </a:r>
            <a:r>
              <a:rPr lang="hr-HR" sz="2000" dirty="0" err="1" smtClean="0">
                <a:latin typeface="Times New Roman" charset="0"/>
                <a:ea typeface="Times New Roman" charset="0"/>
                <a:cs typeface="Times New Roman" charset="0"/>
              </a:rPr>
              <a:t>Steffensmeier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 i </a:t>
            </a:r>
            <a:r>
              <a:rPr lang="hr-HR" sz="2000" dirty="0" err="1" smtClean="0">
                <a:latin typeface="Times New Roman" charset="0"/>
                <a:ea typeface="Times New Roman" charset="0"/>
                <a:cs typeface="Times New Roman" charset="0"/>
              </a:rPr>
              <a:t>Allan</a:t>
            </a:r>
            <a:r>
              <a:rPr lang="hr-HR" sz="2000" dirty="0" smtClean="0">
                <a:latin typeface="Times New Roman" charset="0"/>
                <a:ea typeface="Times New Roman" charset="0"/>
                <a:cs typeface="Times New Roman" charset="0"/>
              </a:rPr>
              <a:t>, 1996) postojećim teorijama  se mogu objasniti manje ozbiljna neprihvatljiva ponašanja i mladića i djevojaka </a:t>
            </a:r>
          </a:p>
          <a:p>
            <a:pPr lvl="1" algn="just">
              <a:lnSpc>
                <a:spcPct val="120000"/>
              </a:lnSpc>
            </a:pPr>
            <a:r>
              <a:rPr lang="hr-HR" sz="1800" dirty="0" smtClean="0">
                <a:latin typeface="Times New Roman" charset="0"/>
                <a:ea typeface="Times New Roman" charset="0"/>
                <a:cs typeface="Times New Roman" charset="0"/>
              </a:rPr>
              <a:t>No, postojeće teorije ne uzimaju u obzir razlike u životima mladića i djevojaka koje bi mogle pridonijeti rodnim razlikama u društveno neprihvatljivom ponašanju</a:t>
            </a:r>
          </a:p>
        </p:txBody>
      </p:sp>
    </p:spTree>
    <p:extLst>
      <p:ext uri="{BB962C8B-B14F-4D97-AF65-F5344CB8AC3E}">
        <p14:creationId xmlns:p14="http://schemas.microsoft.com/office/powerpoint/2010/main" val="1775461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3.1|42.8|22.6|1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3.1|42.8|22.6|11.3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9895</TotalTime>
  <Words>7063</Words>
  <Application>Microsoft Macintosh PowerPoint</Application>
  <PresentationFormat>On-screen Show (4:3)</PresentationFormat>
  <Paragraphs>816</Paragraphs>
  <Slides>106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9" baseType="lpstr">
      <vt:lpstr>Calibri</vt:lpstr>
      <vt:lpstr>Candara</vt:lpstr>
      <vt:lpstr>Courier New</vt:lpstr>
      <vt:lpstr>Latha</vt:lpstr>
      <vt:lpstr>Mistral</vt:lpstr>
      <vt:lpstr>ＭＳ Ｐゴシック</vt:lpstr>
      <vt:lpstr>Symbol</vt:lpstr>
      <vt:lpstr>Times</vt:lpstr>
      <vt:lpstr>Times New Roman</vt:lpstr>
      <vt:lpstr>Wingdings</vt:lpstr>
      <vt:lpstr>Wingdings 2</vt:lpstr>
      <vt:lpstr>Arial</vt:lpstr>
      <vt:lpstr>Infusion</vt:lpstr>
      <vt:lpstr>Istraživanje i prevencija rizičnog i društveno neprihvatljivog ponašanja 4 Kriminološke teorije</vt:lpstr>
      <vt:lpstr>Što znamo o počiniteljima kaznenih djela?</vt:lpstr>
      <vt:lpstr>Što uzrokuje rizično i društveno neprihvatljivo ponašanje?</vt:lpstr>
      <vt:lpstr>Kriminološke paradigme</vt:lpstr>
      <vt:lpstr>Klasične teorije</vt:lpstr>
      <vt:lpstr>Klasične teorije</vt:lpstr>
      <vt:lpstr>Klasične teorije Teorija zastrašivanja (Deterrence Theory) </vt:lpstr>
      <vt:lpstr>Klasične teorije Teorija zastrašivanja (Deterrence Theory) </vt:lpstr>
      <vt:lpstr>Klasične teorije Teorija racionalnog izbora (Rational Choice Theory)</vt:lpstr>
      <vt:lpstr>Klasične teorije Teorija racionalnog izbora (Rational Choice Theory)</vt:lpstr>
      <vt:lpstr>Klasične teorije Teorija racionalnog izbora (Rational Choice Theory)</vt:lpstr>
      <vt:lpstr>Klasične teorije  Teorija rutinskih aktivnosti (Routine Activities) </vt:lpstr>
      <vt:lpstr>Klasične teorije  Teorija rutinskih aktivnosti (Routine Activities) </vt:lpstr>
      <vt:lpstr>Klasične teorije Teorija rutinskih aktivnosti (Routine Activities)</vt:lpstr>
      <vt:lpstr>Pozitivističke teorije</vt:lpstr>
      <vt:lpstr>Pozitivističke teorije</vt:lpstr>
      <vt:lpstr>Pozitivističke teorije Biološki pristup</vt:lpstr>
      <vt:lpstr>Biološki pristup Genetski prijenos kriminalnih tendencija</vt:lpstr>
      <vt:lpstr>Biološki pristup Genetski prijenos kriminalnih tendencija</vt:lpstr>
      <vt:lpstr>Biološki pristup Genetski prijenos kriminalnih tendencija</vt:lpstr>
      <vt:lpstr>Biološki pristup  Hormonska neravnoteža</vt:lpstr>
      <vt:lpstr>Biološki pristup  Hormonska neravnoteža</vt:lpstr>
      <vt:lpstr>Biološki pristup  Hormonska neravnoteža</vt:lpstr>
      <vt:lpstr>Biološki pristup  Hormonska neravnoteža</vt:lpstr>
      <vt:lpstr>Biološki pristup  Hormonska neravnoteža</vt:lpstr>
      <vt:lpstr>Biološki pristup  Hormonska neravnoteža</vt:lpstr>
      <vt:lpstr>Biološki pristup  Neurološke disfunkcije</vt:lpstr>
      <vt:lpstr>Neobična priča Phineasa Gage-a (1823.-1860.)</vt:lpstr>
      <vt:lpstr>Nesreća Phineasa Gage-a</vt:lpstr>
      <vt:lpstr>Eksplozija</vt:lpstr>
      <vt:lpstr>Gageova ozljeda</vt:lpstr>
      <vt:lpstr>Čudo</vt:lpstr>
      <vt:lpstr>Međutim…</vt:lpstr>
      <vt:lpstr>Zaključno...</vt:lpstr>
      <vt:lpstr>Biološki pristup  Neurološke disfunkcije</vt:lpstr>
      <vt:lpstr>Biološki pristup  Neurološke disfunkcije</vt:lpstr>
      <vt:lpstr>Mozak ubojice?</vt:lpstr>
      <vt:lpstr>Biološki pristup  Neurološke disfunkcije</vt:lpstr>
      <vt:lpstr>Biološki pristup  Neurološke disfunkcije</vt:lpstr>
      <vt:lpstr>Biološki pristup  Neurološke disfunkcije</vt:lpstr>
      <vt:lpstr>Biološki pristup Biosocijalna interakcija</vt:lpstr>
      <vt:lpstr>Biološki pristup Biosocijalna interakcija</vt:lpstr>
      <vt:lpstr>Biološki pristup Biosocijalna interakcija</vt:lpstr>
      <vt:lpstr>Toksični stres i trauma</vt:lpstr>
      <vt:lpstr>Toksični stres i trauma</vt:lpstr>
      <vt:lpstr>Toksični stres-zanemarivanje</vt:lpstr>
      <vt:lpstr>Trauma/toksični stres</vt:lpstr>
      <vt:lpstr>Biološki pristup Biosocijalna interakcija</vt:lpstr>
      <vt:lpstr>Biološki pristup Biosocijalna interakcija</vt:lpstr>
      <vt:lpstr>Biosocijalna kriminologija</vt:lpstr>
      <vt:lpstr>Biološki pristup Implikacije i socijalne politike</vt:lpstr>
      <vt:lpstr>Biološki pristup  Implikacije i socijalne politike</vt:lpstr>
      <vt:lpstr>Budućnost istraživanja odnosa gena i antisocijalnog ponašanja</vt:lpstr>
      <vt:lpstr>Pozitivističke teorije</vt:lpstr>
      <vt:lpstr>Pozitivističke teorije Psihološki pristup</vt:lpstr>
      <vt:lpstr>Pozitivističke teorije Psihološki pristup</vt:lpstr>
      <vt:lpstr>Obitelj Kallikak </vt:lpstr>
      <vt:lpstr>Pozitivističke teorije Psihološki pristup</vt:lpstr>
      <vt:lpstr>Somatotipovi</vt:lpstr>
      <vt:lpstr>Pozitivističke teorije Psihološki pristup</vt:lpstr>
      <vt:lpstr>Pozitivističke teorije Psihološki pristup</vt:lpstr>
      <vt:lpstr>Pozitivističke teorije Psihološki pristup</vt:lpstr>
      <vt:lpstr>Pozitivističke teorije Psihološki pristup</vt:lpstr>
      <vt:lpstr>Pozitivističke teorije Psihološki pristup</vt:lpstr>
      <vt:lpstr>Pozitivističke teorije Psihološki pristup</vt:lpstr>
      <vt:lpstr>Pozitivističke teorije Psihološki pristup</vt:lpstr>
      <vt:lpstr>Pozitivističke teorije</vt:lpstr>
      <vt:lpstr>Pozitivističke teorije Sociološki pristup</vt:lpstr>
      <vt:lpstr>Pozitivističke teorije Sociološki pristup</vt:lpstr>
      <vt:lpstr>Pozitivističke teorije Sociološki pristup</vt:lpstr>
      <vt:lpstr>Pozitivističke teorije Sociološki pristup</vt:lpstr>
      <vt:lpstr>Pozitivističke teorije Sociološki pristup</vt:lpstr>
      <vt:lpstr>Pozitivističke teorije</vt:lpstr>
      <vt:lpstr>Pozitivističke teorije Razvojne i cjeloživotne teorije</vt:lpstr>
      <vt:lpstr>Pozitivističke teorije Razvojne i cjeloživotne teorije</vt:lpstr>
      <vt:lpstr>Pozitivističke teorije Razvojne i cjeloživotne teorije</vt:lpstr>
      <vt:lpstr>Pozitivističke teorije Razvojne i cjeloživotne teorije</vt:lpstr>
      <vt:lpstr>Pozitivističke teorije Razvojne i cjeloživotne teorije</vt:lpstr>
      <vt:lpstr>Razvojne i cjeloživotne teorije</vt:lpstr>
      <vt:lpstr>Pozitivističke teorije Razvojne i cjeloživotne teorije</vt:lpstr>
      <vt:lpstr>Teorija integriranog kognitivnog antisocijalnog  potencijala</vt:lpstr>
      <vt:lpstr>Teorija integriranog kognitivnog antisocijalnog  potencijala</vt:lpstr>
      <vt:lpstr>Teorija integriranog kognitivnog antisocijalnog  potencijala</vt:lpstr>
      <vt:lpstr>Teorija integriranog kognitivnog antisocijalnog  potencijala</vt:lpstr>
      <vt:lpstr>Dualna taksonomija</vt:lpstr>
      <vt:lpstr>Dualna taksonomija Cjeloživotno društveno neprihvatljivo ponašanje</vt:lpstr>
      <vt:lpstr>Dualna taksonomija Cjeloživotno društveno neprihvatljivo ponašanje-interakcija s okolinom</vt:lpstr>
      <vt:lpstr>Dualna taksonomija Cjeloživotno društveno neprihvatljivo ponašanje-intervencija</vt:lpstr>
      <vt:lpstr>Dualna taksonomija Društveno neprihvatljivo ponašanje ograničeno na adolescenciju</vt:lpstr>
      <vt:lpstr>Dualna taksonomija Društveno neprihvatljivo ponašanje ograničeno na adolescenciju</vt:lpstr>
      <vt:lpstr>Dualna taksonomija</vt:lpstr>
      <vt:lpstr>I to još uvijek nije kraj...</vt:lpstr>
      <vt:lpstr>Teorija dobne graduiranosti</vt:lpstr>
      <vt:lpstr>Teorija dobne graduiranosti</vt:lpstr>
      <vt:lpstr>Teorija dobne graduiranosti</vt:lpstr>
      <vt:lpstr>Teorija dobne graduiranosti</vt:lpstr>
      <vt:lpstr>I još neke teorije...</vt:lpstr>
      <vt:lpstr>Rodno specifične teorije</vt:lpstr>
      <vt:lpstr>Rodno specifične teorije</vt:lpstr>
      <vt:lpstr>Rodno specifične teorije</vt:lpstr>
      <vt:lpstr>Rodno specifične teorije</vt:lpstr>
      <vt:lpstr>Literatura</vt:lpstr>
      <vt:lpstr>Literatura</vt:lpstr>
      <vt:lpstr>Literatura</vt:lpstr>
      <vt:lpstr>Literatura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i prevencija rizičnog i delinkvetnog ponašanja </dc:title>
  <dc:creator>SR</dc:creator>
  <cp:lastModifiedBy>Microsoft Office User</cp:lastModifiedBy>
  <cp:revision>744</cp:revision>
  <dcterms:created xsi:type="dcterms:W3CDTF">2012-02-26T12:50:25Z</dcterms:created>
  <dcterms:modified xsi:type="dcterms:W3CDTF">2016-04-20T14:50:34Z</dcterms:modified>
</cp:coreProperties>
</file>