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9" r:id="rId19"/>
    <p:sldId id="288" r:id="rId20"/>
    <p:sldId id="290" r:id="rId21"/>
    <p:sldId id="284" r:id="rId22"/>
    <p:sldId id="283" r:id="rId23"/>
  </p:sldIdLst>
  <p:sldSz cx="9144000" cy="6858000" type="screen4x3"/>
  <p:notesSz cx="6735763" cy="9866313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5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Kopija%20obrada-%20pomo&#263;na%20tablica%20studentska%20anketa%20zimski%20semestar%202015-16.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Kopija%20obrada-%20pomo&#263;na%20tablica%20studentska%20anketa%20zimski%20semestar%202015-16..xls" TargetMode="External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Kopija%20obrada-%20pomo&#263;na%20tablica%20studentska%20anketa%20zimski%20semestar%202015-16..xls" TargetMode="External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esktop\Kopija%20obrada-%20pomo&#263;na%20tablica%20studentska%20anketa%20zimski%20semestar%202015-16.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2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3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4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esktop\Kopija%20obrada-%20pomo&#263;na%20tablica%20studentska%20anketa%20zimski%20semestar%202015-16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49504130775597"/>
          <c:y val="0.11723106360527361"/>
          <c:w val="0.81155024749423099"/>
          <c:h val="0.78488473454598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7.501237877180246E-2"/>
          <c:y val="7.2002911400780786E-2"/>
          <c:w val="0.90679523215626412"/>
          <c:h val="0.6472785019519619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atte">
              <a:bevelT/>
              <a:bevelB w="12700" h="12700" prst="hardEdg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1-6314-48F5-A740-C3C21379F4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6314-48F5-A740-C3C21379F4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5-6314-48F5-A740-C3C21379F48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7-6314-48F5-A740-C3C21379F48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9-6314-48F5-A740-C3C21379F487}"/>
              </c:ext>
            </c:extLst>
          </c:dPt>
          <c:dLbls>
            <c:dLbl>
              <c:idx val="0"/>
              <c:layout>
                <c:manualLayout>
                  <c:x val="1.0725598178313251E-2"/>
                  <c:y val="-5.5355949653110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14-48F5-A740-C3C21379F487}"/>
                </c:ext>
              </c:extLst>
            </c:dLbl>
            <c:dLbl>
              <c:idx val="1"/>
              <c:layout>
                <c:manualLayout>
                  <c:x val="6.1289132447504011E-3"/>
                  <c:y val="-5.5355949653109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4-48F5-A740-C3C21379F487}"/>
                </c:ext>
              </c:extLst>
            </c:dLbl>
            <c:dLbl>
              <c:idx val="2"/>
              <c:layout>
                <c:manualLayout>
                  <c:x val="3.0644566223752144E-3"/>
                  <c:y val="-8.3033924479664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14-48F5-A740-C3C21379F487}"/>
                </c:ext>
              </c:extLst>
            </c:dLbl>
            <c:dLbl>
              <c:idx val="3"/>
              <c:layout>
                <c:manualLayout>
                  <c:x val="7.6611415559380358E-3"/>
                  <c:y val="-8.3033924479664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4-48F5-A740-C3C21379F487}"/>
                </c:ext>
              </c:extLst>
            </c:dLbl>
            <c:dLbl>
              <c:idx val="4"/>
              <c:layout>
                <c:manualLayout>
                  <c:x val="7.6611415559380358E-3"/>
                  <c:y val="-1.383898741327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14-48F5-A740-C3C21379F487}"/>
                </c:ext>
              </c:extLst>
            </c:dLbl>
            <c:dLbl>
              <c:idx val="5"/>
              <c:layout>
                <c:manualLayout>
                  <c:x val="9.1933698671256437E-3"/>
                  <c:y val="-5.5355949653109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14-48F5-A740-C3C21379F487}"/>
                </c:ext>
              </c:extLst>
            </c:dLbl>
            <c:dLbl>
              <c:idx val="6"/>
              <c:layout>
                <c:manualLayout>
                  <c:x val="7.6611415559380358E-3"/>
                  <c:y val="-2.767797482655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14-48F5-A740-C3C21379F487}"/>
                </c:ext>
              </c:extLst>
            </c:dLbl>
            <c:dLbl>
              <c:idx val="7"/>
              <c:layout>
                <c:manualLayout>
                  <c:x val="1.5322283111876072E-3"/>
                  <c:y val="-2.767797482655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14-48F5-A740-C3C21379F487}"/>
                </c:ext>
              </c:extLst>
            </c:dLbl>
            <c:dLbl>
              <c:idx val="8"/>
              <c:layout>
                <c:manualLayout>
                  <c:x val="9.1933698671256437E-3"/>
                  <c:y val="-5.5355949653109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14-48F5-A740-C3C21379F48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 zvanjima ukupno'!$L$40:$L$49</c:f>
              <c:strCache>
                <c:ptCount val="10"/>
                <c:pt idx="0">
                  <c:v>REDOVITI PROF.</c:v>
                </c:pt>
                <c:pt idx="1">
                  <c:v>IZVANREDNI PROF.</c:v>
                </c:pt>
                <c:pt idx="2">
                  <c:v>DOCENT</c:v>
                </c:pt>
                <c:pt idx="3">
                  <c:v>VIŠI PREDAVAČ</c:v>
                </c:pt>
                <c:pt idx="4">
                  <c:v>PREDAVAČ</c:v>
                </c:pt>
                <c:pt idx="5">
                  <c:v>VIŠI LEKTOR</c:v>
                </c:pt>
                <c:pt idx="6">
                  <c:v>LEKTOR</c:v>
                </c:pt>
                <c:pt idx="7">
                  <c:v>POSLIJEDOKTORAND</c:v>
                </c:pt>
                <c:pt idx="8">
                  <c:v>ASISTENT</c:v>
                </c:pt>
                <c:pt idx="9">
                  <c:v>ZN. NOVAK</c:v>
                </c:pt>
              </c:strCache>
            </c:strRef>
          </c:cat>
          <c:val>
            <c:numRef>
              <c:f>'po zvanjima ukupno'!$M$40:$M$49</c:f>
              <c:numCache>
                <c:formatCode>_(* #,##0.00_);_(* \(#,##0.00\);_(* "-"??_);_(@_)</c:formatCode>
                <c:ptCount val="10"/>
                <c:pt idx="0">
                  <c:v>4.5</c:v>
                </c:pt>
                <c:pt idx="1">
                  <c:v>4.4800000000000004</c:v>
                </c:pt>
                <c:pt idx="2">
                  <c:v>4.6500000000000004</c:v>
                </c:pt>
                <c:pt idx="3">
                  <c:v>4.68</c:v>
                </c:pt>
                <c:pt idx="4">
                  <c:v>4.42</c:v>
                </c:pt>
                <c:pt idx="5">
                  <c:v>4.72</c:v>
                </c:pt>
                <c:pt idx="6">
                  <c:v>4.42</c:v>
                </c:pt>
                <c:pt idx="7">
                  <c:v>4.7</c:v>
                </c:pt>
                <c:pt idx="8">
                  <c:v>4.6900000000000004</c:v>
                </c:pt>
                <c:pt idx="9">
                  <c:v>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314-48F5-A740-C3C21379F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120"/>
        <c:shape val="box"/>
        <c:axId val="974739312"/>
        <c:axId val="974738224"/>
        <c:axId val="0"/>
      </c:bar3DChart>
      <c:catAx>
        <c:axId val="97473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974738224"/>
        <c:crosses val="autoZero"/>
        <c:auto val="0"/>
        <c:lblAlgn val="ctr"/>
        <c:lblOffset val="100"/>
        <c:noMultiLvlLbl val="0"/>
      </c:catAx>
      <c:valAx>
        <c:axId val="974738224"/>
        <c:scaling>
          <c:orientation val="minMax"/>
          <c:max val="5"/>
          <c:min val="3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3931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9.9317306452231316E-2"/>
          <c:y val="5.1400554097404488E-2"/>
          <c:w val="0.88806223923204819"/>
          <c:h val="0.6198815600311267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 prstMaterial="softEdge">
              <a:bevelT w="44450" h="44450"/>
              <a:bevelB w="44450" h="4445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46004">
                    <a:srgbClr val="C00000"/>
                  </a:gs>
                  <a:gs pos="45000">
                    <a:srgbClr val="C00000"/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1-79B3-4E29-BD41-C849D57EFB93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2060"/>
                  </a:gs>
                  <a:gs pos="50000">
                    <a:srgbClr val="002060"/>
                  </a:gs>
                  <a:gs pos="99115">
                    <a:srgbClr val="002060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3-79B3-4E29-BD41-C849D57EFB93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3000">
                    <a:schemeClr val="accent6">
                      <a:lumMod val="5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5-79B3-4E29-BD41-C849D57EFB93}"/>
              </c:ext>
            </c:extLst>
          </c:dPt>
          <c:dPt>
            <c:idx val="3"/>
            <c:invertIfNegative val="0"/>
            <c:bubble3D val="0"/>
            <c:spPr>
              <a:pattFill prst="pct70">
                <a:fgClr>
                  <a:srgbClr val="00206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7-79B3-4E29-BD41-C849D57EFB93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85000">
                    <a:srgbClr val="B0DD80"/>
                  </a:gs>
                  <a:gs pos="85000">
                    <a:srgbClr val="92D050"/>
                  </a:gs>
                  <a:gs pos="100000">
                    <a:schemeClr val="bg1"/>
                  </a:gs>
                </a:gsLst>
                <a:lin ang="18900000" scaled="0"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9-79B3-4E29-BD41-C849D57EFB93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61000">
                    <a:schemeClr val="accent6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B-79B3-4E29-BD41-C849D57EFB93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768">
                    <a:srgbClr val="8EB4E3"/>
                  </a:gs>
                  <a:gs pos="0">
                    <a:srgbClr val="00B0F0"/>
                  </a:gs>
                  <a:gs pos="75000">
                    <a:srgbClr val="00B0F0"/>
                  </a:gs>
                  <a:gs pos="100000">
                    <a:schemeClr val="bg1"/>
                  </a:gs>
                  <a:gs pos="100000">
                    <a:srgbClr val="ECDDD1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D-79B3-4E29-BD41-C849D57EFB93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0F-79B3-4E29-BD41-C849D57EFB93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90000">
                    <a:srgbClr val="00B050"/>
                  </a:gs>
                  <a:gs pos="0">
                    <a:srgbClr val="00B050"/>
                  </a:gs>
                  <a:gs pos="60000">
                    <a:srgbClr val="00B050"/>
                  </a:gs>
                  <a:gs pos="100000">
                    <a:srgbClr val="92D050"/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 prstMaterial="softEdge">
                <a:bevelT w="44450" h="44450"/>
                <a:bevelB w="44450" h="44450"/>
              </a:sp3d>
            </c:spPr>
            <c:extLst>
              <c:ext xmlns:c16="http://schemas.microsoft.com/office/drawing/2014/chart" uri="{C3380CC4-5D6E-409C-BE32-E72D297353CC}">
                <c16:uniqueId val="{00000011-79B3-4E29-BD41-C849D57EFB93}"/>
              </c:ext>
            </c:extLst>
          </c:dPt>
          <c:dLbls>
            <c:dLbl>
              <c:idx val="0"/>
              <c:layout>
                <c:manualLayout>
                  <c:x val="7.613432999354768E-3"/>
                  <c:y val="-0.27647718261189369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B3-4E29-BD41-C849D57EFB93}"/>
                </c:ext>
              </c:extLst>
            </c:dLbl>
            <c:dLbl>
              <c:idx val="1"/>
              <c:layout>
                <c:manualLayout>
                  <c:x val="8.0038370827988994E-3"/>
                  <c:y val="-0.267354633010125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B3-4E29-BD41-C849D57EFB93}"/>
                </c:ext>
              </c:extLst>
            </c:dLbl>
            <c:dLbl>
              <c:idx val="2"/>
              <c:layout>
                <c:manualLayout>
                  <c:x val="9.9561341861167767E-3"/>
                  <c:y val="-0.26431378314286919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B3-4E29-BD41-C849D57EFB93}"/>
                </c:ext>
              </c:extLst>
            </c:dLbl>
            <c:dLbl>
              <c:idx val="3"/>
              <c:layout>
                <c:manualLayout>
                  <c:x val="9.3703897179019217E-3"/>
                  <c:y val="-0.26330479563573395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B3-4E29-BD41-C849D57EFB93}"/>
                </c:ext>
              </c:extLst>
            </c:dLbl>
            <c:dLbl>
              <c:idx val="4"/>
              <c:layout>
                <c:manualLayout>
                  <c:x val="9.7606554582973185E-3"/>
                  <c:y val="-0.26347311984492144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9B3-4E29-BD41-C849D57EFB93}"/>
                </c:ext>
              </c:extLst>
            </c:dLbl>
            <c:dLbl>
              <c:idx val="5"/>
              <c:layout>
                <c:manualLayout>
                  <c:x val="1.1127346436449076E-2"/>
                  <c:y val="-0.2482688705086408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9B3-4E29-BD41-C849D57EFB93}"/>
                </c:ext>
              </c:extLst>
            </c:dLbl>
            <c:dLbl>
              <c:idx val="6"/>
              <c:layout>
                <c:manualLayout>
                  <c:x val="1.4833954966155418E-2"/>
                  <c:y val="-0.27220466462193366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9B3-4E29-BD41-C849D57EFB93}"/>
                </c:ext>
              </c:extLst>
            </c:dLbl>
            <c:dLbl>
              <c:idx val="7"/>
              <c:layout>
                <c:manualLayout>
                  <c:x val="1.1314822489294102E-2"/>
                  <c:y val="-0.25652168194237679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9B3-4E29-BD41-C849D57EFB93}"/>
                </c:ext>
              </c:extLst>
            </c:dLbl>
            <c:dLbl>
              <c:idx val="8"/>
              <c:layout>
                <c:manualLayout>
                  <c:x val="1.1119629783119216E-2"/>
                  <c:y val="-0.23186602813600465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9B3-4E29-BD41-C849D57EFB93}"/>
                </c:ext>
              </c:extLst>
            </c:dLbl>
            <c:dLbl>
              <c:idx val="9"/>
              <c:layout>
                <c:manualLayout>
                  <c:x val="1.171303074670571E-2"/>
                  <c:y val="-0.23076923076923078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B3-4E29-BD41-C849D57EFB9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'prosjek nastavnika po odsj. Z'!$F$20:$F$28</c:f>
              <c:strCache>
                <c:ptCount val="9"/>
                <c:pt idx="0">
                  <c:v>HRVATSKI JEZIK I KNJIŽ.</c:v>
                </c:pt>
                <c:pt idx="1">
                  <c:v>ENGLESKI JEZIK I KNJIŽ.</c:v>
                </c:pt>
                <c:pt idx="2">
                  <c:v>POVIJEST</c:v>
                </c:pt>
                <c:pt idx="3">
                  <c:v>PSIHOLOGIJA</c:v>
                </c:pt>
                <c:pt idx="4">
                  <c:v>PEDAGOGIJA</c:v>
                </c:pt>
                <c:pt idx="5">
                  <c:v>INFORMACIJSKE ZN.</c:v>
                </c:pt>
                <c:pt idx="6">
                  <c:v>NJEMAČKI JEZIK I KNJIŽ.</c:v>
                </c:pt>
                <c:pt idx="7">
                  <c:v>FILOZOFIJA</c:v>
                </c:pt>
                <c:pt idx="8">
                  <c:v>MAĐARSKI JEZIK</c:v>
                </c:pt>
              </c:strCache>
            </c:strRef>
          </c:cat>
          <c:val>
            <c:numRef>
              <c:f>'prosjek nastavnika po odsj. Z'!$G$20:$G$28</c:f>
              <c:numCache>
                <c:formatCode>_(* #,##0.00_);_(* \(#,##0.00\);_(* "-"??_);_(@_)</c:formatCode>
                <c:ptCount val="9"/>
                <c:pt idx="0">
                  <c:v>4.63</c:v>
                </c:pt>
                <c:pt idx="1">
                  <c:v>4.66</c:v>
                </c:pt>
                <c:pt idx="2">
                  <c:v>4.5599999999999996</c:v>
                </c:pt>
                <c:pt idx="3">
                  <c:v>4.68</c:v>
                </c:pt>
                <c:pt idx="4">
                  <c:v>4.5199999999999996</c:v>
                </c:pt>
                <c:pt idx="5">
                  <c:v>4.6500000000000004</c:v>
                </c:pt>
                <c:pt idx="6">
                  <c:v>4.54</c:v>
                </c:pt>
                <c:pt idx="7">
                  <c:v>4.57</c:v>
                </c:pt>
                <c:pt idx="8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9B3-4E29-BD41-C849D57EF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037641968"/>
        <c:axId val="1037639792"/>
        <c:axId val="0"/>
      </c:bar3DChart>
      <c:catAx>
        <c:axId val="103764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037639792"/>
        <c:crosses val="autoZero"/>
        <c:auto val="1"/>
        <c:lblAlgn val="ctr"/>
        <c:lblOffset val="100"/>
        <c:noMultiLvlLbl val="0"/>
      </c:catAx>
      <c:valAx>
        <c:axId val="1037639792"/>
        <c:scaling>
          <c:orientation val="minMax"/>
          <c:max val="5"/>
          <c:min val="3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037641968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404488270348"/>
          <c:y val="0.16927019843396862"/>
          <c:w val="0.7683372667834415"/>
          <c:h val="0.74202235766741997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6B78-4A49-9372-78385F6332E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B78-4A49-9372-78385F6332EB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4-6B78-4A49-9372-78385F6332E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6B78-4A49-9372-78385F6332EB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7-6B78-4A49-9372-78385F6332E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6B78-4A49-9372-78385F6332EB}"/>
              </c:ext>
            </c:extLst>
          </c:dPt>
          <c:dPt>
            <c:idx val="6"/>
            <c:bubble3D val="0"/>
            <c:spPr>
              <a:pattFill prst="zigZag">
                <a:fgClr>
                  <a:schemeClr val="accent6"/>
                </a:fgClr>
                <a:bgClr>
                  <a:srgbClr val="FFFF00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A-6B78-4A49-9372-78385F6332E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6B78-4A49-9372-78385F6332E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6B78-4A49-9372-78385F6332EB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6B78-4A49-9372-78385F6332EB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F-6B78-4A49-9372-78385F6332EB}"/>
              </c:ext>
            </c:extLst>
          </c:dPt>
          <c:dLbls>
            <c:dLbl>
              <c:idx val="0"/>
              <c:layout>
                <c:manualLayout>
                  <c:x val="-2.4990540611953709E-2"/>
                  <c:y val="4.6830527701147933E-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ASISTENT 12,8%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8-4A49-9372-78385F6332EB}"/>
                </c:ext>
              </c:extLst>
            </c:dLbl>
            <c:dLbl>
              <c:idx val="1"/>
              <c:layout>
                <c:manualLayout>
                  <c:x val="-1.6107382550335572E-2"/>
                  <c:y val="-0.2759182529368294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DOCENT 28,9%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8-4A49-9372-78385F6332EB}"/>
                </c:ext>
              </c:extLst>
            </c:dLbl>
            <c:dLbl>
              <c:idx val="2"/>
              <c:layout>
                <c:manualLayout>
                  <c:x val="-5.5702014417920276E-2"/>
                  <c:y val="-0.1223031823481629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>
                        <a:latin typeface="Arial" pitchFamily="34" charset="0"/>
                        <a:cs typeface="Arial" pitchFamily="34" charset="0"/>
                      </a:rPr>
                      <a:t>IZVANREDNI PROFESOR 11,8%</a:t>
                    </a:r>
                    <a:endParaRPr lang="en-US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78-4A49-9372-78385F6332EB}"/>
                </c:ext>
              </c:extLst>
            </c:dLbl>
            <c:dLbl>
              <c:idx val="3"/>
              <c:layout>
                <c:manualLayout>
                  <c:x val="7.7898276100163324E-2"/>
                  <c:y val="4.513110125050423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LEKTOR 3,8%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78-4A49-9372-78385F6332EB}"/>
                </c:ext>
              </c:extLst>
            </c:dLbl>
            <c:dLbl>
              <c:idx val="4"/>
              <c:layout>
                <c:manualLayout>
                  <c:x val="2.3999436312071729E-2"/>
                  <c:y val="1.421008814576144E-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PREDAVAČ 1,3%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78-4A49-9372-78385F6332EB}"/>
                </c:ext>
              </c:extLst>
            </c:dLbl>
            <c:dLbl>
              <c:idx val="5"/>
              <c:layout>
                <c:manualLayout>
                  <c:x val="1.6107382550335555E-2"/>
                  <c:y val="-6.196005160371902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REDOVITI PROFESOR 13,3%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78-4A49-9372-78385F6332EB}"/>
                </c:ext>
              </c:extLst>
            </c:dLbl>
            <c:dLbl>
              <c:idx val="6"/>
              <c:layout>
                <c:manualLayout>
                  <c:x val="3.8430244510734519E-2"/>
                  <c:y val="2.159830245293340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POSLIJEDOKTORAND 10,3%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27335695826105"/>
                      <c:h val="9.88113855012239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B78-4A49-9372-78385F6332EB}"/>
                </c:ext>
              </c:extLst>
            </c:dLbl>
            <c:dLbl>
              <c:idx val="7"/>
              <c:layout>
                <c:manualLayout>
                  <c:x val="1.9242150664464074E-2"/>
                  <c:y val="1.954367370846618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VIŠI LEKTOR 3,5%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78-4A49-9372-78385F6332EB}"/>
                </c:ext>
              </c:extLst>
            </c:dLbl>
            <c:dLbl>
              <c:idx val="8"/>
              <c:layout>
                <c:manualLayout>
                  <c:x val="6.8877082193359612E-2"/>
                  <c:y val="3.270364210049345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VIŠI PREDAVAČ 9,5%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78-4A49-9372-78385F6332EB}"/>
                </c:ext>
              </c:extLst>
            </c:dLbl>
            <c:dLbl>
              <c:idx val="9"/>
              <c:layout>
                <c:manualLayout>
                  <c:x val="5.78586200214906E-2"/>
                  <c:y val="3.310518388591256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ZNANSTVENI NOVAK 4,3%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78-4A49-9372-78385F6332EB}"/>
                </c:ext>
              </c:extLst>
            </c:dLbl>
            <c:dLbl>
              <c:idx val="10"/>
              <c:layout>
                <c:manualLayout>
                  <c:x val="0.10902877354229586"/>
                  <c:y val="-7.32690490531422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NEDOSTAJU PODATCI 0,6</a:t>
                    </a:r>
                    <a:r>
                      <a:rPr lang="en-US" baseline="0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78-4A49-9372-78385F6332E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'po zvanjima'!$G$35:$G$45</c:f>
              <c:strCache>
                <c:ptCount val="11"/>
                <c:pt idx="0">
                  <c:v>ASISTENT</c:v>
                </c:pt>
                <c:pt idx="1">
                  <c:v>DOCENT</c:v>
                </c:pt>
                <c:pt idx="2">
                  <c:v>IZVANREDNI PROFESOR</c:v>
                </c:pt>
                <c:pt idx="3">
                  <c:v>LEKTOR</c:v>
                </c:pt>
                <c:pt idx="4">
                  <c:v>PREDAVAČ</c:v>
                </c:pt>
                <c:pt idx="5">
                  <c:v>REDOVITI PROFESOR</c:v>
                </c:pt>
                <c:pt idx="6">
                  <c:v>POSLIJEDOKTORAND</c:v>
                </c:pt>
                <c:pt idx="7">
                  <c:v>VIŠI LEKTOR</c:v>
                </c:pt>
                <c:pt idx="8">
                  <c:v>VIŠI PREDAVAČ</c:v>
                </c:pt>
                <c:pt idx="9">
                  <c:v>ZNANSTVENI NOVAK</c:v>
                </c:pt>
                <c:pt idx="10">
                  <c:v>NEDOSTAJU PODATCI</c:v>
                </c:pt>
              </c:strCache>
            </c:strRef>
          </c:cat>
          <c:val>
            <c:numRef>
              <c:f>'po zvanjima'!$I$35:$I$45</c:f>
              <c:numCache>
                <c:formatCode>0.00%</c:formatCode>
                <c:ptCount val="11"/>
                <c:pt idx="0">
                  <c:v>0.12812670671764062</c:v>
                </c:pt>
                <c:pt idx="1">
                  <c:v>0.2894593118514473</c:v>
                </c:pt>
                <c:pt idx="2">
                  <c:v>0.11753140360458765</c:v>
                </c:pt>
                <c:pt idx="3">
                  <c:v>3.8121245221190606E-2</c:v>
                </c:pt>
                <c:pt idx="4">
                  <c:v>1.2452211906062261E-2</c:v>
                </c:pt>
                <c:pt idx="5">
                  <c:v>0.13271436373566356</c:v>
                </c:pt>
                <c:pt idx="6">
                  <c:v>0.10333151283451666</c:v>
                </c:pt>
                <c:pt idx="7">
                  <c:v>3.4844347351174219E-2</c:v>
                </c:pt>
                <c:pt idx="8">
                  <c:v>9.4593118514472968E-2</c:v>
                </c:pt>
                <c:pt idx="9">
                  <c:v>4.2708902239213545E-2</c:v>
                </c:pt>
                <c:pt idx="10">
                  <c:v>6.1168760240305842E-3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78-4A49-9372-78385F633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49504130775597"/>
          <c:y val="0.14308965933590748"/>
          <c:w val="0.7829149007380789"/>
          <c:h val="0.759026138815355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49504130775597"/>
          <c:y val="0.14308965933590748"/>
          <c:w val="0.7829149007380789"/>
          <c:h val="0.75902613881535563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0546-4DF6-ACB9-0AD6E25FB66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546-4DF6-ACB9-0AD6E25FB666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4-0546-4DF6-ACB9-0AD6E25FB666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25830">
                    <a:srgbClr val="7030A0"/>
                  </a:gs>
                  <a:gs pos="0">
                    <a:srgbClr val="7030A0">
                      <a:lumMod val="100000"/>
                    </a:srgbClr>
                  </a:gs>
                  <a:gs pos="45420">
                    <a:srgbClr val="9752CA"/>
                  </a:gs>
                  <a:gs pos="100000">
                    <a:sysClr val="window" lastClr="FFFFFF"/>
                  </a:gs>
                  <a:gs pos="46000">
                    <a:srgbClr val="7030A0"/>
                  </a:gs>
                  <a:gs pos="46000">
                    <a:srgbClr val="7030A0">
                      <a:lumMod val="74000"/>
                      <a:lumOff val="26000"/>
                    </a:srgbClr>
                  </a:gs>
                  <a:gs pos="80000">
                    <a:srgbClr val="9E63CC"/>
                  </a:gs>
                </a:gsLst>
                <a:path path="circle">
                  <a:fillToRect r="100000" b="100000"/>
                </a:path>
                <a:tileRect l="-100000" t="-100000"/>
              </a:gradFill>
            </c:spPr>
            <c:extLst>
              <c:ext xmlns:c16="http://schemas.microsoft.com/office/drawing/2014/chart" uri="{C3380CC4-5D6E-409C-BE32-E72D297353CC}">
                <c16:uniqueId val="{00000006-0546-4DF6-ACB9-0AD6E25FB666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8-0546-4DF6-ACB9-0AD6E25FB66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0546-4DF6-ACB9-0AD6E25FB666}"/>
              </c:ext>
            </c:extLst>
          </c:dPt>
          <c:dPt>
            <c:idx val="6"/>
            <c:bubble3D val="0"/>
            <c:spPr>
              <a:pattFill prst="zigZag">
                <a:fgClr>
                  <a:schemeClr val="accent6"/>
                </a:fgClr>
                <a:bgClr>
                  <a:srgbClr val="FFFF00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B-0546-4DF6-ACB9-0AD6E25FB666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0546-4DF6-ACB9-0AD6E25FB666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0546-4DF6-ACB9-0AD6E25FB666}"/>
              </c:ext>
            </c:extLst>
          </c:dPt>
          <c:dLbls>
            <c:dLbl>
              <c:idx val="0"/>
              <c:layout>
                <c:manualLayout>
                  <c:x val="-2.4990540611953709E-2"/>
                  <c:y val="4.6830527701147933E-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46-4DF6-ACB9-0AD6E25FB666}"/>
                </c:ext>
              </c:extLst>
            </c:dLbl>
            <c:dLbl>
              <c:idx val="1"/>
              <c:layout>
                <c:manualLayout>
                  <c:x val="-2.5055928411633111E-2"/>
                  <c:y val="-5.132973412492003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46-4DF6-ACB9-0AD6E25FB666}"/>
                </c:ext>
              </c:extLst>
            </c:dLbl>
            <c:dLbl>
              <c:idx val="2"/>
              <c:layout>
                <c:manualLayout>
                  <c:x val="0"/>
                  <c:y val="2.909092019696309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46-4DF6-ACB9-0AD6E25FB666}"/>
                </c:ext>
              </c:extLst>
            </c:dLbl>
            <c:dLbl>
              <c:idx val="3"/>
              <c:layout>
                <c:manualLayout>
                  <c:x val="-8.1761524775845973E-2"/>
                  <c:y val="3.445352464621954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46-4DF6-ACB9-0AD6E25FB666}"/>
                </c:ext>
              </c:extLst>
            </c:dLbl>
            <c:dLbl>
              <c:idx val="4"/>
              <c:layout>
                <c:manualLayout>
                  <c:x val="2.9368563828850253E-2"/>
                  <c:y val="1.4201866552848122E-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46-4DF6-ACB9-0AD6E25FB666}"/>
                </c:ext>
              </c:extLst>
            </c:dLbl>
            <c:dLbl>
              <c:idx val="5"/>
              <c:layout>
                <c:manualLayout>
                  <c:x val="2.1476510067114093E-2"/>
                  <c:y val="4.4492011314119716E-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46-4DF6-ACB9-0AD6E25FB666}"/>
                </c:ext>
              </c:extLst>
            </c:dLbl>
            <c:dLbl>
              <c:idx val="6"/>
              <c:layout>
                <c:manualLayout>
                  <c:x val="1.0738255033557055E-2"/>
                  <c:y val="-9.9810107300446604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46-4DF6-ACB9-0AD6E25FB666}"/>
                </c:ext>
              </c:extLst>
            </c:dLbl>
            <c:dLbl>
              <c:idx val="7"/>
              <c:layout>
                <c:manualLayout>
                  <c:x val="4.307390427479979E-2"/>
                  <c:y val="-9.768011020162354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46-4DF6-ACB9-0AD6E25FB666}"/>
                </c:ext>
              </c:extLst>
            </c:dLbl>
            <c:dLbl>
              <c:idx val="8"/>
              <c:layout>
                <c:manualLayout>
                  <c:x val="6.2990857686413354E-2"/>
                  <c:y val="2.86573517718031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46-4DF6-ACB9-0AD6E25FB666}"/>
                </c:ext>
              </c:extLst>
            </c:dLbl>
            <c:dLbl>
              <c:idx val="9"/>
              <c:layout>
                <c:manualLayout>
                  <c:x val="0.10081164015571879"/>
                  <c:y val="-1.6130571655670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46-4DF6-ACB9-0AD6E25FB66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'po odsjecima'!$E$13:$E$21</c:f>
              <c:strCache>
                <c:ptCount val="9"/>
                <c:pt idx="0">
                  <c:v>HRVATSKI JEZIK  </c:v>
                </c:pt>
                <c:pt idx="1">
                  <c:v>POVIJEST</c:v>
                </c:pt>
                <c:pt idx="2">
                  <c:v>INFORMAC. ZNANOSTI </c:v>
                </c:pt>
                <c:pt idx="3">
                  <c:v>ENGLESKI JEZIK</c:v>
                </c:pt>
                <c:pt idx="4">
                  <c:v>NJEMAČKI JEZIK </c:v>
                </c:pt>
                <c:pt idx="5">
                  <c:v>PEDAGOGIJA</c:v>
                </c:pt>
                <c:pt idx="6">
                  <c:v>FILOZOFIJA</c:v>
                </c:pt>
                <c:pt idx="7">
                  <c:v>PSIHOLOGIJA</c:v>
                </c:pt>
                <c:pt idx="8">
                  <c:v>MAĐARSKI JEZIK</c:v>
                </c:pt>
              </c:strCache>
            </c:strRef>
          </c:cat>
          <c:val>
            <c:numRef>
              <c:f>'po odsjecima'!$F$13:$F$21</c:f>
              <c:numCache>
                <c:formatCode>0.0%</c:formatCode>
                <c:ptCount val="9"/>
                <c:pt idx="0">
                  <c:v>0.16700000000000001</c:v>
                </c:pt>
                <c:pt idx="1">
                  <c:v>9.9000000000000005E-2</c:v>
                </c:pt>
                <c:pt idx="2">
                  <c:v>0.123</c:v>
                </c:pt>
                <c:pt idx="3">
                  <c:v>0.158</c:v>
                </c:pt>
                <c:pt idx="4">
                  <c:v>0.13200000000000001</c:v>
                </c:pt>
                <c:pt idx="5">
                  <c:v>7.3999999999999996E-2</c:v>
                </c:pt>
                <c:pt idx="6">
                  <c:v>4.5999999999999999E-2</c:v>
                </c:pt>
                <c:pt idx="7">
                  <c:v>0.14199999999999999</c:v>
                </c:pt>
                <c:pt idx="8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546-4DF6-ACB9-0AD6E25FB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5532511855504"/>
          <c:y val="5.0925851872332957E-2"/>
          <c:w val="0.76456802274715663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1A3-4E82-B0B8-116384468C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1A3-4E82-B0B8-116384468C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1A3-4E82-B0B8-116384468C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01A3-4E82-B0B8-116384468C7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'učestalost pohađanja nastave'!$I$12:$I$22</c:f>
              <c:strCache>
                <c:ptCount val="11"/>
                <c:pt idx="0">
                  <c:v>0 %</c:v>
                </c:pt>
                <c:pt idx="1">
                  <c:v>10 %</c:v>
                </c:pt>
                <c:pt idx="2">
                  <c:v>20 %</c:v>
                </c:pt>
                <c:pt idx="3">
                  <c:v>30 %</c:v>
                </c:pt>
                <c:pt idx="4">
                  <c:v>40 %</c:v>
                </c:pt>
                <c:pt idx="5">
                  <c:v>50 %</c:v>
                </c:pt>
                <c:pt idx="6">
                  <c:v>60 %</c:v>
                </c:pt>
                <c:pt idx="7">
                  <c:v>70 %</c:v>
                </c:pt>
                <c:pt idx="8">
                  <c:v>80 %</c:v>
                </c:pt>
                <c:pt idx="9">
                  <c:v>90 %</c:v>
                </c:pt>
                <c:pt idx="10">
                  <c:v>100 %</c:v>
                </c:pt>
              </c:strCache>
            </c:strRef>
          </c:cat>
          <c:val>
            <c:numRef>
              <c:f>'učestalost pohađanja nastave'!$J$12:$J$22</c:f>
              <c:numCache>
                <c:formatCode>0.00%</c:formatCode>
                <c:ptCount val="11"/>
                <c:pt idx="0">
                  <c:v>2.8E-3</c:v>
                </c:pt>
                <c:pt idx="1">
                  <c:v>5.0000000000000001E-4</c:v>
                </c:pt>
                <c:pt idx="2">
                  <c:v>2.0000000000000001E-4</c:v>
                </c:pt>
                <c:pt idx="3">
                  <c:v>8.9999999999999998E-4</c:v>
                </c:pt>
                <c:pt idx="4">
                  <c:v>2.0000000000000001E-4</c:v>
                </c:pt>
                <c:pt idx="5">
                  <c:v>2.0999999999999999E-3</c:v>
                </c:pt>
                <c:pt idx="6">
                  <c:v>3.7000000000000002E-3</c:v>
                </c:pt>
                <c:pt idx="7">
                  <c:v>0.129</c:v>
                </c:pt>
                <c:pt idx="8">
                  <c:v>0.25600000000000001</c:v>
                </c:pt>
                <c:pt idx="9">
                  <c:v>0.3669</c:v>
                </c:pt>
                <c:pt idx="10">
                  <c:v>0.2374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A3-4E82-B0B8-116384468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974752368"/>
        <c:axId val="974750192"/>
      </c:barChart>
      <c:catAx>
        <c:axId val="974752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učestalost pohađanja nastave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974750192"/>
        <c:crosses val="autoZero"/>
        <c:auto val="1"/>
        <c:lblAlgn val="ctr"/>
        <c:lblOffset val="100"/>
        <c:noMultiLvlLbl val="0"/>
      </c:catAx>
      <c:valAx>
        <c:axId val="9747501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% studenata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97475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atte">
              <a:bevelT/>
              <a:bevelB w="12700" h="12700" prst="hardEdg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1-46D1-4C8E-9161-17A66332AD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3-46D1-4C8E-9161-17A66332ADE8}"/>
              </c:ext>
            </c:extLst>
          </c:dPt>
          <c:dLbls>
            <c:dLbl>
              <c:idx val="0"/>
              <c:layout>
                <c:manualLayout>
                  <c:x val="1.9707460665290062E-2"/>
                  <c:y val="-3.830920496013263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4,22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1-4C8E-9161-17A66332ADE8}"/>
                </c:ext>
              </c:extLst>
            </c:dLbl>
            <c:dLbl>
              <c:idx val="1"/>
              <c:layout>
                <c:manualLayout>
                  <c:x val="1.944443912362228E-2"/>
                  <c:y val="-4.45330860673600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4,33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1-4C8E-9161-17A66332ADE8}"/>
                </c:ext>
              </c:extLst>
            </c:dLbl>
            <c:dLbl>
              <c:idx val="2"/>
              <c:layout>
                <c:manualLayout>
                  <c:x val="1.9707460665290062E-2"/>
                  <c:y val="-3.830920496013264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4,52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1-4C8E-9161-17A66332ADE8}"/>
                </c:ext>
              </c:extLst>
            </c:dLbl>
            <c:dLbl>
              <c:idx val="3"/>
              <c:layout>
                <c:manualLayout>
                  <c:x val="1.9707460665290062E-2"/>
                  <c:y val="-3.910633861194911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4,42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1-4C8E-9161-17A66332ADE8}"/>
                </c:ext>
              </c:extLst>
            </c:dLbl>
            <c:dLbl>
              <c:idx val="4"/>
              <c:layout>
                <c:manualLayout>
                  <c:x val="1.9970601925456449E-2"/>
                  <c:y val="-3.63929648842436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4,33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D1-4C8E-9161-17A66332ADE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'svi prosjeci i oprema'!$K$28:$K$32</c:f>
              <c:strCache>
                <c:ptCount val="5"/>
                <c:pt idx="0">
                  <c:v> vrijeme održavanja nastave</c:v>
                </c:pt>
                <c:pt idx="1">
                  <c:v> trajanje nastave </c:v>
                </c:pt>
                <c:pt idx="2">
                  <c:v> veličina nastavne skupine</c:v>
                </c:pt>
                <c:pt idx="3">
                  <c:v> mjesto održavanja nastave </c:v>
                </c:pt>
                <c:pt idx="4">
                  <c:v>tehnička opremljenost </c:v>
                </c:pt>
              </c:strCache>
            </c:strRef>
          </c:cat>
          <c:val>
            <c:numRef>
              <c:f>'svi prosjeci i oprema'!$L$28:$L$32</c:f>
              <c:numCache>
                <c:formatCode>General</c:formatCode>
                <c:ptCount val="5"/>
                <c:pt idx="0">
                  <c:v>4.3499999999999996</c:v>
                </c:pt>
                <c:pt idx="1">
                  <c:v>4.41</c:v>
                </c:pt>
                <c:pt idx="2">
                  <c:v>4.6399999999999997</c:v>
                </c:pt>
                <c:pt idx="3">
                  <c:v>4.55</c:v>
                </c:pt>
                <c:pt idx="4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D1-4C8E-9161-17A66332A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shape val="box"/>
        <c:axId val="974741488"/>
        <c:axId val="974742032"/>
        <c:axId val="0"/>
      </c:bar3DChart>
      <c:catAx>
        <c:axId val="97474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42032"/>
        <c:crosses val="autoZero"/>
        <c:auto val="1"/>
        <c:lblAlgn val="ctr"/>
        <c:lblOffset val="100"/>
        <c:noMultiLvlLbl val="0"/>
      </c:catAx>
      <c:valAx>
        <c:axId val="97474203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4148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3.2546177629435666E-2"/>
          <c:y val="5.1942982265338382E-2"/>
          <c:w val="0.95027973962271106"/>
          <c:h val="0.7638384014152926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atte">
              <a:bevelT/>
              <a:bevelB w="12700" h="12700" prst="hardEdg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1-3042-453D-9022-EAC3748AA41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3042-453D-9022-EAC3748AA41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5-3042-453D-9022-EAC3748AA41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7-3042-453D-9022-EAC3748AA413}"/>
              </c:ext>
            </c:extLst>
          </c:dPt>
          <c:dLbls>
            <c:dLbl>
              <c:idx val="0"/>
              <c:layout>
                <c:manualLayout>
                  <c:x val="1.6666666666666666E-2"/>
                  <c:y val="-1.388888888888891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4,63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42-453D-9022-EAC3748AA413}"/>
                </c:ext>
              </c:extLst>
            </c:dLbl>
            <c:dLbl>
              <c:idx val="1"/>
              <c:layout>
                <c:manualLayout>
                  <c:x val="1.6666666666666666E-2"/>
                  <c:y val="-2.314814814814812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4,65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2-453D-9022-EAC3748AA413}"/>
                </c:ext>
              </c:extLst>
            </c:dLbl>
            <c:dLbl>
              <c:idx val="2"/>
              <c:layout>
                <c:manualLayout>
                  <c:x val="1.6666666666666666E-2"/>
                  <c:y val="-1.388888888888888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4,66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42-453D-9022-EAC3748AA413}"/>
                </c:ext>
              </c:extLst>
            </c:dLbl>
            <c:dLbl>
              <c:idx val="3"/>
              <c:layout>
                <c:manualLayout>
                  <c:x val="7.8259479860099453E-3"/>
                  <c:y val="-1.104972375690607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4,61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42-453D-9022-EAC3748AA413}"/>
                </c:ext>
              </c:extLst>
            </c:dLbl>
            <c:dLbl>
              <c:idx val="4"/>
              <c:layout>
                <c:manualLayout>
                  <c:x val="1.1982887384978517E-2"/>
                  <c:y val="-1.105001377590232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4,55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42-453D-9022-EAC3748AA413}"/>
                </c:ext>
              </c:extLst>
            </c:dLbl>
            <c:dLbl>
              <c:idx val="5"/>
              <c:layout>
                <c:manualLayout>
                  <c:x val="1.4051480997123488E-2"/>
                  <c:y val="-1.104969818168351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4,69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42-453D-9022-EAC3748AA413}"/>
                </c:ext>
              </c:extLst>
            </c:dLbl>
            <c:dLbl>
              <c:idx val="6"/>
              <c:layout>
                <c:manualLayout>
                  <c:x val="1.092896174863388E-2"/>
                  <c:y val="-2.209944751381215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4,51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42-453D-9022-EAC3748AA413}"/>
                </c:ext>
              </c:extLst>
            </c:dLbl>
            <c:dLbl>
              <c:idx val="7"/>
              <c:layout>
                <c:manualLayout>
                  <c:x val="1.5612802498048514E-2"/>
                  <c:y val="-1.473296500920810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4,46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42-453D-9022-EAC3748AA41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'procjena nast'!$K$28:$K$35</c:f>
              <c:strCache>
                <c:ptCount val="8"/>
                <c:pt idx="0">
                  <c:v>Obavještava o nast. ciljevima</c:v>
                </c:pt>
                <c:pt idx="1">
                  <c:v>Obavještava o sadržajima predavanja</c:v>
                </c:pt>
                <c:pt idx="2">
                  <c:v>Upućuje u obveze</c:v>
                </c:pt>
                <c:pt idx="3">
                  <c:v>Obavještava o načinu provedbe ispita</c:v>
                </c:pt>
                <c:pt idx="4">
                  <c:v>Navodi jasne kriterije procjene rada </c:v>
                </c:pt>
                <c:pt idx="5">
                  <c:v>Pokazuje dobro poznavanje sadržaja </c:v>
                </c:pt>
                <c:pt idx="6">
                  <c:v>Izlaže na jasan i razumljiv način</c:v>
                </c:pt>
                <c:pt idx="7">
                  <c:v>Način je izvođenja nastave odgovarajući</c:v>
                </c:pt>
              </c:strCache>
            </c:strRef>
          </c:cat>
          <c:val>
            <c:numRef>
              <c:f>'procjena nast'!$L$28:$L$35</c:f>
              <c:numCache>
                <c:formatCode>0.00</c:formatCode>
                <c:ptCount val="8"/>
                <c:pt idx="0">
                  <c:v>4.57</c:v>
                </c:pt>
                <c:pt idx="1">
                  <c:v>4.5999999999999996</c:v>
                </c:pt>
                <c:pt idx="2">
                  <c:v>4.59</c:v>
                </c:pt>
                <c:pt idx="3">
                  <c:v>4.55</c:v>
                </c:pt>
                <c:pt idx="4">
                  <c:v>4.4800000000000004</c:v>
                </c:pt>
                <c:pt idx="5">
                  <c:v>4.63</c:v>
                </c:pt>
                <c:pt idx="6">
                  <c:v>4.4800000000000004</c:v>
                </c:pt>
                <c:pt idx="7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42-453D-9022-EAC3748AA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box"/>
        <c:axId val="974751824"/>
        <c:axId val="974743120"/>
        <c:axId val="0"/>
      </c:bar3DChart>
      <c:catAx>
        <c:axId val="97475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43120"/>
        <c:crosses val="autoZero"/>
        <c:auto val="1"/>
        <c:lblAlgn val="ctr"/>
        <c:lblOffset val="100"/>
        <c:noMultiLvlLbl val="0"/>
      </c:catAx>
      <c:valAx>
        <c:axId val="974743120"/>
        <c:scaling>
          <c:orientation val="minMax"/>
          <c:max val="5"/>
          <c:min val="1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51824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noFill/>
        <a:ln>
          <a:solidFill>
            <a:schemeClr val="tx1"/>
          </a:solidFill>
        </a:ln>
      </c:spPr>
    </c:sideWall>
    <c:backWall>
      <c:thickness val="0"/>
      <c:spPr>
        <a:noFill/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2.9423617129825982E-2"/>
          <c:y val="4.0893258508432305E-2"/>
          <c:w val="0.95340230012232086"/>
          <c:h val="0.7938330360638621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atte">
              <a:bevelT/>
              <a:bevelB w="12700" h="12700" prst="hardEdg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1-5D1C-4992-9625-F5CA487FCB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5D1C-4992-9625-F5CA487FCB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5-5D1C-4992-9625-F5CA487FCB8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7-5D1C-4992-9625-F5CA487FCB8A}"/>
              </c:ext>
            </c:extLst>
          </c:dPt>
          <c:dLbls>
            <c:dLbl>
              <c:idx val="0"/>
              <c:layout>
                <c:manualLayout>
                  <c:x val="1.3544167634783357E-2"/>
                  <c:y val="-1.388929974913356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4,56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1C-4992-9625-F5CA487FCB8A}"/>
                </c:ext>
              </c:extLst>
            </c:dLbl>
            <c:dLbl>
              <c:idx val="1"/>
              <c:layout>
                <c:manualLayout>
                  <c:x val="1.0421484199720936E-2"/>
                  <c:y val="-2.314815620423136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4,50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C-4992-9625-F5CA487FCB8A}"/>
                </c:ext>
              </c:extLst>
            </c:dLbl>
            <c:dLbl>
              <c:idx val="2"/>
              <c:layout>
                <c:manualLayout>
                  <c:x val="1.3544167634783357E-2"/>
                  <c:y val="-1.020576847783529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4,55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1C-4992-9625-F5CA487FCB8A}"/>
                </c:ext>
              </c:extLst>
            </c:dLbl>
            <c:dLbl>
              <c:idx val="3"/>
              <c:layout>
                <c:manualLayout>
                  <c:x val="1.4070946049776566E-2"/>
                  <c:y val="-1.473296500920810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4,72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C-4992-9625-F5CA487FCB8A}"/>
                </c:ext>
              </c:extLst>
            </c:dLbl>
            <c:dLbl>
              <c:idx val="4"/>
              <c:layout>
                <c:manualLayout>
                  <c:x val="1.3544167634783357E-2"/>
                  <c:y val="-1.104972375690607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4,96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1C-4992-9625-F5CA487FCB8A}"/>
                </c:ext>
              </c:extLst>
            </c:dLbl>
            <c:dLbl>
              <c:idx val="5"/>
              <c:layout>
                <c:manualLayout>
                  <c:x val="1.405152224824356E-2"/>
                  <c:y val="-1.104972375690607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4,65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1C-4992-9625-F5CA487FCB8A}"/>
                </c:ext>
              </c:extLst>
            </c:dLbl>
            <c:dLbl>
              <c:idx val="6"/>
              <c:layout>
                <c:manualLayout>
                  <c:x val="1.092896174863388E-2"/>
                  <c:y val="-7.366482504604051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1,71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1C-4992-9625-F5CA487FCB8A}"/>
                </c:ext>
              </c:extLst>
            </c:dLbl>
            <c:dLbl>
              <c:idx val="7"/>
              <c:layout>
                <c:manualLayout>
                  <c:x val="1.405152224824356E-2"/>
                  <c:y val="-1.473296500920810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1C-4992-9625-F5CA487FCB8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'procjena nast 2'!$K$28:$K$35</c:f>
              <c:strCache>
                <c:ptCount val="8"/>
                <c:pt idx="0">
                  <c:v>Daje studentima povratnu inf. o njihovu radu</c:v>
                </c:pt>
                <c:pt idx="1">
                  <c:v>Potiče studente na aktivnost</c:v>
                </c:pt>
                <c:pt idx="2">
                  <c:v>Upućuje na izvore informacija o gradivu</c:v>
                </c:pt>
                <c:pt idx="3">
                  <c:v>Dostupan je za konzultacije</c:v>
                </c:pt>
                <c:pt idx="4">
                  <c:v>Korektan je u komunikaciji sa studentima</c:v>
                </c:pt>
                <c:pt idx="5">
                  <c:v>Pristupačan je i susretljiv</c:v>
                </c:pt>
                <c:pt idx="6">
                  <c:v>Otkazuje nastavu bez najave</c:v>
                </c:pt>
                <c:pt idx="7">
                  <c:v>Nadoknađuje otkazanu nastavu</c:v>
                </c:pt>
              </c:strCache>
            </c:strRef>
          </c:cat>
          <c:val>
            <c:numRef>
              <c:f>'procjena nast 2'!$L$28:$L$35</c:f>
              <c:numCache>
                <c:formatCode>0.00</c:formatCode>
                <c:ptCount val="8"/>
                <c:pt idx="0">
                  <c:v>4.5151219512195002</c:v>
                </c:pt>
                <c:pt idx="1">
                  <c:v>4.4809145514435169</c:v>
                </c:pt>
                <c:pt idx="2">
                  <c:v>4.5181853734845552</c:v>
                </c:pt>
                <c:pt idx="3">
                  <c:v>4.6533415334153139</c:v>
                </c:pt>
                <c:pt idx="4">
                  <c:v>4.6300544323483681</c:v>
                </c:pt>
                <c:pt idx="5">
                  <c:v>4.6054421768707297</c:v>
                </c:pt>
                <c:pt idx="6">
                  <c:v>1.6953369905956106</c:v>
                </c:pt>
                <c:pt idx="7">
                  <c:v>4.645937161430127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1C-4992-9625-F5CA487FC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box"/>
        <c:axId val="974737136"/>
        <c:axId val="974748016"/>
        <c:axId val="0"/>
      </c:bar3DChart>
      <c:catAx>
        <c:axId val="97473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48016"/>
        <c:crosses val="autoZero"/>
        <c:auto val="1"/>
        <c:lblAlgn val="ctr"/>
        <c:lblOffset val="100"/>
        <c:noMultiLvlLbl val="0"/>
      </c:catAx>
      <c:valAx>
        <c:axId val="974748016"/>
        <c:scaling>
          <c:orientation val="minMax"/>
          <c:max val="5"/>
          <c:min val="1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3713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atte">
              <a:bevelT/>
              <a:bevelB w="12700" h="12700" prst="hardEdg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1-E0E9-4EC3-B6E0-78D02947A38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E0E9-4EC3-B6E0-78D02947A3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5-E0E9-4EC3-B6E0-78D02947A38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7-E0E9-4EC3-B6E0-78D02947A38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2700" h="12700" prst="hardEdge"/>
              </a:sp3d>
            </c:spPr>
            <c:extLst>
              <c:ext xmlns:c16="http://schemas.microsoft.com/office/drawing/2014/chart" uri="{C3380CC4-5D6E-409C-BE32-E72D297353CC}">
                <c16:uniqueId val="{00000009-E0E9-4EC3-B6E0-78D02947A389}"/>
              </c:ext>
            </c:extLst>
          </c:dPt>
          <c:dLbls>
            <c:dLbl>
              <c:idx val="0"/>
              <c:layout>
                <c:manualLayout>
                  <c:x val="5.05981967844995E-3"/>
                  <c:y val="-1.38890959428568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E9-4EC3-B6E0-78D02947A389}"/>
                </c:ext>
              </c:extLst>
            </c:dLbl>
            <c:dLbl>
              <c:idx val="1"/>
              <c:layout>
                <c:manualLayout>
                  <c:x val="5.05981967844995E-3"/>
                  <c:y val="-2.314815633672315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4,57</a:t>
                    </a:r>
                    <a:endParaRPr lang="en-US" sz="140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9-4EC3-B6E0-78D02947A389}"/>
                </c:ext>
              </c:extLst>
            </c:dLbl>
            <c:dLbl>
              <c:idx val="2"/>
              <c:layout>
                <c:manualLayout>
                  <c:x val="5.05981967844995E-3"/>
                  <c:y val="-2.351605263443817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E9-4EC3-B6E0-78D02947A389}"/>
                </c:ext>
              </c:extLst>
            </c:dLbl>
            <c:dLbl>
              <c:idx val="3"/>
              <c:layout>
                <c:manualLayout>
                  <c:x val="4.688081554820406E-3"/>
                  <c:y val="-1.28359422554418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9-4EC3-B6E0-78D02947A389}"/>
                </c:ext>
              </c:extLst>
            </c:dLbl>
            <c:dLbl>
              <c:idx val="4"/>
              <c:layout>
                <c:manualLayout>
                  <c:x val="7.9615247614832699E-3"/>
                  <c:y val="-1.925391338316273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E9-4EC3-B6E0-78D02947A389}"/>
                </c:ext>
              </c:extLst>
            </c:dLbl>
            <c:dLbl>
              <c:idx val="5"/>
              <c:layout>
                <c:manualLayout>
                  <c:x val="5.803410166066638E-3"/>
                  <c:y val="-9.6269566915813658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E9-4EC3-B6E0-78D02947A389}"/>
                </c:ext>
              </c:extLst>
            </c:dLbl>
            <c:dLbl>
              <c:idx val="6"/>
              <c:layout>
                <c:manualLayout>
                  <c:x val="1.0155967790616617E-2"/>
                  <c:y val="-1.604492781930227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E9-4EC3-B6E0-78D02947A389}"/>
                </c:ext>
              </c:extLst>
            </c:dLbl>
            <c:dLbl>
              <c:idx val="7"/>
              <c:layout>
                <c:manualLayout>
                  <c:x val="1.0155966630395358E-2"/>
                  <c:y val="-3.197419599658476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E9-4EC3-B6E0-78D02947A389}"/>
                </c:ext>
              </c:extLst>
            </c:dLbl>
            <c:dLbl>
              <c:idx val="8"/>
              <c:layout>
                <c:manualLayout>
                  <c:x val="8.7051152491000629E-3"/>
                  <c:y val="-1.604492781930227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E9-4EC3-B6E0-78D02947A389}"/>
                </c:ext>
              </c:extLst>
            </c:dLbl>
            <c:dLbl>
              <c:idx val="9"/>
              <c:layout>
                <c:manualLayout>
                  <c:x val="8.7051152490998512E-3"/>
                  <c:y val="-1.604492781930227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E9-4EC3-B6E0-78D02947A38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'samoprocjena studenata'!$K$27:$K$36</c:f>
              <c:strCache>
                <c:ptCount val="10"/>
                <c:pt idx="0">
                  <c:v>Zanima me područje koje predaje nastavnik</c:v>
                </c:pt>
                <c:pt idx="1">
                  <c:v>U dovoljnoj mjeri sam pohađao nastavu</c:v>
                </c:pt>
                <c:pt idx="2">
                  <c:v>Redovito sam se pripremao za praćenje nastave</c:v>
                </c:pt>
                <c:pt idx="3">
                  <c:v>Na vrijeme sam izvršavao obveze na kolegiju</c:v>
                </c:pt>
                <c:pt idx="4">
                  <c:v>Pozorno sam pratio nastavu</c:v>
                </c:pt>
                <c:pt idx="5">
                  <c:v>Nastojao sam aktivno sudjelovati na nastavi</c:v>
                </c:pt>
                <c:pt idx="6">
                  <c:v>Korektno sam se ponašao u komunik. s nastavnikom</c:v>
                </c:pt>
                <c:pt idx="7">
                  <c:v>Kada nešto nije jasno, pitao sam nastavnika</c:v>
                </c:pt>
                <c:pt idx="8">
                  <c:v>Samostalno sam tražio dodatne izvore podataka </c:v>
                </c:pt>
                <c:pt idx="9">
                  <c:v>Moja su očekivanja od ovog kolegija ispunjena</c:v>
                </c:pt>
              </c:strCache>
            </c:strRef>
          </c:cat>
          <c:val>
            <c:numRef>
              <c:f>'samoprocjena studenata'!$L$27:$L$36</c:f>
              <c:numCache>
                <c:formatCode>0.00</c:formatCode>
                <c:ptCount val="10"/>
                <c:pt idx="0">
                  <c:v>3.901508526453862</c:v>
                </c:pt>
                <c:pt idx="1">
                  <c:v>4.5695233930913819</c:v>
                </c:pt>
                <c:pt idx="2">
                  <c:v>3.9375751612550323</c:v>
                </c:pt>
                <c:pt idx="3">
                  <c:v>4.3685073810825568</c:v>
                </c:pt>
                <c:pt idx="4">
                  <c:v>4.213817227809348</c:v>
                </c:pt>
                <c:pt idx="5">
                  <c:v>4.1120463489287369</c:v>
                </c:pt>
                <c:pt idx="6">
                  <c:v>4.6982287338727344</c:v>
                </c:pt>
                <c:pt idx="7">
                  <c:v>4.2184184622115373</c:v>
                </c:pt>
                <c:pt idx="8">
                  <c:v>3.6625478403499154</c:v>
                </c:pt>
                <c:pt idx="9">
                  <c:v>4.2396106736658066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E9-4EC3-B6E0-78D02947A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4746928"/>
        <c:axId val="974751280"/>
        <c:axId val="0"/>
      </c:bar3DChart>
      <c:catAx>
        <c:axId val="97474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51280"/>
        <c:crosses val="autoZero"/>
        <c:auto val="1"/>
        <c:lblAlgn val="ctr"/>
        <c:lblOffset val="100"/>
        <c:noMultiLvlLbl val="0"/>
      </c:catAx>
      <c:valAx>
        <c:axId val="974751280"/>
        <c:scaling>
          <c:orientation val="minMax"/>
          <c:max val="5"/>
          <c:min val="1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97474692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6D0CE-0FA6-4B2E-B08F-ADAB4EF5B10E}" type="datetimeFigureOut">
              <a:rPr lang="hr-HR"/>
              <a:pPr>
                <a:defRPr/>
              </a:pPr>
              <a:t>15.3.2016.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3031DC-7104-40B9-A113-B44A3F4775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0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031DC-7104-40B9-A113-B44A3F4775B1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8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031DC-7104-40B9-A113-B44A3F4775B1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6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F523-8BEC-46B8-9A5C-21A943906830}" type="datetime1">
              <a:rPr lang="hr-HR" smtClean="0"/>
              <a:t>15.3.2016.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6243-C8F6-4C21-A7AD-059AF69585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2171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D501-861B-4D8B-BF7D-ADEAEE8CA627}" type="datetime1">
              <a:rPr lang="hr-HR" smtClean="0"/>
              <a:t>15.3.2016.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BAF7-B0F0-47EA-9020-2BD2375F73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2936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AE71-7CB1-441C-B2C7-C5FD5EA46BE4}" type="datetime1">
              <a:rPr lang="hr-HR" smtClean="0"/>
              <a:t>15.3.2016.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C995-E4A1-465B-9B35-26318AA82E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281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268288"/>
            <a:ext cx="61722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C3E7-8065-4A97-BC19-B902CA030044}" type="datetime1">
              <a:rPr lang="hr-HR" smtClean="0"/>
              <a:t>15.3.2016.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A793-D0BD-45A0-AEAD-6098B379A9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2894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857-590E-46EF-B182-D31233E9625C}" type="datetime1">
              <a:rPr lang="hr-HR" smtClean="0"/>
              <a:t>15.3.2016.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5DFD-D63A-46D6-9561-A500A36D16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4550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3E0E-CD13-40A6-9E3C-1C51420B9525}" type="datetime1">
              <a:rPr lang="hr-HR" smtClean="0"/>
              <a:t>15.3.2016.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E9BE-6F46-429F-B971-6D917D8D30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19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735F-3C97-4360-A598-E0C95C6D0A54}" type="datetime1">
              <a:rPr lang="hr-HR" smtClean="0"/>
              <a:t>15.3.2016.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47C2-6010-4A5E-9669-509F360DCB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532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3F22-CD56-43B0-9838-FD6012DA3FED}" type="datetime1">
              <a:rPr lang="hr-HR" smtClean="0"/>
              <a:t>15.3.2016.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7513-F885-4DD0-80D7-5A98F4104C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9395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703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75819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EF63-F911-44B2-B1CD-8EF0E1FB9BB5}" type="datetime1">
              <a:rPr lang="hr-HR" smtClean="0"/>
              <a:t>15.3.2016.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966F-E8E5-45A5-B302-605DEC6D42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032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C82C-C822-4973-BF6C-1588CCAE2893}" type="datetime1">
              <a:rPr lang="hr-HR" smtClean="0"/>
              <a:t>15.3.2016.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4DAE-507D-4EC4-A33C-97189F6E67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42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29AD-62B1-4BC4-82D0-45816022C970}" type="datetime1">
              <a:rPr lang="hr-HR" smtClean="0"/>
              <a:t>15.3.2016.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FBDA-81D3-4EA3-98A2-A586DF4118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5073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07441-73FD-4C53-A538-823EC80CFDBB}" type="datetime1">
              <a:rPr lang="hr-HR" smtClean="0"/>
              <a:t>15.3.2016.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DE2200-0839-4E1A-8ED4-3E6C03CB10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6" r:id="rId2"/>
    <p:sldLayoutId id="2147483808" r:id="rId3"/>
    <p:sldLayoutId id="2147483809" r:id="rId4"/>
    <p:sldLayoutId id="2147483810" r:id="rId5"/>
    <p:sldLayoutId id="2147483811" r:id="rId6"/>
    <p:sldLayoutId id="2147483817" r:id="rId7"/>
    <p:sldLayoutId id="2147483812" r:id="rId8"/>
    <p:sldLayoutId id="2147483813" r:id="rId9"/>
    <p:sldLayoutId id="2147483814" r:id="rId10"/>
    <p:sldLayoutId id="214748381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771800" y="5666217"/>
            <a:ext cx="5977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1" i="1" dirty="0">
                <a:latin typeface="Arial" panose="020B0604020202020204" pitchFamily="34" charset="0"/>
              </a:rPr>
              <a:t>Priredio: Ured za unapređivanje kvalitete visokog 		  obrazovanja 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827584" y="1628800"/>
            <a:ext cx="7772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4400" b="1" dirty="0" smtClean="0"/>
              <a:t>Rezultati studentske ankete za zimski semestar</a:t>
            </a:r>
            <a:endParaRPr lang="hr-HR" sz="4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4400" b="1" dirty="0" smtClean="0"/>
              <a:t>akademske 2015./16. godine</a:t>
            </a:r>
            <a:endParaRPr lang="hr-HR" sz="4400" b="1" dirty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691680" y="4797152"/>
            <a:ext cx="6400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r-HR" b="1" smtClean="0"/>
              <a:t>ožujak </a:t>
            </a:r>
            <a:r>
              <a:rPr lang="hr-HR" b="1" dirty="0" smtClean="0"/>
              <a:t>2016. </a:t>
            </a:r>
            <a:endParaRPr lang="hr-HR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1403648" y="3854459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 </a:t>
            </a:r>
            <a:r>
              <a:rPr lang="hr-HR" b="1" dirty="0" smtClean="0">
                <a:solidFill>
                  <a:prstClr val="black"/>
                </a:solidFill>
              </a:rPr>
              <a:t>Anketa provedena u razdoblju od 11. do 15. siječnja 2016. 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513" y="692150"/>
            <a:ext cx="6337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5. Analiza procjene uvjeta</a:t>
            </a:r>
          </a:p>
          <a:p>
            <a:pPr algn="ctr" eaLnBrk="1" hangingPunct="1">
              <a:defRPr/>
            </a:pP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održavanja nastave</a:t>
            </a:r>
            <a:endParaRPr lang="hr-HR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42796"/>
              </p:ext>
            </p:extLst>
          </p:nvPr>
        </p:nvGraphicFramePr>
        <p:xfrm>
          <a:off x="539552" y="2132856"/>
          <a:ext cx="7920879" cy="3396073"/>
        </p:xfrm>
        <a:graphic>
          <a:graphicData uri="http://schemas.openxmlformats.org/drawingml/2006/table">
            <a:tbl>
              <a:tblPr/>
              <a:tblGrid>
                <a:gridCol w="440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itanje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odgovora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Min.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Max.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4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Procijenite </a:t>
                      </a: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vrijeme održavanja nastave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16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Procijenite trajanje nastave 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Procijenite veličinu nastavne </a:t>
                      </a:r>
                      <a:r>
                        <a:rPr lang="hr-HR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skupine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07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Procijenite mjesto održavanja nastave (veličina prostora, izgled prostora itd.)</a:t>
                      </a:r>
                      <a:endParaRPr lang="hr-HR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96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Procijenite tehničku opremljenost (dostatan broj računala, dostupnost različitih medija i ispravnost pomagala itd.)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49" marR="19049" marT="19030" marB="190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5760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dirty="0" smtClean="0">
                <a:solidFill>
                  <a:prstClr val="black"/>
                </a:solidFill>
              </a:rPr>
              <a:t/>
            </a:r>
            <a:br>
              <a:rPr lang="hr-HR" sz="2400" b="1" dirty="0" smtClean="0">
                <a:solidFill>
                  <a:prstClr val="black"/>
                </a:solidFill>
              </a:rPr>
            </a:br>
            <a:r>
              <a:rPr lang="hr-HR" sz="2400" b="1" dirty="0">
                <a:solidFill>
                  <a:prstClr val="black"/>
                </a:solidFill>
              </a:rPr>
              <a:t/>
            </a:r>
            <a:br>
              <a:rPr lang="hr-HR" sz="2400" b="1" dirty="0">
                <a:solidFill>
                  <a:prstClr val="black"/>
                </a:solidFill>
              </a:rPr>
            </a:br>
            <a:r>
              <a:rPr lang="hr-HR" sz="2400" b="1" dirty="0" smtClean="0">
                <a:solidFill>
                  <a:prstClr val="black"/>
                </a:solidFill>
              </a:rPr>
              <a:t>Graf 4. </a:t>
            </a:r>
            <a:r>
              <a:rPr lang="hr-HR" sz="2400" b="1" dirty="0">
                <a:solidFill>
                  <a:prstClr val="black"/>
                </a:solidFill>
              </a:rPr>
              <a:t>Analiza </a:t>
            </a:r>
            <a:r>
              <a:rPr lang="hr-HR" sz="2400" b="1" dirty="0" smtClean="0">
                <a:solidFill>
                  <a:prstClr val="black"/>
                </a:solidFill>
              </a:rPr>
              <a:t>procjene uvjeta održavanja nastave </a:t>
            </a:r>
            <a:br>
              <a:rPr lang="hr-HR" sz="2400" b="1" dirty="0" smtClean="0">
                <a:solidFill>
                  <a:prstClr val="black"/>
                </a:solidFill>
              </a:rPr>
            </a:br>
            <a:endParaRPr lang="hr-HR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627369"/>
              </p:ext>
            </p:extLst>
          </p:nvPr>
        </p:nvGraphicFramePr>
        <p:xfrm>
          <a:off x="467544" y="1484784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3513" y="549275"/>
            <a:ext cx="6337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6a. </a:t>
            </a: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Analiza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studentske procjene</a:t>
            </a:r>
          </a:p>
          <a:p>
            <a:pPr lvl="0" algn="ctr" eaLnBrk="1" hangingPunct="1">
              <a:defRPr/>
            </a:pP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kvalitete nastavnikova rada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69671"/>
              </p:ext>
            </p:extLst>
          </p:nvPr>
        </p:nvGraphicFramePr>
        <p:xfrm>
          <a:off x="822325" y="1556791"/>
          <a:ext cx="7854131" cy="5213574"/>
        </p:xfrm>
        <a:graphic>
          <a:graphicData uri="http://schemas.openxmlformats.org/drawingml/2006/table">
            <a:tbl>
              <a:tblPr/>
              <a:tblGrid>
                <a:gridCol w="390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Tvrdnja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odgovora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1162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Obavještava studente o nastavnim ciljevima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9.012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4,63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Obavještava studente o sadržajima koji će se predavati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4,65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Upućuje studente u obveze koje trebaju ispuniti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9.027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4,66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2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Obavještava studente o načinu provedbe ispita i kolokvija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4,61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Navodi jasne kriterije procjene rada studenta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9.003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4,55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Pokazuje dobro poznavanje sadržaja kolegija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9.020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4,69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Izlaže na jasan i razumljiv način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4,51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Način je izvođenja nastave odgovarajući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14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4,46    </a:t>
                      </a:r>
                    </a:p>
                  </a:txBody>
                  <a:tcPr marL="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01219"/>
              </p:ext>
            </p:extLst>
          </p:nvPr>
        </p:nvGraphicFramePr>
        <p:xfrm>
          <a:off x="827584" y="1628800"/>
          <a:ext cx="7704856" cy="4347140"/>
        </p:xfrm>
        <a:graphic>
          <a:graphicData uri="http://schemas.openxmlformats.org/drawingml/2006/table">
            <a:tbl>
              <a:tblPr/>
              <a:tblGrid>
                <a:gridCol w="376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2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Tvrdnja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odgovora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1162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Min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Daje studentima povratnu informaciju o njihovu radu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4,56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Potiče studente na aktivnost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Upućuje na izvore informacija o gradivu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Dostupan je za konzultacije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4,72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Korektan je u komunikaciji sa studentima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3" marR="37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4,69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Pristupačan je i susretljiv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2" marR="59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4,65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Otkazuje nastavu bez najave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2" marR="59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Nadoknađuje otkazanu nastavu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2" marR="59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4,65    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33513" y="549275"/>
            <a:ext cx="6337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6b. </a:t>
            </a:r>
            <a:r>
              <a:rPr lang="nn-NO" sz="2400" b="1" kern="0" dirty="0">
                <a:solidFill>
                  <a:prstClr val="black"/>
                </a:solidFill>
                <a:latin typeface="Calibri"/>
              </a:rPr>
              <a:t>Analiza studentske procjene</a:t>
            </a:r>
          </a:p>
          <a:p>
            <a:pPr lvl="0" algn="ctr" eaLnBrk="1" hangingPunct="1">
              <a:defRPr/>
            </a:pPr>
            <a:r>
              <a:rPr lang="nn-NO" sz="2400" b="1" kern="0" dirty="0">
                <a:solidFill>
                  <a:prstClr val="black"/>
                </a:solidFill>
                <a:latin typeface="Calibri"/>
              </a:rPr>
              <a:t>kvalitete nastavnikova rada 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lvl="0" eaLnBrk="1" hangingPunct="1">
              <a:defRPr/>
            </a:pPr>
            <a:r>
              <a:rPr lang="hr-HR" sz="2400" b="1" kern="0" dirty="0" smtClean="0">
                <a:solidFill>
                  <a:prstClr val="black"/>
                </a:solidFill>
              </a:rPr>
              <a:t>Graf 5a. Analiza </a:t>
            </a:r>
            <a:r>
              <a:rPr lang="hr-HR" sz="2400" b="1" kern="0" dirty="0">
                <a:solidFill>
                  <a:prstClr val="black"/>
                </a:solidFill>
              </a:rPr>
              <a:t>studentske procjene</a:t>
            </a:r>
            <a:br>
              <a:rPr lang="hr-HR" sz="2400" b="1" kern="0" dirty="0">
                <a:solidFill>
                  <a:prstClr val="black"/>
                </a:solidFill>
              </a:rPr>
            </a:br>
            <a:r>
              <a:rPr lang="hr-HR" sz="2400" b="1" kern="0" dirty="0">
                <a:solidFill>
                  <a:prstClr val="black"/>
                </a:solidFill>
              </a:rPr>
              <a:t>kvalitete nastavnikova </a:t>
            </a:r>
            <a:r>
              <a:rPr lang="hr-HR" sz="2400" b="1" kern="0" dirty="0" smtClean="0">
                <a:solidFill>
                  <a:prstClr val="black"/>
                </a:solidFill>
              </a:rPr>
              <a:t>rada</a:t>
            </a:r>
            <a:endParaRPr lang="hr-HR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295136"/>
              </p:ext>
            </p:extLst>
          </p:nvPr>
        </p:nvGraphicFramePr>
        <p:xfrm>
          <a:off x="323528" y="1700808"/>
          <a:ext cx="8352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92769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kern="0" dirty="0" smtClean="0">
                <a:solidFill>
                  <a:prstClr val="black"/>
                </a:solidFill>
              </a:rPr>
              <a:t>Graf 5b. </a:t>
            </a:r>
            <a:r>
              <a:rPr lang="nn-NO" sz="2400" b="1" kern="0" dirty="0">
                <a:solidFill>
                  <a:prstClr val="black"/>
                </a:solidFill>
              </a:rPr>
              <a:t>Analiza studentske procjene</a:t>
            </a:r>
            <a:br>
              <a:rPr lang="nn-NO" sz="2400" b="1" kern="0" dirty="0">
                <a:solidFill>
                  <a:prstClr val="black"/>
                </a:solidFill>
              </a:rPr>
            </a:br>
            <a:r>
              <a:rPr lang="nn-NO" sz="2400" b="1" kern="0" dirty="0">
                <a:solidFill>
                  <a:prstClr val="black"/>
                </a:solidFill>
              </a:rPr>
              <a:t>kvalitete nastavnikova </a:t>
            </a:r>
            <a:r>
              <a:rPr lang="nn-NO" sz="2400" b="1" kern="0" dirty="0" smtClean="0">
                <a:solidFill>
                  <a:prstClr val="black"/>
                </a:solidFill>
              </a:rPr>
              <a:t>rada</a:t>
            </a:r>
            <a:endParaRPr lang="hr-HR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905528"/>
              </p:ext>
            </p:extLst>
          </p:nvPr>
        </p:nvGraphicFramePr>
        <p:xfrm>
          <a:off x="527152" y="1700808"/>
          <a:ext cx="8352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3512" y="549275"/>
            <a:ext cx="6378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7. </a:t>
            </a:r>
            <a:r>
              <a:rPr lang="hr-HR" sz="2400" b="1" kern="0" dirty="0" err="1" smtClean="0">
                <a:solidFill>
                  <a:prstClr val="black"/>
                </a:solidFill>
                <a:latin typeface="Calibri"/>
              </a:rPr>
              <a:t>Samoprocjena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 studenata 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62733"/>
              </p:ext>
            </p:extLst>
          </p:nvPr>
        </p:nvGraphicFramePr>
        <p:xfrm>
          <a:off x="611560" y="1027660"/>
          <a:ext cx="7920038" cy="5346024"/>
        </p:xfrm>
        <a:graphic>
          <a:graphicData uri="http://schemas.openxmlformats.org/drawingml/2006/table">
            <a:tbl>
              <a:tblPr/>
              <a:tblGrid>
                <a:gridCol w="394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Tvrdnja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odgovora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Zanima me područje koje predaje nastavnik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Smatram da sam u dovoljnoj mjeri pohađao nastavu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Redovito sam se pripremao za praćenje nastave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 vrijeme sam izvršavao obveze na ovom kolegiju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Pozorno sam pratio nastavu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Nastojao sam aktivno sudjelovati na nastavi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Korektno sam se ponašao u komunikaciji s nastavnikom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Kada mi nešto nije bilo jasno, pitao sam nastavnika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Samostalno sam tražio dodatne izvore podataka o gradivu iz ovog kolegija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Moja su očekivanja od ovog kolegija ispunjena</a:t>
                      </a:r>
                      <a:endParaRPr lang="hr-HR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586705"/>
            <a:ext cx="7704856" cy="538039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kern="0" dirty="0">
                <a:solidFill>
                  <a:prstClr val="black"/>
                </a:solidFill>
              </a:rPr>
              <a:t>Graf </a:t>
            </a:r>
            <a:r>
              <a:rPr lang="hr-HR" sz="2400" b="1" kern="0" dirty="0" smtClean="0">
                <a:solidFill>
                  <a:prstClr val="black"/>
                </a:solidFill>
              </a:rPr>
              <a:t>6. </a:t>
            </a:r>
            <a:r>
              <a:rPr lang="hr-HR" sz="2400" b="1" kern="0" dirty="0" err="1" smtClean="0">
                <a:solidFill>
                  <a:prstClr val="black"/>
                </a:solidFill>
              </a:rPr>
              <a:t>Samoprocjena</a:t>
            </a:r>
            <a:r>
              <a:rPr lang="hr-HR" sz="2400" b="1" kern="0" dirty="0" smtClean="0">
                <a:solidFill>
                  <a:prstClr val="black"/>
                </a:solidFill>
              </a:rPr>
              <a:t> studenata</a:t>
            </a:r>
            <a:endParaRPr lang="hr-HR" dirty="0" smtClean="0"/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924537"/>
              </p:ext>
            </p:extLst>
          </p:nvPr>
        </p:nvGraphicFramePr>
        <p:xfrm>
          <a:off x="195262" y="1452562"/>
          <a:ext cx="8753475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3512" y="549275"/>
            <a:ext cx="6378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8. Procjena kvalitete rada</a:t>
            </a:r>
          </a:p>
          <a:p>
            <a:pPr lvl="0" algn="ctr" eaLnBrk="1" hangingPunct="1">
              <a:defRPr/>
            </a:pP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prema zvanju nastavnika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34942"/>
              </p:ext>
            </p:extLst>
          </p:nvPr>
        </p:nvGraphicFramePr>
        <p:xfrm>
          <a:off x="611561" y="1484784"/>
          <a:ext cx="8208911" cy="4680523"/>
        </p:xfrm>
        <a:graphic>
          <a:graphicData uri="http://schemas.openxmlformats.org/drawingml/2006/table">
            <a:tbl>
              <a:tblPr/>
              <a:tblGrid>
                <a:gridCol w="449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ZVANJE NASTAVNIKA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REDOVITI PROFESOR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4,50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IZVANREDNI PROFESOR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DOCENT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4,65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VIŠI PREDAVAČ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4,68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PREDAVAČ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4,42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VIŠI</a:t>
                      </a:r>
                      <a:r>
                        <a:rPr lang="hr-HR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LEKTOR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4,72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LEKTOR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4,42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POSLIJEDOKTORAND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4,70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ASISTENT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   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ZNANSTVENI NOVAK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4,65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91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692696"/>
            <a:ext cx="7704856" cy="538039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kern="0" dirty="0">
                <a:solidFill>
                  <a:prstClr val="black"/>
                </a:solidFill>
              </a:rPr>
              <a:t>Graf </a:t>
            </a:r>
            <a:r>
              <a:rPr lang="hr-HR" sz="2400" b="1" kern="0" dirty="0" smtClean="0">
                <a:solidFill>
                  <a:prstClr val="black"/>
                </a:solidFill>
              </a:rPr>
              <a:t>7. Procjena kvalitete rada prema</a:t>
            </a:r>
            <a:br>
              <a:rPr lang="hr-HR" sz="2400" b="1" kern="0" dirty="0" smtClean="0">
                <a:solidFill>
                  <a:prstClr val="black"/>
                </a:solidFill>
              </a:rPr>
            </a:br>
            <a:r>
              <a:rPr lang="hr-HR" sz="2400" b="1" kern="0" dirty="0" smtClean="0">
                <a:solidFill>
                  <a:prstClr val="black"/>
                </a:solidFill>
              </a:rPr>
              <a:t> zvanju znanstvenika</a:t>
            </a:r>
            <a:endParaRPr lang="hr-HR" dirty="0" smtClean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5350"/>
              </p:ext>
            </p:extLst>
          </p:nvPr>
        </p:nvGraphicFramePr>
        <p:xfrm>
          <a:off x="539552" y="1294822"/>
          <a:ext cx="8171221" cy="508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98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075613" cy="865188"/>
          </a:xfrm>
        </p:spPr>
        <p:txBody>
          <a:bodyPr/>
          <a:lstStyle/>
          <a:p>
            <a:pPr eaLnBrk="1" hangingPunct="1"/>
            <a:r>
              <a:rPr lang="hr-HR" sz="2400" b="1" dirty="0" smtClean="0"/>
              <a:t>Tablica 1. Longitudinalna analiza interesa studenata za studentsku anketu</a:t>
            </a:r>
            <a:endParaRPr lang="hr-HR" sz="2400" b="1" dirty="0" smtClean="0">
              <a:latin typeface="Arial" panose="020B0604020202020204" pitchFamily="34" charset="0"/>
            </a:endParaRPr>
          </a:p>
        </p:txBody>
      </p:sp>
      <p:sp>
        <p:nvSpPr>
          <p:cNvPr id="6219" name="Rectangle 3"/>
          <p:cNvSpPr>
            <a:spLocks noChangeArrowheads="1"/>
          </p:cNvSpPr>
          <p:nvPr/>
        </p:nvSpPr>
        <p:spPr bwMode="auto">
          <a:xfrm>
            <a:off x="2267744" y="5931687"/>
            <a:ext cx="54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200" dirty="0">
                <a:latin typeface="Arial" panose="020B0604020202020204" pitchFamily="34" charset="0"/>
              </a:rPr>
              <a:t>      </a:t>
            </a:r>
            <a:r>
              <a:rPr lang="hr-HR" sz="1400" b="1" dirty="0">
                <a:latin typeface="Arial" panose="020B0604020202020204" pitchFamily="34" charset="0"/>
              </a:rPr>
              <a:t>*</a:t>
            </a:r>
            <a:r>
              <a:rPr lang="hr-HR" sz="1100" b="1" dirty="0">
                <a:latin typeface="Arial" panose="020B0604020202020204" pitchFamily="34" charset="0"/>
              </a:rPr>
              <a:t> </a:t>
            </a:r>
            <a:r>
              <a:rPr lang="hr-HR" sz="1400" b="1" dirty="0">
                <a:latin typeface="Arial" panose="020B0604020202020204" pitchFamily="34" charset="0"/>
              </a:rPr>
              <a:t>na bazi okvirnog broja od 25 studenata po kolegiju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400" b="1" dirty="0">
                <a:latin typeface="Arial" panose="020B0604020202020204" pitchFamily="34" charset="0"/>
              </a:rPr>
              <a:t>    **  anketa se provodila samo za neke kolegije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400" b="1" dirty="0">
                <a:latin typeface="Arial" panose="020B0604020202020204" pitchFamily="34" charset="0"/>
              </a:rPr>
              <a:t>   ***  anketa se provodila za oba semestra istovremeno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46850"/>
              </p:ext>
            </p:extLst>
          </p:nvPr>
        </p:nvGraphicFramePr>
        <p:xfrm>
          <a:off x="323528" y="1412776"/>
          <a:ext cx="8568951" cy="4377149"/>
        </p:xfrm>
        <a:graphic>
          <a:graphicData uri="http://schemas.openxmlformats.org/drawingml/2006/table">
            <a:tbl>
              <a:tblPr/>
              <a:tblGrid>
                <a:gridCol w="104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721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7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Redni broj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Akademska godina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Broj prikupljenih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upitnika (N)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Izlaznost*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8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zimski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ljetni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zimski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ljetni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2007./08.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4.890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34,10%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2008./09.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3.644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30,10%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2009./10.**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1.034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42,60%**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2010./11.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2.256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1.031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3.287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13,40%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6,00%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9,60%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2011./12.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1.950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11,70%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2012./13.***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11.397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47,73%***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2013./14.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6.913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6.913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57,88%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2014./15.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7.235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7.235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60,29%</a:t>
                      </a:r>
                      <a:endParaRPr kumimoji="0" lang="hr-H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2014./15.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5.399</a:t>
                      </a: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44,99%</a:t>
                      </a: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2015./16.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76,29%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1" marR="6951" marT="6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375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0611"/>
              </p:ext>
            </p:extLst>
          </p:nvPr>
        </p:nvGraphicFramePr>
        <p:xfrm>
          <a:off x="503548" y="1500804"/>
          <a:ext cx="8208911" cy="4301093"/>
        </p:xfrm>
        <a:graphic>
          <a:graphicData uri="http://schemas.openxmlformats.org/drawingml/2006/table">
            <a:tbl>
              <a:tblPr/>
              <a:tblGrid>
                <a:gridCol w="449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ODSJEK/KATEDRA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75" marR="37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HRVATSKI JEZIK I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KNJIŽEVNOST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ENGLESKI JEZIK I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KNJIŽEVNOST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4,66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POVIJEST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4,56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PSIHOLOGIJA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4,68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PEDAGOGIJA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4,52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INFORMACIJSKE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ZNANOSTI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4,65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7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NJEMAČKI JEZIK I 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KNJIŽEVNOST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4,54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3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FILOZOFIJA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4,57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5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MAĐARSKI JEZIK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   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99592" y="69269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9. Analiza procjene nastavnika prema</a:t>
            </a:r>
          </a:p>
          <a:p>
            <a:pPr lvl="0" algn="ctr" eaLnBrk="1" hangingPunct="1">
              <a:defRPr/>
            </a:pP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ustrojbenim jedinicama Filozofskog fakulteta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2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548680"/>
            <a:ext cx="72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hr-HR" sz="2400" b="1" kern="0" dirty="0" smtClean="0">
                <a:solidFill>
                  <a:prstClr val="black"/>
                </a:solidFill>
                <a:latin typeface="Calibri"/>
              </a:rPr>
              <a:t>Graf 8. </a:t>
            </a: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Analiza procjene nastavnika prema</a:t>
            </a:r>
          </a:p>
          <a:p>
            <a:pPr lvl="0" algn="ctr" eaLnBrk="1" hangingPunct="1">
              <a:defRPr/>
            </a:pPr>
            <a:r>
              <a:rPr lang="hr-HR" sz="2400" b="1" kern="0" dirty="0">
                <a:solidFill>
                  <a:prstClr val="black"/>
                </a:solidFill>
                <a:latin typeface="Calibri"/>
              </a:rPr>
              <a:t>ustrojbenim jedinicama Filozofskog fakulteta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98901"/>
              </p:ext>
            </p:extLst>
          </p:nvPr>
        </p:nvGraphicFramePr>
        <p:xfrm>
          <a:off x="467544" y="1700808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619672" y="2348880"/>
            <a:ext cx="6408738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hr-HR" sz="4400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hr-HR" sz="4400" b="1" dirty="0">
                <a:latin typeface="Arial" panose="020B0604020202020204" pitchFamily="34" charset="0"/>
              </a:rPr>
              <a:t>Hvala na pozornosti!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sz="44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563980" y="493429"/>
            <a:ext cx="8229600" cy="868363"/>
          </a:xfrm>
        </p:spPr>
        <p:txBody>
          <a:bodyPr/>
          <a:lstStyle/>
          <a:p>
            <a:pPr eaLnBrk="1" hangingPunct="1"/>
            <a:r>
              <a:rPr lang="hr-HR" sz="3200" b="1" dirty="0" smtClean="0"/>
              <a:t>Cilj i zadatci anketnog istraživanja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831935" y="2792573"/>
            <a:ext cx="8132553" cy="3804779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sz="2200" b="1" dirty="0" smtClean="0"/>
              <a:t>Ispitati mišljenje studenata o uvjetima u kojima se održava nastava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sz="2200" b="1" dirty="0" smtClean="0"/>
              <a:t>Ispitati njihovu percepciju nastavnika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sz="2200" b="1" dirty="0" smtClean="0"/>
              <a:t>Pratiti njihove </a:t>
            </a:r>
            <a:r>
              <a:rPr lang="hr-HR" sz="2200" b="1" dirty="0" err="1" smtClean="0"/>
              <a:t>samoprocjene</a:t>
            </a:r>
            <a:r>
              <a:rPr lang="hr-HR" sz="2200" b="1" dirty="0" smtClean="0"/>
              <a:t> vlastite aktivnosti u nastavnom procesu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sz="2200" b="1" dirty="0" smtClean="0"/>
              <a:t>Steći uvid u probleme vezane za učinkovito učenje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sz="2200" b="1" dirty="0" smtClean="0"/>
              <a:t>Upoznati se s njihovim viđenjem potencijalnih načina unapređivanja nastave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sz="2200" b="1" dirty="0" smtClean="0"/>
              <a:t>Posredno upućivati studente u načine kojima aktivno mogu pridonositi unapređivanju kvalitete nastave.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r-H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63980" y="1419476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b="1" dirty="0" smtClean="0">
                <a:latin typeface="+mn-lt"/>
              </a:rPr>
              <a:t>CILJ ankete je ispitati studentsku procjenu kvalitete rada u zimskom semestru akademske 2015./2016. godine </a:t>
            </a:r>
            <a:endParaRPr lang="hr-HR" sz="22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935" y="2351680"/>
            <a:ext cx="7704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latin typeface="+mn-lt"/>
              </a:rPr>
              <a:t>ZADATCI istraživanja su:</a:t>
            </a:r>
            <a:endParaRPr lang="hr-HR" sz="22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7207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dirty="0">
                <a:solidFill>
                  <a:prstClr val="black"/>
                </a:solidFill>
              </a:rPr>
              <a:t>Tablica </a:t>
            </a:r>
            <a:r>
              <a:rPr lang="hr-HR" sz="2400" b="1" dirty="0" smtClean="0">
                <a:solidFill>
                  <a:prstClr val="black"/>
                </a:solidFill>
              </a:rPr>
              <a:t>2. Analiza ispunjenosti upitnika prema </a:t>
            </a:r>
            <a:br>
              <a:rPr lang="hr-HR" sz="2400" b="1" dirty="0" smtClean="0">
                <a:solidFill>
                  <a:prstClr val="black"/>
                </a:solidFill>
              </a:rPr>
            </a:br>
            <a:r>
              <a:rPr lang="hr-HR" sz="2400" b="1" dirty="0" smtClean="0">
                <a:solidFill>
                  <a:prstClr val="black"/>
                </a:solidFill>
              </a:rPr>
              <a:t>zvanju nastavnika (N=9.155)</a:t>
            </a:r>
            <a:endParaRPr lang="hr-HR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61387"/>
              </p:ext>
            </p:extLst>
          </p:nvPr>
        </p:nvGraphicFramePr>
        <p:xfrm>
          <a:off x="1637506" y="1413421"/>
          <a:ext cx="6390878" cy="49880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ZVANJE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upitnika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upitnika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ASISTENT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DOCENT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IZVANREDNI PROFESOR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LEKTOR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PREDAVAČ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REDOVITI PROFESOR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POSLIJEDOKTORAND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VIŠI LEKTOR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VIŠI PREDAVAČ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ZNANSTVENI NOVAK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NEDOSTAJU PODATCI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271897"/>
                  </a:ext>
                </a:extLst>
              </a:tr>
              <a:tr h="359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UKUPNO</a:t>
                      </a:r>
                      <a:endParaRPr lang="hr-HR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9.155</a:t>
                      </a:r>
                      <a:endParaRPr lang="hr-HR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100,0 %</a:t>
                      </a:r>
                      <a:endParaRPr lang="hr-HR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736600" y="620713"/>
            <a:ext cx="7561263" cy="7191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dirty="0" smtClean="0">
                <a:solidFill>
                  <a:prstClr val="black"/>
                </a:solidFill>
              </a:rPr>
              <a:t>Graf 1. </a:t>
            </a:r>
            <a:r>
              <a:rPr lang="hr-HR" sz="2400" b="1" dirty="0">
                <a:solidFill>
                  <a:prstClr val="black"/>
                </a:solidFill>
              </a:rPr>
              <a:t>Analiza ispunjenosti upitnika prema </a:t>
            </a:r>
            <a:br>
              <a:rPr lang="hr-HR" sz="2400" b="1" dirty="0">
                <a:solidFill>
                  <a:prstClr val="black"/>
                </a:solidFill>
              </a:rPr>
            </a:br>
            <a:r>
              <a:rPr lang="hr-HR" sz="2400" b="1" dirty="0">
                <a:solidFill>
                  <a:prstClr val="black"/>
                </a:solidFill>
              </a:rPr>
              <a:t>zvanju </a:t>
            </a:r>
            <a:r>
              <a:rPr lang="hr-HR" sz="2400" b="1" dirty="0" smtClean="0">
                <a:solidFill>
                  <a:prstClr val="black"/>
                </a:solidFill>
              </a:rPr>
              <a:t>nastavnika (N=5.365)</a:t>
            </a:r>
            <a:endParaRPr lang="hr-HR" sz="2400" i="1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697633"/>
              </p:ext>
            </p:extLst>
          </p:nvPr>
        </p:nvGraphicFramePr>
        <p:xfrm>
          <a:off x="683569" y="1462087"/>
          <a:ext cx="7776864" cy="48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35259"/>
              </p:ext>
            </p:extLst>
          </p:nvPr>
        </p:nvGraphicFramePr>
        <p:xfrm>
          <a:off x="1115616" y="1556792"/>
          <a:ext cx="7704856" cy="45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>
          <a:xfrm>
            <a:off x="395289" y="548680"/>
            <a:ext cx="8353175" cy="864096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kern="0" dirty="0"/>
              <a:t>Tablica </a:t>
            </a:r>
            <a:r>
              <a:rPr lang="hr-HR" sz="2400" b="1" kern="0" dirty="0" smtClean="0"/>
              <a:t>3. Broj i postotak popunjenih anketnih</a:t>
            </a:r>
            <a:br>
              <a:rPr lang="hr-HR" sz="2400" b="1" kern="0" dirty="0" smtClean="0"/>
            </a:br>
            <a:r>
              <a:rPr lang="hr-HR" sz="2400" b="1" kern="0" dirty="0" smtClean="0"/>
              <a:t> upitnika po odsjecima/studijima (N=9.155) </a:t>
            </a:r>
            <a:endParaRPr lang="hr-HR" sz="24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19031"/>
              </p:ext>
            </p:extLst>
          </p:nvPr>
        </p:nvGraphicFramePr>
        <p:xfrm>
          <a:off x="1331640" y="1484784"/>
          <a:ext cx="6552728" cy="49326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2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Odsjeci i studiji</a:t>
                      </a:r>
                      <a:endParaRPr lang="hr-HR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hr-HR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upisanih 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studenata</a:t>
                      </a:r>
                      <a:endParaRPr lang="hr-HR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popunjenih 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upitnika</a:t>
                      </a:r>
                      <a:endParaRPr lang="hr-HR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od ukupno popunjenih upitnika</a:t>
                      </a:r>
                      <a:endParaRPr lang="hr-HR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HRVATSKI JEZIK I KNJIŽEVNOST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POVIJEST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INFORMACIJSKE ZNANOSTI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ENGLESKI JEZIK I KNJIŽEVNOST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NJEMAČKI JEZIK I KNJIŽEVNOST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PEDAGOGIJU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FILOZOFIJU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ODSJEK ZA PSIHOLOGIJU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9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STUDIJ MAĐARSKOG JEZIKA I KNJIŽEVNOSTI </a:t>
                      </a:r>
                      <a:endParaRPr lang="hr-H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UKUPNO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66" marR="4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1.690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9.155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 idx="4294967295"/>
          </p:nvPr>
        </p:nvSpPr>
        <p:spPr>
          <a:xfrm>
            <a:off x="535406" y="692696"/>
            <a:ext cx="8136135" cy="936079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dirty="0">
                <a:solidFill>
                  <a:prstClr val="black"/>
                </a:solidFill>
              </a:rPr>
              <a:t>Graf </a:t>
            </a:r>
            <a:r>
              <a:rPr lang="hr-HR" sz="2400" b="1" dirty="0" smtClean="0">
                <a:solidFill>
                  <a:prstClr val="black"/>
                </a:solidFill>
              </a:rPr>
              <a:t>2. </a:t>
            </a:r>
            <a:r>
              <a:rPr lang="hr-HR" sz="2400" b="1" dirty="0">
                <a:solidFill>
                  <a:prstClr val="black"/>
                </a:solidFill>
              </a:rPr>
              <a:t>Analiza ispunjenosti upitnika </a:t>
            </a:r>
            <a:r>
              <a:rPr lang="hr-HR" sz="2400" b="1" dirty="0" smtClean="0">
                <a:solidFill>
                  <a:prstClr val="black"/>
                </a:solidFill>
              </a:rPr>
              <a:t>prema ustrojbenim jedinicama (N=9.155)</a:t>
            </a:r>
            <a:endParaRPr lang="hr-HR" i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107902"/>
              </p:ext>
            </p:extLst>
          </p:nvPr>
        </p:nvGraphicFramePr>
        <p:xfrm>
          <a:off x="1115616" y="1626775"/>
          <a:ext cx="7200800" cy="446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258791"/>
              </p:ext>
            </p:extLst>
          </p:nvPr>
        </p:nvGraphicFramePr>
        <p:xfrm>
          <a:off x="1043563" y="1626775"/>
          <a:ext cx="7096125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27709"/>
              </p:ext>
            </p:extLst>
          </p:nvPr>
        </p:nvGraphicFramePr>
        <p:xfrm>
          <a:off x="1691681" y="1851024"/>
          <a:ext cx="6048672" cy="4602311"/>
        </p:xfrm>
        <a:graphic>
          <a:graphicData uri="http://schemas.openxmlformats.org/drawingml/2006/table">
            <a:tbl>
              <a:tblPr/>
              <a:tblGrid>
                <a:gridCol w="331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4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Koliko ste često pohađali nastavu u ovom predmetu?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 odgovora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80%</a:t>
                      </a:r>
                      <a:endParaRPr lang="hr-HR" sz="16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90%</a:t>
                      </a:r>
                      <a:endParaRPr lang="hr-HR" sz="16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43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hr-HR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1" marR="19051" marT="19051" marB="190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344" name="Rectangle 7"/>
          <p:cNvSpPr>
            <a:spLocks noChangeArrowheads="1"/>
          </p:cNvSpPr>
          <p:nvPr/>
        </p:nvSpPr>
        <p:spPr bwMode="auto">
          <a:xfrm>
            <a:off x="2514600" y="185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sz="180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056784" cy="9350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prstClr val="black"/>
                </a:solidFill>
              </a:rPr>
              <a:t>Tablica </a:t>
            </a:r>
            <a:r>
              <a:rPr lang="hr-HR" sz="2400" b="1" kern="0" dirty="0" smtClean="0">
                <a:solidFill>
                  <a:prstClr val="black"/>
                </a:solidFill>
              </a:rPr>
              <a:t>4. Analiza redovitosti pohađanja nastave u zimskom semestru akademske 2015./2016. (N=9.155)</a:t>
            </a:r>
            <a:endParaRPr lang="hr-HR" sz="2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b="1" dirty="0">
                <a:solidFill>
                  <a:prstClr val="black"/>
                </a:solidFill>
              </a:rPr>
              <a:t>Graf </a:t>
            </a:r>
            <a:r>
              <a:rPr lang="hr-HR" sz="2400" b="1" dirty="0" smtClean="0">
                <a:solidFill>
                  <a:prstClr val="black"/>
                </a:solidFill>
              </a:rPr>
              <a:t>3. </a:t>
            </a:r>
            <a:r>
              <a:rPr lang="hr-HR" sz="2400" b="1" dirty="0">
                <a:solidFill>
                  <a:prstClr val="black"/>
                </a:solidFill>
              </a:rPr>
              <a:t>Analiza </a:t>
            </a:r>
            <a:r>
              <a:rPr lang="hr-HR" sz="2400" b="1" dirty="0" smtClean="0">
                <a:solidFill>
                  <a:prstClr val="black"/>
                </a:solidFill>
              </a:rPr>
              <a:t>redovitosti pohađanja nastave u akademskoj </a:t>
            </a:r>
            <a:br>
              <a:rPr lang="hr-HR" sz="2400" b="1" dirty="0" smtClean="0">
                <a:solidFill>
                  <a:prstClr val="black"/>
                </a:solidFill>
              </a:rPr>
            </a:br>
            <a:r>
              <a:rPr lang="hr-HR" sz="2400" b="1" dirty="0" smtClean="0">
                <a:solidFill>
                  <a:prstClr val="black"/>
                </a:solidFill>
              </a:rPr>
              <a:t>2015./2016. (N=9.155)</a:t>
            </a:r>
            <a:endParaRPr lang="hr-HR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2736"/>
              </p:ext>
            </p:extLst>
          </p:nvPr>
        </p:nvGraphicFramePr>
        <p:xfrm>
          <a:off x="910705" y="1466589"/>
          <a:ext cx="734481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1193</Words>
  <Application>Microsoft Office PowerPoint</Application>
  <PresentationFormat>Prikaz na zaslonu (4:3)</PresentationFormat>
  <Paragraphs>552</Paragraphs>
  <Slides>22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prezentacija</vt:lpstr>
      <vt:lpstr>Tablica 1. Longitudinalna analiza interesa studenata za studentsku anketu</vt:lpstr>
      <vt:lpstr>Cilj i zadatci anketnog istraživanja</vt:lpstr>
      <vt:lpstr>Tablica 2. Analiza ispunjenosti upitnika prema  zvanju nastavnika (N=9.155)</vt:lpstr>
      <vt:lpstr>Graf 1. Analiza ispunjenosti upitnika prema  zvanju nastavnika (N=5.365)</vt:lpstr>
      <vt:lpstr>Tablica 3. Broj i postotak popunjenih anketnih  upitnika po odsjecima/studijima (N=9.155) </vt:lpstr>
      <vt:lpstr>Graf 2. Analiza ispunjenosti upitnika prema ustrojbenim jedinicama (N=9.155)</vt:lpstr>
      <vt:lpstr>Tablica 4. Analiza redovitosti pohađanja nastave u zimskom semestru akademske 2015./2016. (N=9.155)</vt:lpstr>
      <vt:lpstr>Graf 3. Analiza redovitosti pohađanja nastave u akademskoj  2015./2016. (N=9.155)</vt:lpstr>
      <vt:lpstr>PowerPoint prezentacija</vt:lpstr>
      <vt:lpstr>  Graf 4. Analiza procjene uvjeta održavanja nastave  </vt:lpstr>
      <vt:lpstr>PowerPoint prezentacija</vt:lpstr>
      <vt:lpstr>PowerPoint prezentacija</vt:lpstr>
      <vt:lpstr>Graf 5a. Analiza studentske procjene kvalitete nastavnikova rada</vt:lpstr>
      <vt:lpstr>Graf 5b. Analiza studentske procjene kvalitete nastavnikova rada</vt:lpstr>
      <vt:lpstr>PowerPoint prezentacija</vt:lpstr>
      <vt:lpstr>Graf 6. Samoprocjena studenata</vt:lpstr>
      <vt:lpstr>PowerPoint prezentacija</vt:lpstr>
      <vt:lpstr>Graf 7. Procjena kvalitete rada prema  zvanju znanstvenika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Poličić</dc:creator>
  <cp:lastModifiedBy>Korisnik</cp:lastModifiedBy>
  <cp:revision>171</cp:revision>
  <cp:lastPrinted>2016-02-18T09:52:47Z</cp:lastPrinted>
  <dcterms:created xsi:type="dcterms:W3CDTF">2012-05-08T13:40:29Z</dcterms:created>
  <dcterms:modified xsi:type="dcterms:W3CDTF">2016-03-15T08:25:29Z</dcterms:modified>
</cp:coreProperties>
</file>