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7" r:id="rId2"/>
  </p:sldMasterIdLst>
  <p:notesMasterIdLst>
    <p:notesMasterId r:id="rId47"/>
  </p:notesMasterIdLst>
  <p:sldIdLst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7" r:id="rId12"/>
    <p:sldId id="266" r:id="rId13"/>
    <p:sldId id="267" r:id="rId14"/>
    <p:sldId id="286" r:id="rId15"/>
    <p:sldId id="268" r:id="rId16"/>
    <p:sldId id="269" r:id="rId17"/>
    <p:sldId id="279" r:id="rId18"/>
    <p:sldId id="287" r:id="rId19"/>
    <p:sldId id="270" r:id="rId20"/>
    <p:sldId id="278" r:id="rId21"/>
    <p:sldId id="271" r:id="rId22"/>
    <p:sldId id="280" r:id="rId23"/>
    <p:sldId id="281" r:id="rId24"/>
    <p:sldId id="282" r:id="rId25"/>
    <p:sldId id="272" r:id="rId26"/>
    <p:sldId id="283" r:id="rId27"/>
    <p:sldId id="284" r:id="rId28"/>
    <p:sldId id="273" r:id="rId29"/>
    <p:sldId id="285" r:id="rId30"/>
    <p:sldId id="274" r:id="rId31"/>
    <p:sldId id="288" r:id="rId32"/>
    <p:sldId id="289" r:id="rId33"/>
    <p:sldId id="314" r:id="rId34"/>
    <p:sldId id="315" r:id="rId35"/>
    <p:sldId id="316" r:id="rId36"/>
    <p:sldId id="318" r:id="rId37"/>
    <p:sldId id="317" r:id="rId38"/>
    <p:sldId id="309" r:id="rId39"/>
    <p:sldId id="312" r:id="rId40"/>
    <p:sldId id="319" r:id="rId41"/>
    <p:sldId id="320" r:id="rId42"/>
    <p:sldId id="321" r:id="rId43"/>
    <p:sldId id="322" r:id="rId44"/>
    <p:sldId id="323" r:id="rId45"/>
    <p:sldId id="275" r:id="rId4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53881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7569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73762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22733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8979517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2333169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776843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581945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205962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621005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61822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686618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981478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03800" y="404812"/>
            <a:ext cx="3703637" cy="830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70012"/>
            <a:ext cx="7581900" cy="551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3585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99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ffos.hr/knjiznica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baze.nsk.hr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kmitric@ffos.hr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l.uk/catalogues-and-collections/digital-collections" TargetMode="External"/><Relationship Id="rId3" Type="http://schemas.openxmlformats.org/officeDocument/2006/relationships/hyperlink" Target="https://edutorij.e-skole.hr/share/page/home-page" TargetMode="External"/><Relationship Id="rId7" Type="http://schemas.openxmlformats.org/officeDocument/2006/relationships/hyperlink" Target="http://www.lzmk.hr/izdanja/online-izdanja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igitalna.nsk.hr/pb/" TargetMode="External"/><Relationship Id="rId5" Type="http://schemas.openxmlformats.org/officeDocument/2006/relationships/hyperlink" Target="http://dizbi.hazu.hr/" TargetMode="External"/><Relationship Id="rId4" Type="http://schemas.openxmlformats.org/officeDocument/2006/relationships/hyperlink" Target="http://hjp.znanje.hr/index.php?show=main" TargetMode="External"/><Relationship Id="rId9" Type="http://schemas.openxmlformats.org/officeDocument/2006/relationships/hyperlink" Target="https://www.loc.gov/collection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aj.org/" TargetMode="External"/><Relationship Id="rId2" Type="http://schemas.openxmlformats.org/officeDocument/2006/relationships/hyperlink" Target="https://digital.bodleian.ox.ac.uk/" TargetMode="Externa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oc.gov/collections/" TargetMode="External"/><Relationship Id="rId2" Type="http://schemas.openxmlformats.org/officeDocument/2006/relationships/hyperlink" Target="https://www.bl.uk/catalogues-and-collections/digital-collections" TargetMode="Externa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s://dp.la/" TargetMode="Externa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library.org/" TargetMode="External"/><Relationship Id="rId2" Type="http://schemas.openxmlformats.org/officeDocument/2006/relationships/hyperlink" Target="https://www.gutenberg.org/" TargetMode="Externa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mailto:kmitric@ffos.hr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/>
          <p:nvPr/>
        </p:nvSpPr>
        <p:spPr>
          <a:xfrm>
            <a:off x="755650" y="1557337"/>
            <a:ext cx="8064500" cy="3108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INFORMACIJSKO OPISMENJAVANJE </a:t>
            </a: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STUDENATA </a:t>
            </a:r>
            <a:r>
              <a:rPr lang="hr-HR" sz="3200" b="1" dirty="0">
                <a:latin typeface="Calibri"/>
                <a:ea typeface="Calibri"/>
                <a:cs typeface="Calibri"/>
                <a:sym typeface="Calibri"/>
              </a:rPr>
              <a:t>ENGLESKOG</a:t>
            </a:r>
            <a:r>
              <a:rPr kumimoji="0" lang="hr-HR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JEZIKA I KNJIŽEVNOSTI,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KORISNIKA KNJIŽNICE FILOZOFSKOGA FAKULTETA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 OSIJEKU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endParaRPr kumimoji="0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tabLst/>
              <a:defRPr/>
            </a:pP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3"/>
              </a:rPr>
              <a:t>http://web.ffos.hr/knjiznica/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3348037" y="5688012"/>
            <a:ext cx="5184775" cy="646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Kristina Kiš, </a:t>
            </a: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viša </a:t>
            </a:r>
            <a:r>
              <a:rPr kumimoji="0" lang="hr-HR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knjiž</a:t>
            </a:r>
            <a:r>
              <a:rPr kumimoji="0" lang="hr-H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kmitric@ffos.hr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0ACD89-4EE2-48B7-8569-79EED2B7F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PORTAL ELEKTRONIČKIH IZVORA </a:t>
            </a:r>
            <a:br>
              <a:rPr lang="en-US" sz="3600" dirty="0">
                <a:latin typeface="Arial"/>
                <a:ea typeface="Arial"/>
                <a:cs typeface="Arial"/>
                <a:sym typeface="Arial"/>
              </a:rPr>
            </a:b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za </a:t>
            </a:r>
            <a:r>
              <a:rPr lang="en-US" sz="3600" dirty="0" err="1">
                <a:latin typeface="Arial"/>
                <a:ea typeface="Arial"/>
                <a:cs typeface="Arial"/>
                <a:sym typeface="Arial"/>
              </a:rPr>
              <a:t>hrvatsku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latin typeface="Arial"/>
                <a:ea typeface="Arial"/>
                <a:cs typeface="Arial"/>
                <a:sym typeface="Arial"/>
              </a:rPr>
              <a:t>akademsku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sz="36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latin typeface="Arial"/>
                <a:ea typeface="Arial"/>
                <a:cs typeface="Arial"/>
                <a:sym typeface="Arial"/>
              </a:rPr>
              <a:t>znanstvenu</a:t>
            </a:r>
            <a:r>
              <a:rPr lang="en-US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600" dirty="0" err="1">
                <a:latin typeface="Arial"/>
                <a:ea typeface="Arial"/>
                <a:cs typeface="Arial"/>
                <a:sym typeface="Arial"/>
              </a:rPr>
              <a:t>zajednicu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4625BE-F192-4552-8A9B-8DA668296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solidFill>
                  <a:schemeClr val="hlink"/>
                </a:solidFill>
                <a:ea typeface="Calibri"/>
                <a:cs typeface="Calibri"/>
                <a:sym typeface="Calibri"/>
                <a:hlinkClick r:id="rId2"/>
              </a:rPr>
              <a:t>http://baze.nsk.hr/</a:t>
            </a:r>
            <a:endParaRPr lang="hr-HR" u="sng" dirty="0">
              <a:solidFill>
                <a:schemeClr val="hlink"/>
              </a:solidFill>
              <a:ea typeface="Calibri"/>
              <a:cs typeface="Calibri"/>
              <a:sym typeface="Calibri"/>
            </a:endParaRPr>
          </a:p>
          <a:p>
            <a:pPr marL="0" indent="0">
              <a:buNone/>
            </a:pPr>
            <a:endParaRPr lang="hr-HR" u="sng" dirty="0">
              <a:solidFill>
                <a:schemeClr val="hlink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portal je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nastao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temelje</a:t>
            </a:r>
            <a:r>
              <a:rPr lang="hr-HR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Sporazuma</a:t>
            </a:r>
            <a:r>
              <a:rPr lang="en-US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en-US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suradnji</a:t>
            </a:r>
            <a:r>
              <a:rPr lang="en-US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Nacionalne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sveučilišne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knjižnice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u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Zagrebu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Ministarstva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znanosti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obrazovanja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sporta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640"/>
              </a:spcBef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nacionalna</a:t>
            </a:r>
            <a:r>
              <a:rPr lang="en-US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licenca</a:t>
            </a: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68689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9275" y="1125537"/>
            <a:ext cx="8045450" cy="4525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PRISTUP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Pristup s fakulteta (prepoznavanjem IP adrese)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Putem Proxy servera od kuće (prepoznavanjem korisničkog imena i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lozinke)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npr. Korisničko ime: </a:t>
            </a: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kmitric@ffos.hr</a:t>
            </a: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Lozinka: ********      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A803F20-C95E-4A51-80EE-B67870C0C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PRISTUP putem AAI@edu.hr</a:t>
            </a:r>
          </a:p>
        </p:txBody>
      </p:sp>
      <p:pic>
        <p:nvPicPr>
          <p:cNvPr id="4" name="Google Shape;212;p33">
            <a:extLst>
              <a:ext uri="{FF2B5EF4-FFF2-40B4-BE49-F238E27FC236}">
                <a16:creationId xmlns:a16="http://schemas.microsoft.com/office/drawing/2014/main" id="{35918536-8352-42B3-A47E-3B2720016837}"/>
              </a:ext>
            </a:extLst>
          </p:cNvPr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2223760" y="2043633"/>
            <a:ext cx="4696480" cy="3915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313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Putem opcije Shibboleth korisnik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6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0" name="Google Shape;17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797050"/>
            <a:ext cx="8229600" cy="413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2143125" y="274637"/>
            <a:ext cx="654367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Arial"/>
              <a:buNone/>
            </a:pPr>
            <a:r>
              <a:rPr lang="en-US" sz="44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Što su baze podataka?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idx="1"/>
          </p:nvPr>
        </p:nvSpPr>
        <p:spPr>
          <a:xfrm>
            <a:off x="2143125" y="1600200"/>
            <a:ext cx="6543675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organizirane zbirke podataka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izvori pouzdanih informacija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pružaju jedinstvene informacije koje nisu dostupne putem Web pretraživača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bez njih je nemoguće napisati kvalitetan i opsežan znanstveni rad koji sadrži najnovija saznanja iz svijeta znanosti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EEEE02-F912-4F31-B669-E55D861C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sr-Latn-RS" dirty="0"/>
              <a:t>Vrste baza podataka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015058C-BF2D-4D38-9934-A6C4A59AB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altLang="sr-Latn-RS" dirty="0"/>
              <a:t>Bibliografske baze podataka- sadrže podatke o radovima kao što su autor, naslov rada, sažetak</a:t>
            </a:r>
          </a:p>
          <a:p>
            <a:r>
              <a:rPr lang="pt-BR" altLang="sr-Latn-RS" dirty="0"/>
              <a:t>Citatne baze podataka- daju odgovor na pitanje: Koji su radovi najpopularniji, naj</a:t>
            </a:r>
            <a:r>
              <a:rPr lang="hr-HR" altLang="sr-Latn-RS" dirty="0"/>
              <a:t>č</a:t>
            </a:r>
            <a:r>
              <a:rPr lang="pt-BR" altLang="sr-Latn-RS" dirty="0"/>
              <a:t>itaniji ili najviše citirani unutar nekog znanstvenog područja?</a:t>
            </a:r>
          </a:p>
          <a:p>
            <a:r>
              <a:rPr lang="pt-BR" altLang="sr-Latn-RS" dirty="0"/>
              <a:t>Baze podataka s cjelovitim tekstom-  mogućnost uvida u cjeloviti tekst pojedinog rada.</a:t>
            </a: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20801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8F40FF-42AA-4846-9437-D810449E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Preporučene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hr-HR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platforme i </a:t>
            </a:r>
            <a:r>
              <a:rPr lang="en-US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baze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podataka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za </a:t>
            </a:r>
            <a:r>
              <a:rPr lang="en-US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područje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jezika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</a:t>
            </a:r>
            <a:r>
              <a:rPr lang="en-US" sz="3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36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lingvistike</a:t>
            </a:r>
            <a:endParaRPr lang="hr-HR" sz="36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49CB95F-709C-4F84-A79E-1B1735B04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hr-HR" dirty="0" err="1">
                <a:sym typeface="Calibri"/>
              </a:rPr>
              <a:t>EBSCOhost</a:t>
            </a:r>
            <a:endParaRPr lang="hr-HR" dirty="0"/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hr-HR" dirty="0" err="1">
                <a:ea typeface="Calibri"/>
                <a:cs typeface="Calibri"/>
                <a:sym typeface="Calibri"/>
              </a:rPr>
              <a:t>Cambridge</a:t>
            </a:r>
            <a:r>
              <a:rPr lang="hr-HR" dirty="0">
                <a:ea typeface="Calibri"/>
                <a:cs typeface="Calibri"/>
                <a:sym typeface="Calibri"/>
              </a:rPr>
              <a:t> </a:t>
            </a:r>
            <a:r>
              <a:rPr lang="hr-HR" dirty="0"/>
              <a:t>Core</a:t>
            </a:r>
            <a:r>
              <a:rPr lang="hr-HR" dirty="0">
                <a:ea typeface="Calibri"/>
                <a:cs typeface="Calibri"/>
                <a:sym typeface="Calibri"/>
              </a:rPr>
              <a:t>  </a:t>
            </a:r>
            <a:endParaRPr lang="hr-HR" dirty="0">
              <a:ea typeface="Calibri"/>
              <a:cs typeface="Calibri"/>
            </a:endParaRPr>
          </a:p>
          <a:p>
            <a:pPr marL="342900" lvl="0" indent="-34290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ts val="3200"/>
            </a:pPr>
            <a:r>
              <a:rPr lang="hr-HR" dirty="0"/>
              <a:t>JSTOR</a:t>
            </a:r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hr-HR" dirty="0">
                <a:sym typeface="Calibri"/>
              </a:rPr>
              <a:t>Project Muse </a:t>
            </a:r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hr-HR" dirty="0" err="1"/>
              <a:t>ProQuest</a:t>
            </a:r>
            <a:endParaRPr lang="hr-HR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hr-HR" dirty="0" err="1"/>
              <a:t>ScienceDirect</a:t>
            </a:r>
            <a:endParaRPr lang="hr-HR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hr-HR" dirty="0" err="1"/>
              <a:t>SpringerLink</a:t>
            </a:r>
            <a:endParaRPr lang="hr-HR" dirty="0"/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hr-HR" dirty="0"/>
              <a:t>Taylor &amp; Francis Online </a:t>
            </a:r>
          </a:p>
          <a:p>
            <a:pPr marL="342900" lvl="0" indent="-342900">
              <a:lnSpc>
                <a:spcPct val="100000"/>
              </a:lnSpc>
              <a:spcBef>
                <a:spcPts val="560"/>
              </a:spcBef>
              <a:buClr>
                <a:schemeClr val="dk1"/>
              </a:buClr>
              <a:buSzPts val="2800"/>
            </a:pPr>
            <a:r>
              <a:rPr lang="hr-HR" dirty="0" err="1"/>
              <a:t>Wiley</a:t>
            </a:r>
            <a:r>
              <a:rPr lang="hr-HR" dirty="0"/>
              <a:t> Online </a:t>
            </a:r>
            <a:r>
              <a:rPr lang="hr-HR" dirty="0" err="1"/>
              <a:t>Library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118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hr-HR" sz="44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Platforma </a:t>
            </a:r>
            <a:r>
              <a:rPr lang="hr-HR" sz="44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EBSCOhost</a:t>
            </a:r>
            <a:endParaRPr sz="44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8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Odabir</a:t>
            </a:r>
            <a:r>
              <a:rPr lang="en-US" sz="3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putem</a:t>
            </a:r>
            <a:r>
              <a:rPr lang="en-US" sz="3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Centra</a:t>
            </a:r>
            <a:r>
              <a:rPr lang="en-US" sz="3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za online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baze</a:t>
            </a:r>
            <a:r>
              <a:rPr lang="en-US" sz="32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podataka</a:t>
            </a:r>
            <a:endParaRPr lang="hr-HR" sz="3200" b="0" i="0" u="none" strike="noStrike" cap="none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CDF9CC-7C01-413A-9204-DF53B0E6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6FB42E6-FC91-43C2-AFB6-47DE922D3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339" y="724566"/>
            <a:ext cx="7477596" cy="5408867"/>
          </a:xfrm>
        </p:spPr>
      </p:pic>
    </p:spTree>
    <p:extLst>
      <p:ext uri="{BB962C8B-B14F-4D97-AF65-F5344CB8AC3E}">
        <p14:creationId xmlns:p14="http://schemas.microsoft.com/office/powerpoint/2010/main" val="171949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5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177" y="958361"/>
            <a:ext cx="8565662" cy="48181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Jednostavno</a:t>
            </a:r>
            <a:r>
              <a:rPr lang="en-US" sz="4400" b="0" i="0" u="none" strike="noStrike" cap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pretraživanje</a:t>
            </a:r>
            <a:endParaRPr sz="44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9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702255" y="1825625"/>
            <a:ext cx="7739489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92A49D-2464-4BF9-8530-E102D85C4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dirty="0"/>
              <a:t>Napredno pretraživanje</a:t>
            </a:r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DDECC64-BA43-4BD2-8694-24CA618AFB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55" y="1825625"/>
            <a:ext cx="7739489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237403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45F7F2-007D-4498-BCAA-7D36723F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dirty="0"/>
              <a:t>Uz korištenje </a:t>
            </a:r>
            <a:r>
              <a:rPr lang="hr-HR" altLang="sr-Latn-RS" dirty="0" err="1"/>
              <a:t>limitatora</a:t>
            </a:r>
            <a:r>
              <a:rPr lang="hr-HR" altLang="sr-Latn-RS" dirty="0"/>
              <a:t> s lijeve strane sučelja</a:t>
            </a:r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2D3D6E4-842A-4AB0-8626-7B3F90A8D5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55" y="1825625"/>
            <a:ext cx="7739489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35481538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C6810A6-BBEF-4228-84C0-B1CBE3E75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dirty="0"/>
              <a:t>Limitiranje</a:t>
            </a:r>
            <a:endParaRPr lang="hr-H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300556-D419-460B-ACF2-756E205DCE8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55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2541038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Kako</a:t>
            </a:r>
            <a:r>
              <a:rPr lang="en-US" sz="4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pronaći</a:t>
            </a:r>
            <a:r>
              <a:rPr lang="en-US" sz="4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autora</a:t>
            </a:r>
            <a:r>
              <a:rPr lang="en-US" sz="4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pomoću</a:t>
            </a:r>
            <a:r>
              <a:rPr lang="en-US" sz="4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hr-HR" sz="4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predmetnica</a:t>
            </a:r>
            <a:r>
              <a:rPr lang="hr-HR" sz="4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(“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jezik</a:t>
            </a:r>
            <a:r>
              <a:rPr lang="hr-HR" sz="4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a</a:t>
            </a:r>
            <a:r>
              <a:rPr lang="en-US" sz="4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baze</a:t>
            </a:r>
            <a:r>
              <a:rPr lang="en-US" sz="4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podataka</a:t>
            </a:r>
            <a:r>
              <a:rPr lang="en-US" sz="4000" b="0" i="0" u="none" strike="noStrike" cap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”)</a:t>
            </a:r>
            <a:endParaRPr sz="44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30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702255" y="1825625"/>
            <a:ext cx="7739489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DFC1BB-6664-40F1-9B1C-0165CB5E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dirty="0"/>
              <a:t>Pregledavanje publikacija</a:t>
            </a:r>
            <a:endParaRPr lang="hr-HR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BB00FFC-EBCD-4DC6-965B-583F8283F79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55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286264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D8CDCB-37B9-4EA8-B157-873472AFD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altLang="sr-Latn-RS" dirty="0"/>
              <a:t>… i dostupnost cijelih godišta</a:t>
            </a:r>
            <a:endParaRPr lang="hr-HR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1FA3E3B0-ACCB-465E-A454-B2FD97EA798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2255" y="1825625"/>
            <a:ext cx="7739489" cy="4351338"/>
          </a:xfrm>
        </p:spPr>
      </p:pic>
    </p:spTree>
    <p:extLst>
      <p:ext uri="{BB962C8B-B14F-4D97-AF65-F5344CB8AC3E}">
        <p14:creationId xmlns:p14="http://schemas.microsoft.com/office/powerpoint/2010/main" val="2655149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Hrčak</a:t>
            </a:r>
            <a:endParaRPr sz="44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31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2" name="Google Shape;202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83575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9D5445-F011-4BB7-A0BD-FA810988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Google Znalac </a:t>
            </a:r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480CB1EA-AB35-4666-9250-759211733F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120820"/>
            <a:ext cx="7886700" cy="3760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253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3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Edutorij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Hrvatski jezični portal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DiZbi.HAZU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Digitalne zbirke NSK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Leksikografski zavod Miroslav Krleža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British Library Digital Collections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Library of Congress Digital Collections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40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Usluge knjižnice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6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tretch/>
        </p:blipFill>
        <p:spPr>
          <a:xfrm>
            <a:off x="704144" y="1825625"/>
            <a:ext cx="7735712" cy="4351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5394D54-EC61-4639-AEA0-9C62BF69D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Platforme i baze podataka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049ACA-11EA-488F-862A-B384807A1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Sljedeće platforme i baze podataka dostupne su studentima putem Portala elektroničkih izvora za hrvatsku akademsku i znanstvenu zajednicu </a:t>
            </a:r>
          </a:p>
          <a:p>
            <a:r>
              <a:rPr lang="hr-HR" dirty="0"/>
              <a:t>Od kuće je omogućen pristup putem poveznice „Proxy” na navedenom Portalu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45546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6A5D65-87EA-487C-8DAA-3564C0FA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Cambridge </a:t>
            </a:r>
            <a:r>
              <a:rPr lang="hr-HR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Core</a:t>
            </a:r>
            <a:endParaRPr lang="hr-HR" dirty="0"/>
          </a:p>
        </p:txBody>
      </p:sp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5C7B33C-570C-4F63-96CC-3199BA572B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2381999"/>
            <a:ext cx="7886700" cy="323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94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7C6797-EDAA-4C9E-87C0-16BCD91E8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EBSCOhost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7AE1E87-DA35-402D-AA9C-8FB95FE35F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A796874-C0B9-4457-8457-230991A5F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89760"/>
            <a:ext cx="8061440" cy="369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3879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04ECB2-052E-4EFA-BDDC-D8DD7F7CE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JSTOR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608BBE2-4D94-408C-B704-82DCF9F34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31AF1342-B762-4316-B187-4ED7154E5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41" y="1417637"/>
            <a:ext cx="7800359" cy="463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82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0" i="0" u="none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PROJECT MUSE</a:t>
            </a:r>
            <a:endParaRPr dirty="0"/>
          </a:p>
        </p:txBody>
      </p:sp>
      <p:sp>
        <p:nvSpPr>
          <p:cNvPr id="331" name="Google Shape;331;p5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F10CA13-0F29-4DFC-A9AB-D2EB90B73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06353"/>
            <a:ext cx="8191946" cy="313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961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BFAB59-A8D7-42E1-B083-F46BA8D9A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ScienceDirect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15A6E3B-A611-4D43-A434-C98C0837E0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0C79BFB2-852E-445A-8745-399E09B5D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637" y="1840992"/>
            <a:ext cx="8020726" cy="374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81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B6D94-1556-4B03-A5A1-D6AE3AA47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ProQuest</a:t>
            </a:r>
            <a:r>
              <a:rPr lang="hr-HR" dirty="0"/>
              <a:t>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C53F18-0A1A-40E9-8A0A-ABD400A86A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1C2152C-E692-4439-8B46-4AD220024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992" y="1851108"/>
            <a:ext cx="8510016" cy="412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6348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9AD9CB-6EB1-446F-826D-121AAD996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Wiley</a:t>
            </a:r>
            <a:r>
              <a:rPr lang="hr-HR" dirty="0"/>
              <a:t> Online </a:t>
            </a:r>
            <a:r>
              <a:rPr lang="hr-HR" dirty="0" err="1"/>
              <a:t>Library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11FFE236-214E-49BB-BB83-5344A028B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4A85FA5-1E9F-469A-B667-1E158BA43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47" y="1740052"/>
            <a:ext cx="8030705" cy="424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0070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D842218-D0F2-43A4-A2CF-8B85D3A29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Taylor &amp; Francis Online 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8A687667-F14B-43BB-BB52-CB67AEEB95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A0B8565-CDFD-4B6C-BAA4-EE7A96BCA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96" y="1865376"/>
            <a:ext cx="8242504" cy="375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56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8BA948-3955-47A9-B64B-8E08996FE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err="1"/>
              <a:t>SpringerLink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B6FA5AB-D6FE-4590-9D36-AC8F3FAE73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0C99ED9-A9C0-48FF-AF55-0E91648446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109" y="1600200"/>
            <a:ext cx="5660171" cy="44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966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Edukacija korisnika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organizirane radionice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individualna edukacija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8AA8FA-4DB7-4838-8CBB-BBA88CF10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Digitalne zbirke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CD5FDC-E710-4916-9009-267E8FC4F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>
                <a:hlinkClick r:id="rId2"/>
              </a:rPr>
              <a:t>https://digital.bodleian.ox.ac.uk/</a:t>
            </a:r>
            <a:endParaRPr lang="hr-HR" dirty="0"/>
          </a:p>
          <a:p>
            <a:r>
              <a:rPr lang="hr-HR" dirty="0"/>
              <a:t>Digital </a:t>
            </a:r>
            <a:r>
              <a:rPr lang="hr-HR" dirty="0" err="1"/>
              <a:t>Bodleian</a:t>
            </a:r>
            <a:r>
              <a:rPr lang="hr-HR" dirty="0"/>
              <a:t> – jedinstveni materijali koji su prvi puta pruženi javnosti na uvid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u="sng" dirty="0">
                <a:hlinkClick r:id="rId3"/>
              </a:rPr>
              <a:t>https://doaj.org/</a:t>
            </a:r>
            <a:endParaRPr lang="hr-HR" dirty="0"/>
          </a:p>
          <a:p>
            <a:r>
              <a:rPr lang="hr-HR" dirty="0" err="1"/>
              <a:t>Directory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Open Access </a:t>
            </a:r>
            <a:r>
              <a:rPr lang="hr-HR" dirty="0" err="1"/>
              <a:t>Journals</a:t>
            </a:r>
            <a:r>
              <a:rPr lang="hr-HR" dirty="0"/>
              <a:t> – znanstveni članci koji su u otvorenom pristupu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90073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13B277-4FFE-4E5B-8D2C-4DB44BA3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69924A4-5382-4298-BB28-BBE78A243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u="sng" dirty="0">
                <a:hlinkClick r:id="rId2"/>
              </a:rPr>
              <a:t>https://www.bl.uk/catalogues-and-collections/digital-collections</a:t>
            </a:r>
            <a:endParaRPr lang="hr-HR" dirty="0"/>
          </a:p>
          <a:p>
            <a:r>
              <a:rPr lang="hr-HR" dirty="0" err="1"/>
              <a:t>The</a:t>
            </a:r>
            <a:r>
              <a:rPr lang="hr-HR" dirty="0"/>
              <a:t> British </a:t>
            </a:r>
            <a:r>
              <a:rPr lang="hr-HR" dirty="0" err="1"/>
              <a:t>Library</a:t>
            </a:r>
            <a:r>
              <a:rPr lang="hr-HR" dirty="0"/>
              <a:t> Digital </a:t>
            </a:r>
            <a:r>
              <a:rPr lang="hr-HR" dirty="0" err="1"/>
              <a:t>Collections</a:t>
            </a:r>
            <a:r>
              <a:rPr lang="hr-HR" dirty="0"/>
              <a:t> – digitalne zbirke rukopisa, zvukova (glazbe, govora, pa čak i zvukova prirode), doktorskih radnji u otvorenom pristupu… </a:t>
            </a:r>
          </a:p>
          <a:p>
            <a:pPr marL="0" indent="0">
              <a:buNone/>
            </a:pPr>
            <a:endParaRPr lang="hr-HR" dirty="0"/>
          </a:p>
          <a:p>
            <a:r>
              <a:rPr lang="hr-HR" u="sng" dirty="0">
                <a:hlinkClick r:id="rId3"/>
              </a:rPr>
              <a:t>https://www.loc.gov/collections/</a:t>
            </a:r>
            <a:endParaRPr lang="hr-HR" dirty="0"/>
          </a:p>
          <a:p>
            <a:r>
              <a:rPr lang="hr-HR" dirty="0" err="1"/>
              <a:t>Library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Congress</a:t>
            </a:r>
            <a:r>
              <a:rPr lang="hr-HR" dirty="0"/>
              <a:t> Digital </a:t>
            </a:r>
            <a:r>
              <a:rPr lang="hr-HR" dirty="0" err="1"/>
              <a:t>Collections</a:t>
            </a:r>
            <a:r>
              <a:rPr lang="hr-HR" dirty="0"/>
              <a:t>- materijali prvenstveno vezani uz američku povijest i kulturu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797186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4AC505-517E-49A4-991F-D9CF95E2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F96DAD-FD86-4799-92D8-21054C3710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u="sng" dirty="0">
                <a:hlinkClick r:id="rId2"/>
              </a:rPr>
              <a:t>https://dp.la/</a:t>
            </a:r>
            <a:endParaRPr lang="hr-HR" dirty="0"/>
          </a:p>
          <a:p>
            <a:r>
              <a:rPr lang="hr-HR" dirty="0"/>
              <a:t>DPLA- Digital </a:t>
            </a:r>
            <a:r>
              <a:rPr lang="hr-HR" dirty="0" err="1"/>
              <a:t>Public</a:t>
            </a:r>
            <a:r>
              <a:rPr lang="hr-HR" dirty="0"/>
              <a:t> </a:t>
            </a:r>
            <a:r>
              <a:rPr lang="hr-HR" dirty="0" err="1"/>
              <a:t>Library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America - preko 36 milijuna fotografija, tekstova, video i audio materijala vezanih uz Sjedinjene Američke Države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9908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0824B-9862-47EE-A01F-510A3962C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/>
              <a:t>E-knjige u otvorenom pristupu 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C892DDE-5161-4431-9675-4242161C4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Project Gutenberg </a:t>
            </a:r>
            <a:r>
              <a:rPr lang="hr-HR" u="sng" dirty="0">
                <a:hlinkClick r:id="rId2"/>
              </a:rPr>
              <a:t>https://www.gutenberg.org/</a:t>
            </a:r>
            <a:endParaRPr lang="hr-HR" dirty="0"/>
          </a:p>
          <a:p>
            <a:r>
              <a:rPr lang="hr-HR" dirty="0"/>
              <a:t>Open </a:t>
            </a:r>
            <a:r>
              <a:rPr lang="hr-HR" dirty="0" err="1"/>
              <a:t>Library</a:t>
            </a:r>
            <a:r>
              <a:rPr lang="hr-HR" dirty="0"/>
              <a:t> </a:t>
            </a:r>
            <a:r>
              <a:rPr lang="hr-HR" u="sng" dirty="0">
                <a:hlinkClick r:id="rId3"/>
              </a:rPr>
              <a:t>https://openlibrary.org/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05556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dk1"/>
                </a:solidFill>
                <a:ea typeface="Arial"/>
                <a:cs typeface="Arial"/>
                <a:sym typeface="Arial"/>
              </a:rPr>
              <a:t>Informacije</a:t>
            </a:r>
            <a:endParaRPr sz="4400" b="0" i="0" u="none" strike="noStrike" cap="none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3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dodatne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upite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pomoć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pretraživanju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slobodno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se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obratite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e-mail </a:t>
            </a:r>
            <a:r>
              <a:rPr lang="en-US" sz="3200" b="0" i="0" u="sng" strike="noStrike" cap="none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kmitric@ffos.hr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ili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posjetom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Knjižnici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Pretraživanje kataloga knjižnice FFOS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64627E77-93DF-4EE8-98B6-C0E11A32C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4416" y="3062950"/>
            <a:ext cx="6935168" cy="18766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Kriteriji pretraživanja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9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ključne riječi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naslov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riječi iz naslova i jezik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 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UDK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ISBN, ISSN…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Predmetnice u okviru dobivenog zapisa – poveznice na druge naslove iste teme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Rezervirano mjesto sadržaja 8">
            <a:extLst>
              <a:ext uri="{FF2B5EF4-FFF2-40B4-BE49-F238E27FC236}">
                <a16:creationId xmlns:a16="http://schemas.microsoft.com/office/drawing/2014/main" id="{BF6811B6-9FF1-4AD9-B725-D3D7CDE54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51494" y="1825625"/>
            <a:ext cx="5441012" cy="4351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Signatura - adresa knjige na polici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E707E612-E536-40A6-BAF0-FBF7ED09A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8650" y="2083559"/>
            <a:ext cx="7886700" cy="354368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Časopisi i članci u časopisima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C88E81F7-4472-40E5-A6CE-107E6FF3EF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4538" y="2443338"/>
            <a:ext cx="7886700" cy="3091527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</TotalTime>
  <Words>596</Words>
  <Application>Microsoft Office PowerPoint</Application>
  <PresentationFormat>Prikaz na zaslonu (4:3)</PresentationFormat>
  <Paragraphs>99</Paragraphs>
  <Slides>44</Slides>
  <Notes>20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2_Office Theme</vt:lpstr>
      <vt:lpstr>Office Theme</vt:lpstr>
      <vt:lpstr>PowerPoint prezentacija</vt:lpstr>
      <vt:lpstr>PowerPoint prezentacija</vt:lpstr>
      <vt:lpstr>Usluge knjižnice</vt:lpstr>
      <vt:lpstr>Edukacija korisnika</vt:lpstr>
      <vt:lpstr>Pretraživanje kataloga knjižnice FFOS</vt:lpstr>
      <vt:lpstr>Kriteriji pretraživanja</vt:lpstr>
      <vt:lpstr>Predmetnice u okviru dobivenog zapisa – poveznice na druge naslove iste teme</vt:lpstr>
      <vt:lpstr>Signatura - adresa knjige na polici</vt:lpstr>
      <vt:lpstr>Časopisi i članci u časopisima</vt:lpstr>
      <vt:lpstr>PORTAL ELEKTRONIČKIH IZVORA  za hrvatsku akademsku i znanstvenu zajednicu</vt:lpstr>
      <vt:lpstr>PowerPoint prezentacija</vt:lpstr>
      <vt:lpstr>PRISTUP</vt:lpstr>
      <vt:lpstr>PRISTUP putem AAI@edu.hr</vt:lpstr>
      <vt:lpstr>Putem opcije Shibboleth korisnik</vt:lpstr>
      <vt:lpstr>Što su baze podataka?</vt:lpstr>
      <vt:lpstr>Vrste baza podataka</vt:lpstr>
      <vt:lpstr>Preporučene platforme i baze podataka za područje jezika i lingvistike</vt:lpstr>
      <vt:lpstr>Platforma EBSCOhost</vt:lpstr>
      <vt:lpstr>PowerPoint prezentacija</vt:lpstr>
      <vt:lpstr>Jednostavno pretraživanje</vt:lpstr>
      <vt:lpstr>Napredno pretraživanje</vt:lpstr>
      <vt:lpstr>Uz korištenje limitatora s lijeve strane sučelja</vt:lpstr>
      <vt:lpstr>Limitiranje</vt:lpstr>
      <vt:lpstr>Kako pronaći autora pomoću predmetnica (“jezika baze podataka”)</vt:lpstr>
      <vt:lpstr>Pregledavanje publikacija</vt:lpstr>
      <vt:lpstr>… i dostupnost cijelih godišta</vt:lpstr>
      <vt:lpstr>Hrčak</vt:lpstr>
      <vt:lpstr>Google Znalac </vt:lpstr>
      <vt:lpstr>PowerPoint prezentacija</vt:lpstr>
      <vt:lpstr>Platforme i baze podataka</vt:lpstr>
      <vt:lpstr>Cambridge Core</vt:lpstr>
      <vt:lpstr>EBSCOhost</vt:lpstr>
      <vt:lpstr>JSTOR</vt:lpstr>
      <vt:lpstr>PROJECT MUSE</vt:lpstr>
      <vt:lpstr>ScienceDirect</vt:lpstr>
      <vt:lpstr>ProQuest </vt:lpstr>
      <vt:lpstr>Wiley Online Library</vt:lpstr>
      <vt:lpstr>Taylor &amp; Francis Online </vt:lpstr>
      <vt:lpstr>SpringerLink</vt:lpstr>
      <vt:lpstr>Digitalne zbirke </vt:lpstr>
      <vt:lpstr>PowerPoint prezentacija</vt:lpstr>
      <vt:lpstr>PowerPoint prezentacija</vt:lpstr>
      <vt:lpstr>E-knjige u otvorenom pristupu  </vt:lpstr>
      <vt:lpstr>Informacije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Boris</dc:creator>
  <cp:lastModifiedBy>Boris Kiš</cp:lastModifiedBy>
  <cp:revision>7</cp:revision>
  <dcterms:modified xsi:type="dcterms:W3CDTF">2020-04-07T20:08:51Z</dcterms:modified>
</cp:coreProperties>
</file>