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53"/>
  </p:notesMasterIdLst>
  <p:sldIdLst>
    <p:sldId id="256" r:id="rId4"/>
    <p:sldId id="257" r:id="rId5"/>
    <p:sldId id="258" r:id="rId6"/>
    <p:sldId id="30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5" r:id="rId17"/>
    <p:sldId id="268" r:id="rId18"/>
    <p:sldId id="269" r:id="rId19"/>
    <p:sldId id="270" r:id="rId20"/>
    <p:sldId id="271" r:id="rId21"/>
    <p:sldId id="274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8" r:id="rId37"/>
    <p:sldId id="292" r:id="rId38"/>
    <p:sldId id="311" r:id="rId39"/>
    <p:sldId id="306" r:id="rId40"/>
    <p:sldId id="293" r:id="rId41"/>
    <p:sldId id="313" r:id="rId42"/>
    <p:sldId id="310" r:id="rId43"/>
    <p:sldId id="307" r:id="rId44"/>
    <p:sldId id="312" r:id="rId45"/>
    <p:sldId id="309" r:id="rId46"/>
    <p:sldId id="301" r:id="rId47"/>
    <p:sldId id="303" r:id="rId48"/>
    <p:sldId id="304" r:id="rId49"/>
    <p:sldId id="298" r:id="rId50"/>
    <p:sldId id="299" r:id="rId51"/>
    <p:sldId id="300" r:id="rId5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404812"/>
            <a:ext cx="3703637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70012"/>
            <a:ext cx="7581900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487" y="268287"/>
            <a:ext cx="6172200" cy="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ffos.hr/knjizni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kp@ffos.h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europeana.eu/data/hungarian-electronic-library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hungaricana.hu/en/database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55650" y="1557337"/>
            <a:ext cx="80645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INFORMACIJSKO OPISMENJAVANJE </a:t>
            </a:r>
            <a:r>
              <a:rPr lang="hr-H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STUDENATA MAĐARSKOG JEZIKA I KNJIŽEVNOSTI,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KORISNIKA KNJIŽNICE FILOZOFSKOGA FAKULTETA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OSIJEKU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http://web.ffos.hr/knjiznica/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348037" y="5688012"/>
            <a:ext cx="51847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Kristina Kiš, 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viša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kmitric@ffos.hr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Članci u časopisima, radovi u zbornicima (analitika)</a:t>
            </a:r>
            <a:endParaRPr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A9F26C-5C09-4E44-B1FE-71C3964A7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98F4115-9C67-4C8D-AB2B-800777C7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1" y="2139182"/>
            <a:ext cx="8229601" cy="3221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417512" y="765175"/>
            <a:ext cx="8402637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Što su baze podataka?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571500" y="1989137"/>
            <a:ext cx="8093075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pouzdanih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informacija</a:t>
            </a: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r-HR" dirty="0"/>
              <a:t>k</a:t>
            </a:r>
            <a:r>
              <a:rPr lang="hr-H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arakterizira ih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visoka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relevantnost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obrađenih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podataka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organizirana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zbirka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podataka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pružaju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jedinstvene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informacije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nisu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dostupne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putem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pretraživača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većina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zapisa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bazama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podataka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članke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objavljene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časopisima</a:t>
            </a:r>
            <a:endParaRPr dirty="0"/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5462" marR="0" lvl="0" indent="-26669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5462" marR="0" lvl="0" indent="-45719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Bibliografske baze podataka</a:t>
            </a:r>
            <a:r>
              <a:rPr lang="en-US" sz="30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sadrže podatke o radovima kao što su autor, naslov rada, sažetak ...</a:t>
            </a:r>
            <a:endParaRPr/>
          </a:p>
          <a:p>
            <a:pPr marL="525462" marR="0" lvl="0" indent="-26669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5462" marR="0" lvl="0" indent="-45719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Citatne baze podataka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odgovaraju na pitanje: Koji su radovi najpopularniji, najčitaniji ili najviše citirani unutar nekog znanstvenog područja?</a:t>
            </a:r>
            <a:endParaRPr/>
          </a:p>
          <a:p>
            <a:pPr marL="525462" marR="0" lvl="0" indent="-26669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5462" marR="0" lvl="0" indent="-45719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Baze podataka s cjelovitim tekstom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pružaju mogućnost uvida u cjeloviti tekst pojedinog rada (u HTML i/ili PDF formatu)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79412" y="620712"/>
            <a:ext cx="8385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 baza podataka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Hrčak</a:t>
            </a:r>
            <a:endParaRPr/>
          </a:p>
        </p:txBody>
      </p:sp>
      <p:pic>
        <p:nvPicPr>
          <p:cNvPr id="170" name="Google Shape;17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8775"/>
            <a:ext cx="82296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620B5A-2A14-47C9-A198-C6E2571E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Google Znalac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594EC93-EB8B-4957-BD79-13879B4F9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DB8842-6391-4697-9BDE-84531BB5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6" y="1800730"/>
            <a:ext cx="8649907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239712" y="895350"/>
            <a:ext cx="8664575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ELEKTRONIČKIH IZVORA</a:t>
            </a:r>
            <a:b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hrvatsku akademsku i znanstvenu zajednicu</a:t>
            </a:r>
            <a:b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http://baze.nsk.hr/</a:t>
            </a:r>
            <a:b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je nastao temeljem </a:t>
            </a:r>
            <a:r>
              <a:rPr lang="en-US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Sporazuma o suradnji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Nacionalne i sveučilišne knjižnice u Zagrebu i Ministarstva znanosti, obrazovanja i sporta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nacionalna licenca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79387" y="549275"/>
            <a:ext cx="8734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182" name="Google Shape;18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908050"/>
            <a:ext cx="6911975" cy="509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BAZE PODATAKA PO PODRUČJIMA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776412"/>
            <a:ext cx="7489825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107950" y="1123950"/>
            <a:ext cx="894873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 bazama podataka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468312" y="2133600"/>
            <a:ext cx="82296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fakulteta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prepoznavanjem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adrese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pristup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drugih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lokacija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izvan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matične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ustanove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npr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od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kuće</a:t>
            </a:r>
            <a:r>
              <a:rPr lang="hr-HR" sz="2800" dirty="0"/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putem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1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AAI@edu.hr 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prepoznavanjem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korisničke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oznake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zaporke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b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4087" y="2349500"/>
            <a:ext cx="4695825" cy="391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204787" y="620712"/>
            <a:ext cx="8734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dirty="0"/>
              <a:t>PRISTUP putem AAI@edu.hr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23862" y="692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Edukacija korisnika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radionice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knjižničnih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kataloga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l-PL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Organizirane radionice o pretraživanju baza podataka</a:t>
            </a:r>
            <a:endParaRPr lang="pl-PL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Individualna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edukacija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Preporučene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platforme i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baze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podataka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područje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jezika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lingvistike</a:t>
            </a:r>
            <a:endParaRPr dirty="0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457200" y="2565400"/>
            <a:ext cx="8229600" cy="356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hr-HR" sz="2000" b="1" i="0" dirty="0" err="1">
                <a:solidFill>
                  <a:schemeClr val="tx1"/>
                </a:solidFill>
                <a:sym typeface="Calibri"/>
              </a:rPr>
              <a:t>EBSCOhost</a:t>
            </a:r>
            <a:endParaRPr lang="hr-HR"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hr-HR" sz="2000" b="1" dirty="0">
                <a:solidFill>
                  <a:schemeClr val="tx1"/>
                </a:solidFill>
              </a:rPr>
              <a:t>Core</a:t>
            </a:r>
            <a:r>
              <a:rPr lang="en-US" sz="2000" b="1" i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hr-HR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JSTOR</a:t>
            </a:r>
            <a:endParaRPr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1"/>
                </a:solidFill>
                <a:sym typeface="Calibri"/>
              </a:rPr>
              <a:t>Project Muse </a:t>
            </a:r>
            <a:endParaRPr lang="hr-HR" sz="2000" b="1" i="0" dirty="0">
              <a:solidFill>
                <a:schemeClr val="tx1"/>
              </a:solidFill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chemeClr val="tx1"/>
                </a:solidFill>
              </a:rPr>
              <a:t>ProQuest</a:t>
            </a:r>
            <a:endParaRPr lang="hr-HR"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chemeClr val="tx1"/>
                </a:solidFill>
              </a:rPr>
              <a:t>ScienceDirect</a:t>
            </a:r>
            <a:endParaRPr lang="hr-HR"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chemeClr val="tx1"/>
                </a:solidFill>
              </a:rPr>
              <a:t>SpringerLink</a:t>
            </a:r>
            <a:endParaRPr lang="hr-HR"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Taylor &amp; Francis Online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chemeClr val="tx1"/>
                </a:solidFill>
              </a:rPr>
              <a:t>Wiley</a:t>
            </a:r>
            <a:r>
              <a:rPr lang="hr-HR" sz="2000" b="1" dirty="0">
                <a:solidFill>
                  <a:schemeClr val="tx1"/>
                </a:solidFill>
              </a:rPr>
              <a:t> Online </a:t>
            </a:r>
            <a:r>
              <a:rPr lang="hr-HR" sz="2000" b="1" dirty="0" err="1">
                <a:solidFill>
                  <a:schemeClr val="tx1"/>
                </a:solidFill>
              </a:rPr>
              <a:t>Library</a:t>
            </a:r>
            <a:endParaRPr sz="2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539750" y="908050"/>
            <a:ext cx="8229600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PRETRAŽIVATI?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ODABIR BAZE PODATAKA</a:t>
            </a:r>
            <a:endParaRPr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E13F5E-079C-47FB-804E-7068B60DB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940D1E-CB27-4C49-82BB-FB096338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8" y="1768495"/>
            <a:ext cx="7742783" cy="41893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Osnovno pretraživanje</a:t>
            </a:r>
            <a:endParaRPr/>
          </a:p>
        </p:txBody>
      </p:sp>
      <p:pic>
        <p:nvPicPr>
          <p:cNvPr id="256" name="Google Shape;256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11350"/>
            <a:ext cx="8229600" cy="390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457200" y="765175"/>
            <a:ext cx="82296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Sužavanje rezultata pretraživanja</a:t>
            </a:r>
            <a:endParaRPr/>
          </a:p>
        </p:txBody>
      </p:sp>
      <p:pic>
        <p:nvPicPr>
          <p:cNvPr id="262" name="Google Shape;262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1600200"/>
            <a:ext cx="388778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Napredno pretraživanje</a:t>
            </a:r>
            <a:endParaRPr/>
          </a:p>
        </p:txBody>
      </p:sp>
      <p:pic>
        <p:nvPicPr>
          <p:cNvPr id="268" name="Google Shape;26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8775"/>
            <a:ext cx="8229600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611187" y="7651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Booleovi operatori</a:t>
            </a:r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sužava pretraživanje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proširuje pretraživanje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isključuje pojmove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body" idx="1"/>
          </p:nvPr>
        </p:nvSpPr>
        <p:spPr>
          <a:xfrm>
            <a:off x="539750" y="1150937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izrazi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moraju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svim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pronađenim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Npr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hr-HR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mađarskoj književnosti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hr-H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hungarian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„l</a:t>
            </a:r>
            <a:r>
              <a:rPr lang="hr-HR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iterature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povezujemo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operaterom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E8EE29-4650-40F8-93D3-B0CA53A0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43" y="3544904"/>
            <a:ext cx="4685714" cy="27333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NAJMANJE JEDAN 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izraza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mora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sadržan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pojedinom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rezultatu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koristi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kombiniranje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sinonima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091F8-3DD2-4B1A-A215-E46F3553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11" y="3402411"/>
            <a:ext cx="4819048" cy="31809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250825" y="455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539750" y="14843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izraz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SMIJE BITI PRISUTAN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Npr. želite sve radove o stilovima učenja, ali ne i o strategijama</a:t>
            </a:r>
            <a:endParaRPr/>
          </a:p>
        </p:txBody>
      </p:sp>
      <p:pic>
        <p:nvPicPr>
          <p:cNvPr id="295" name="Google Shape;29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425" y="3068637"/>
            <a:ext cx="47244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Usluge knjižnice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Međuknjižnična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posudba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upite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slati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mkp@ffos.hr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Preporučene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knjižnice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Knjižnica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Filozofskoga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fakulteta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Zagrebu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katalog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0" i="0" u="sng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https://koha.ffzg.hr/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Nacionalna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sveučilišna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knjižnica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katalog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0" i="0" u="sng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http://katalog.nsk.hr/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Knjižnica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Filozofskoga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fakulteta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Rijeci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katalog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58ED5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sng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sng" dirty="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http://libraries.uniri.hr/ffri/search.html</a:t>
            </a: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457200" y="692150"/>
            <a:ext cx="82296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Kraćenje *</a:t>
            </a:r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god je moguće koristite kraćenje da biste “pokrili” različite varijacije izraza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motivat* → motivat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motivat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motivat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ional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>
            <a:spLocks noGrp="1"/>
          </p:cNvSpPr>
          <p:nvPr>
            <p:ph type="title"/>
          </p:nvPr>
        </p:nvSpPr>
        <p:spPr>
          <a:xfrm>
            <a:off x="539750" y="908050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Pretraživanje točnih izraza „”</a:t>
            </a:r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1"/>
          </p:nvPr>
        </p:nvSpPr>
        <p:spPr>
          <a:xfrm>
            <a:off x="2124075" y="2924175"/>
            <a:ext cx="5699125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„language acquisition”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“foreign language learning”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“students’ attitudes”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Definiranje upita za pretraživanje I</a:t>
            </a:r>
            <a:endParaRPr/>
          </a:p>
        </p:txBody>
      </p:sp>
      <p:pic>
        <p:nvPicPr>
          <p:cNvPr id="313" name="Google Shape;313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0362" y="1916112"/>
            <a:ext cx="588327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Definiranje upita za pretraživanje II</a:t>
            </a:r>
            <a:endParaRPr/>
          </a:p>
        </p:txBody>
      </p:sp>
      <p:pic>
        <p:nvPicPr>
          <p:cNvPr id="319" name="Google Shape;319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8775"/>
            <a:ext cx="822960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C5E2D-B93F-49C4-AD29-8D48F034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Platforme i baze podataka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84D83F-D1AB-41B5-AE9F-DA3317BC7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Sljedeće platforme i baze podataka dostupne su studentima putem Portala elektroničkih izvora za hrvatsku akademsku i znanstvenu zajednicu </a:t>
            </a:r>
          </a:p>
          <a:p>
            <a:r>
              <a:rPr lang="hr-HR" dirty="0"/>
              <a:t>Od kuće je omogućen pristup putem poveznice „Proxy” na navedenom Portalu </a:t>
            </a:r>
          </a:p>
        </p:txBody>
      </p:sp>
    </p:spTree>
    <p:extLst>
      <p:ext uri="{BB962C8B-B14F-4D97-AF65-F5344CB8AC3E}">
        <p14:creationId xmlns:p14="http://schemas.microsoft.com/office/powerpoint/2010/main" val="1678982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hr-HR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endParaRPr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49761C-BA03-4D34-AB0F-9E6AED1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F9C9E7-47A2-44E6-9F6F-4E35A47C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4" y="2151608"/>
            <a:ext cx="8336132" cy="34231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C6797-EDAA-4C9E-87C0-16BCD91E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EBSCOhost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AE1E87-DA35-402D-AA9C-8FB95FE35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796874-C0B9-4457-8457-230991A5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9760"/>
            <a:ext cx="8061440" cy="36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1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4ECB2-052E-4EFA-BDDC-D8DD7F7C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JSTOR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08BBE2-4D94-408C-B704-82DCF9F34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AF1342-B762-4316-B187-4ED7154E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41" y="1417637"/>
            <a:ext cx="7800359" cy="46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MUSE</a:t>
            </a:r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F10CA13-0F29-4DFC-A9AB-D2EB90B7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06353"/>
            <a:ext cx="8191946" cy="313909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B6D94-1556-4B03-A5A1-D6AE3AA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ProQuest</a:t>
            </a:r>
            <a:r>
              <a:rPr lang="hr-HR" dirty="0"/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C53F18-0A1A-40E9-8A0A-ABD400A86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C2152C-E692-4439-8B46-4AD22002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851108"/>
            <a:ext cx="8510016" cy="41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092C3-8E97-4DD9-9D0C-63AC93D7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Katalog knjižnice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532636-EB94-4735-93A5-5B059F3F9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C53FD5-62BC-42D5-BF34-6F581771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1696559"/>
            <a:ext cx="8336132" cy="39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5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FAB59-A8D7-42E1-B083-F46BA8D9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ScienceDirect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5A6E3B-A611-4D43-A434-C98C0837E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79BFB2-852E-445A-8745-399E09B5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7" y="1840992"/>
            <a:ext cx="8020726" cy="37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8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BA948-3955-47A9-B64B-8E08996F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SpringerLink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6FA5AB-D6FE-4590-9D36-AC8F3FAE7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C99ED9-A9C0-48FF-AF55-0E916484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09" y="1600200"/>
            <a:ext cx="5660171" cy="44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19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42218-D0F2-43A4-A2CF-8B85D3A2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Taylor &amp; Francis Online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687667-F14B-43BB-BB52-CB67AEEB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0B8565-CDFD-4B6C-BAA4-EE7A96BC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6" y="1865376"/>
            <a:ext cx="8242504" cy="37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6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AD9CB-6EB1-446F-826D-121AAD99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Wiley</a:t>
            </a:r>
            <a:r>
              <a:rPr lang="hr-HR" dirty="0"/>
              <a:t> Online </a:t>
            </a:r>
            <a:r>
              <a:rPr lang="hr-HR" dirty="0" err="1"/>
              <a:t>Library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FFE236-214E-49BB-BB83-5344A028B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A85FA5-1E9F-469A-B667-1E158BA4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7" y="1740052"/>
            <a:ext cx="8030705" cy="42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7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6F04D2-FCA9-49A7-8DDD-635A89FB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- repozitoriji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FAD147-3F85-4447-A87B-8496212B9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8CCAE3-1209-4304-A087-B24FF42A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1" y="1298355"/>
            <a:ext cx="8007658" cy="5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9E2A8-F7C6-4B4D-BFCF-6EFD89DD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Digitalne zbirke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75202F-0188-4E3B-A65E-8F73A345D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u="sng" dirty="0">
                <a:hlinkClick r:id="rId2"/>
              </a:rPr>
              <a:t>https://pro.europeana.eu/data/hungarian-electronic-library</a:t>
            </a:r>
            <a:endParaRPr lang="hr-HR" u="sng" dirty="0"/>
          </a:p>
          <a:p>
            <a:pPr marL="114300" indent="0">
              <a:buNone/>
            </a:pPr>
            <a:br>
              <a:rPr lang="hr-HR" u="sng" dirty="0"/>
            </a:br>
            <a:r>
              <a:rPr lang="hr-HR" b="1" dirty="0" err="1"/>
              <a:t>Hungarian</a:t>
            </a:r>
            <a:r>
              <a:rPr lang="hr-HR" b="1" dirty="0"/>
              <a:t> Electronic </a:t>
            </a:r>
            <a:r>
              <a:rPr lang="hr-HR" b="1" dirty="0" err="1"/>
              <a:t>Library</a:t>
            </a:r>
            <a:endParaRPr lang="hr-HR" b="1" dirty="0"/>
          </a:p>
          <a:p>
            <a:pPr marL="114300" indent="0">
              <a:buNone/>
            </a:pPr>
            <a:r>
              <a:rPr lang="hr-HR" dirty="0"/>
              <a:t>Digitalna zbirka od oko 5500 naslova vezanih uz mađarsku povijest, kulturu i znanost. Mogu se pronaći brojna klasična djela mađarske književnosti.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351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53C04-F985-48A9-9588-C8C668F1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Digitalne zbirke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C02902-2A1C-4379-9A19-40D7F3EB9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u="sng" dirty="0">
                <a:hlinkClick r:id="rId2"/>
              </a:rPr>
              <a:t>https://hungaricana.hu/en/databases/</a:t>
            </a:r>
            <a:endParaRPr lang="hr-HR" u="sng" dirty="0"/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b="1" dirty="0" err="1"/>
              <a:t>Hungaricana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Impresivna zbirka digitaliziranih sadržaja iz mađarskih knjižnica, arhiva i muzeja. Primjerice, zbirka „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Collection</a:t>
            </a:r>
            <a:r>
              <a:rPr lang="hr-HR" dirty="0"/>
              <a:t> </a:t>
            </a:r>
            <a:r>
              <a:rPr lang="hr-HR" dirty="0" err="1"/>
              <a:t>Library</a:t>
            </a:r>
            <a:r>
              <a:rPr lang="hr-HR" dirty="0"/>
              <a:t>“ sadrži 4 milijuna digitaliziranih stranica iz različitih publikacija pohranjenih u navedenim </a:t>
            </a:r>
            <a:r>
              <a:rPr lang="hr-HR" dirty="0" err="1"/>
              <a:t>baštinskim</a:t>
            </a:r>
            <a:r>
              <a:rPr lang="hr-HR" dirty="0"/>
              <a:t> ustanovama.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3374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xfrm>
            <a:off x="457200" y="836612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Usluga Pitajte knjižničare</a:t>
            </a:r>
            <a:endParaRPr/>
          </a:p>
        </p:txBody>
      </p:sp>
      <p:pic>
        <p:nvPicPr>
          <p:cNvPr id="361" name="Google Shape;361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5037"/>
            <a:ext cx="8229600" cy="30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 txBox="1">
            <a:spLocks noGrp="1"/>
          </p:cNvSpPr>
          <p:nvPr>
            <p:ph type="title"/>
          </p:nvPr>
        </p:nvSpPr>
        <p:spPr>
          <a:xfrm>
            <a:off x="457200" y="836612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Pretražiti zbirku već odgovorenih upita!</a:t>
            </a:r>
            <a:endParaRPr/>
          </a:p>
        </p:txBody>
      </p:sp>
      <p:pic>
        <p:nvPicPr>
          <p:cNvPr id="367" name="Google Shape;367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12925"/>
            <a:ext cx="8229600" cy="410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>
            <a:spLocks noGrp="1"/>
          </p:cNvSpPr>
          <p:nvPr>
            <p:ph type="title"/>
          </p:nvPr>
        </p:nvSpPr>
        <p:spPr>
          <a:xfrm>
            <a:off x="457200" y="765175"/>
            <a:ext cx="82296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Popuniti online obrazac!</a:t>
            </a:r>
            <a:endParaRPr/>
          </a:p>
        </p:txBody>
      </p:sp>
      <p:pic>
        <p:nvPicPr>
          <p:cNvPr id="373" name="Google Shape;373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0900" y="1600200"/>
            <a:ext cx="74422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Pretraživanje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autoru</a:t>
            </a:r>
            <a:endParaRPr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2612B9-2147-4559-9819-A06EDCFC5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9BDA04-A2E5-4900-9314-A48B9E93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5" y="1715215"/>
            <a:ext cx="8686800" cy="4030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Pretraživanje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naslovu</a:t>
            </a:r>
            <a:endParaRPr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0D29CF-BA24-4D24-B3C9-D9849D66B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E26A138-4C78-4ACE-90EB-6A130397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4" y="1677879"/>
            <a:ext cx="8156606" cy="3883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692150"/>
            <a:ext cx="822960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Tematsko pretraživanje kataloga Knjižnice FFOS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Ključne riječi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Preporučene predmetnice: </a:t>
            </a: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Mađarski jezik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Mađarska književnost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Mađarska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Pretraživanje po predmetu</a:t>
            </a:r>
            <a:endParaRPr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4A8A99-F2F4-48C9-92C6-F69AE99F5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E40A02-C1BA-474E-B665-A58D5580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5610"/>
            <a:ext cx="8363779" cy="4033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836612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Predmetnica u okviru dobivenog zapisa – 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poveznica na druge naslove iste teme</a:t>
            </a:r>
            <a:endParaRPr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A61EE9-5027-4936-BCD0-ECFC68F38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1878A3-3F8D-4F3B-8676-6444730CD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75" y="2608262"/>
            <a:ext cx="5306165" cy="2257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694</Words>
  <Application>Microsoft Office PowerPoint</Application>
  <PresentationFormat>Prikaz na zaslonu (4:3)</PresentationFormat>
  <Paragraphs>124</Paragraphs>
  <Slides>49</Slides>
  <Notes>36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2_Office Theme</vt:lpstr>
      <vt:lpstr>1_Office Theme</vt:lpstr>
      <vt:lpstr>Office Theme</vt:lpstr>
      <vt:lpstr>PowerPoint prezentacija</vt:lpstr>
      <vt:lpstr>Edukacija korisnika</vt:lpstr>
      <vt:lpstr>Usluge knjižnice</vt:lpstr>
      <vt:lpstr>Katalog knjižnice</vt:lpstr>
      <vt:lpstr>Pretraživanje po autoru</vt:lpstr>
      <vt:lpstr>Pretraživanje po naslovu</vt:lpstr>
      <vt:lpstr>Tematsko pretraživanje kataloga Knjižnice FFOS</vt:lpstr>
      <vt:lpstr>Pretraživanje po predmetu</vt:lpstr>
      <vt:lpstr>Predmetnica u okviru dobivenog zapisa – poveznica na druge naslove iste teme</vt:lpstr>
      <vt:lpstr>Članci u časopisima, radovi u zbornicima (analitika)</vt:lpstr>
      <vt:lpstr>Što su baze podataka?</vt:lpstr>
      <vt:lpstr>Vrste baza podataka</vt:lpstr>
      <vt:lpstr>Hrčak</vt:lpstr>
      <vt:lpstr>Google Znalac </vt:lpstr>
      <vt:lpstr>PORTAL ELEKTRONIČKIH IZVORA za hrvatsku akademsku i znanstvenu zajednicu http://baze.nsk.hr/ </vt:lpstr>
      <vt:lpstr> </vt:lpstr>
      <vt:lpstr>BAZE PODATAKA PO PODRUČJIMA</vt:lpstr>
      <vt:lpstr>PRISTUP bazama podataka</vt:lpstr>
      <vt:lpstr>PRISTUP putem AAI@edu.hr</vt:lpstr>
      <vt:lpstr>Preporučene platforme i baze podataka za područje jezika i lingvistike</vt:lpstr>
      <vt:lpstr>PowerPoint prezentacija</vt:lpstr>
      <vt:lpstr>ODABIR BAZE PODATAKA</vt:lpstr>
      <vt:lpstr>Osnovno pretraživanje</vt:lpstr>
      <vt:lpstr>Sužavanje rezultata pretraživanja</vt:lpstr>
      <vt:lpstr>Napredno pretraživanje</vt:lpstr>
      <vt:lpstr>Booleovi operatori</vt:lpstr>
      <vt:lpstr>AND</vt:lpstr>
      <vt:lpstr>OR</vt:lpstr>
      <vt:lpstr>NOT</vt:lpstr>
      <vt:lpstr>Kraćenje *</vt:lpstr>
      <vt:lpstr>Pretraživanje točnih izraza „”</vt:lpstr>
      <vt:lpstr>Definiranje upita za pretraživanje I</vt:lpstr>
      <vt:lpstr>Definiranje upita za pretraživanje II</vt:lpstr>
      <vt:lpstr>Platforme i baze podataka</vt:lpstr>
      <vt:lpstr>Cambridge Core</vt:lpstr>
      <vt:lpstr>EBSCOhost</vt:lpstr>
      <vt:lpstr>JSTOR</vt:lpstr>
      <vt:lpstr>PROJECT MUSE</vt:lpstr>
      <vt:lpstr>ProQuest </vt:lpstr>
      <vt:lpstr>ScienceDirect</vt:lpstr>
      <vt:lpstr>SpringerLink</vt:lpstr>
      <vt:lpstr>Taylor &amp; Francis Online </vt:lpstr>
      <vt:lpstr>Wiley Online Library</vt:lpstr>
      <vt:lpstr>DABAR - repozitoriji</vt:lpstr>
      <vt:lpstr>Digitalne zbirke </vt:lpstr>
      <vt:lpstr>Digitalne zbirke</vt:lpstr>
      <vt:lpstr>Usluga Pitajte knjižničare</vt:lpstr>
      <vt:lpstr>Pretražiti zbirku već odgovorenih upita!</vt:lpstr>
      <vt:lpstr>Popuniti online obrazac!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Boris</dc:creator>
  <cp:lastModifiedBy>Boris Kiš</cp:lastModifiedBy>
  <cp:revision>11</cp:revision>
  <dcterms:modified xsi:type="dcterms:W3CDTF">2020-04-03T19:02:00Z</dcterms:modified>
</cp:coreProperties>
</file>