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32351663" cy="42857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44" d="100"/>
          <a:sy n="44" d="100"/>
        </p:scale>
        <p:origin x="30" y="-23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6375" y="7013989"/>
            <a:ext cx="27498914" cy="14920842"/>
          </a:xfrm>
        </p:spPr>
        <p:txBody>
          <a:bodyPr anchor="b"/>
          <a:lstStyle>
            <a:lvl1pPr algn="ctr">
              <a:defRPr sz="21228"/>
            </a:lvl1pPr>
          </a:lstStyle>
          <a:p>
            <a:r>
              <a:rPr lang="en-US"/>
              <a:t>Click to edit Master title style</a:t>
            </a:r>
            <a:endParaRPr lang="en-US" dirty="0"/>
          </a:p>
        </p:txBody>
      </p:sp>
      <p:sp>
        <p:nvSpPr>
          <p:cNvPr id="3" name="Subtitle 2"/>
          <p:cNvSpPr>
            <a:spLocks noGrp="1"/>
          </p:cNvSpPr>
          <p:nvPr>
            <p:ph type="subTitle" idx="1"/>
          </p:nvPr>
        </p:nvSpPr>
        <p:spPr>
          <a:xfrm>
            <a:off x="4043958" y="22510236"/>
            <a:ext cx="24263747" cy="10347363"/>
          </a:xfrm>
        </p:spPr>
        <p:txBody>
          <a:bodyPr/>
          <a:lstStyle>
            <a:lvl1pPr marL="0" indent="0" algn="ctr">
              <a:buNone/>
              <a:defRPr sz="8491"/>
            </a:lvl1pPr>
            <a:lvl2pPr marL="1617574" indent="0" algn="ctr">
              <a:buNone/>
              <a:defRPr sz="7076"/>
            </a:lvl2pPr>
            <a:lvl3pPr marL="3235147" indent="0" algn="ctr">
              <a:buNone/>
              <a:defRPr sz="6368"/>
            </a:lvl3pPr>
            <a:lvl4pPr marL="4852721" indent="0" algn="ctr">
              <a:buNone/>
              <a:defRPr sz="5661"/>
            </a:lvl4pPr>
            <a:lvl5pPr marL="6470294" indent="0" algn="ctr">
              <a:buNone/>
              <a:defRPr sz="5661"/>
            </a:lvl5pPr>
            <a:lvl6pPr marL="8087868" indent="0" algn="ctr">
              <a:buNone/>
              <a:defRPr sz="5661"/>
            </a:lvl6pPr>
            <a:lvl7pPr marL="9705442" indent="0" algn="ctr">
              <a:buNone/>
              <a:defRPr sz="5661"/>
            </a:lvl7pPr>
            <a:lvl8pPr marL="11323015" indent="0" algn="ctr">
              <a:buNone/>
              <a:defRPr sz="5661"/>
            </a:lvl8pPr>
            <a:lvl9pPr marL="12940589" indent="0" algn="ctr">
              <a:buNone/>
              <a:defRPr sz="566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9EAAB8-3B4D-4632-AA89-6E18923CD5BC}" type="datetimeFigureOut">
              <a:rPr lang="hr-HR" smtClean="0"/>
              <a:t>24.4.2020.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3017827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9EAAB8-3B4D-4632-AA89-6E18923CD5BC}" type="datetimeFigureOut">
              <a:rPr lang="hr-HR" smtClean="0"/>
              <a:t>24.4.2020.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3040955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51661" y="2281778"/>
            <a:ext cx="6975827" cy="363199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4179" y="2281778"/>
            <a:ext cx="20523086" cy="363199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9EAAB8-3B4D-4632-AA89-6E18923CD5BC}" type="datetimeFigureOut">
              <a:rPr lang="hr-HR" smtClean="0"/>
              <a:t>24.4.2020.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187738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9EAAB8-3B4D-4632-AA89-6E18923CD5BC}" type="datetimeFigureOut">
              <a:rPr lang="hr-HR" smtClean="0"/>
              <a:t>24.4.2020.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407854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07329" y="10684685"/>
            <a:ext cx="27903309" cy="17827625"/>
          </a:xfrm>
        </p:spPr>
        <p:txBody>
          <a:bodyPr anchor="b"/>
          <a:lstStyle>
            <a:lvl1pPr>
              <a:defRPr sz="21228"/>
            </a:lvl1pPr>
          </a:lstStyle>
          <a:p>
            <a:r>
              <a:rPr lang="en-US"/>
              <a:t>Click to edit Master title style</a:t>
            </a:r>
            <a:endParaRPr lang="en-US" dirty="0"/>
          </a:p>
        </p:txBody>
      </p:sp>
      <p:sp>
        <p:nvSpPr>
          <p:cNvPr id="3" name="Text Placeholder 2"/>
          <p:cNvSpPr>
            <a:spLocks noGrp="1"/>
          </p:cNvSpPr>
          <p:nvPr>
            <p:ph type="body" idx="1"/>
          </p:nvPr>
        </p:nvSpPr>
        <p:spPr>
          <a:xfrm>
            <a:off x="2207329" y="28680966"/>
            <a:ext cx="27903309" cy="9375127"/>
          </a:xfrm>
        </p:spPr>
        <p:txBody>
          <a:bodyPr/>
          <a:lstStyle>
            <a:lvl1pPr marL="0" indent="0">
              <a:buNone/>
              <a:defRPr sz="8491">
                <a:solidFill>
                  <a:schemeClr val="tx1"/>
                </a:solidFill>
              </a:defRPr>
            </a:lvl1pPr>
            <a:lvl2pPr marL="1617574" indent="0">
              <a:buNone/>
              <a:defRPr sz="7076">
                <a:solidFill>
                  <a:schemeClr val="tx1">
                    <a:tint val="75000"/>
                  </a:schemeClr>
                </a:solidFill>
              </a:defRPr>
            </a:lvl2pPr>
            <a:lvl3pPr marL="3235147" indent="0">
              <a:buNone/>
              <a:defRPr sz="6368">
                <a:solidFill>
                  <a:schemeClr val="tx1">
                    <a:tint val="75000"/>
                  </a:schemeClr>
                </a:solidFill>
              </a:defRPr>
            </a:lvl3pPr>
            <a:lvl4pPr marL="4852721" indent="0">
              <a:buNone/>
              <a:defRPr sz="5661">
                <a:solidFill>
                  <a:schemeClr val="tx1">
                    <a:tint val="75000"/>
                  </a:schemeClr>
                </a:solidFill>
              </a:defRPr>
            </a:lvl4pPr>
            <a:lvl5pPr marL="6470294" indent="0">
              <a:buNone/>
              <a:defRPr sz="5661">
                <a:solidFill>
                  <a:schemeClr val="tx1">
                    <a:tint val="75000"/>
                  </a:schemeClr>
                </a:solidFill>
              </a:defRPr>
            </a:lvl5pPr>
            <a:lvl6pPr marL="8087868" indent="0">
              <a:buNone/>
              <a:defRPr sz="5661">
                <a:solidFill>
                  <a:schemeClr val="tx1">
                    <a:tint val="75000"/>
                  </a:schemeClr>
                </a:solidFill>
              </a:defRPr>
            </a:lvl6pPr>
            <a:lvl7pPr marL="9705442" indent="0">
              <a:buNone/>
              <a:defRPr sz="5661">
                <a:solidFill>
                  <a:schemeClr val="tx1">
                    <a:tint val="75000"/>
                  </a:schemeClr>
                </a:solidFill>
              </a:defRPr>
            </a:lvl7pPr>
            <a:lvl8pPr marL="11323015" indent="0">
              <a:buNone/>
              <a:defRPr sz="5661">
                <a:solidFill>
                  <a:schemeClr val="tx1">
                    <a:tint val="75000"/>
                  </a:schemeClr>
                </a:solidFill>
              </a:defRPr>
            </a:lvl8pPr>
            <a:lvl9pPr marL="12940589" indent="0">
              <a:buNone/>
              <a:defRPr sz="566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9EAAB8-3B4D-4632-AA89-6E18923CD5BC}" type="datetimeFigureOut">
              <a:rPr lang="hr-HR" smtClean="0"/>
              <a:t>24.4.2020.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2534258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4177" y="11408889"/>
            <a:ext cx="13749457" cy="271928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378029" y="11408889"/>
            <a:ext cx="13749457" cy="271928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9EAAB8-3B4D-4632-AA89-6E18923CD5BC}" type="datetimeFigureOut">
              <a:rPr lang="hr-HR" smtClean="0"/>
              <a:t>24.4.2020.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220657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28391" y="2281787"/>
            <a:ext cx="27903309" cy="82838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28394" y="10506101"/>
            <a:ext cx="13686268" cy="5148878"/>
          </a:xfrm>
        </p:spPr>
        <p:txBody>
          <a:bodyPr anchor="b"/>
          <a:lstStyle>
            <a:lvl1pPr marL="0" indent="0">
              <a:buNone/>
              <a:defRPr sz="8491" b="1"/>
            </a:lvl1pPr>
            <a:lvl2pPr marL="1617574" indent="0">
              <a:buNone/>
              <a:defRPr sz="7076" b="1"/>
            </a:lvl2pPr>
            <a:lvl3pPr marL="3235147" indent="0">
              <a:buNone/>
              <a:defRPr sz="6368" b="1"/>
            </a:lvl3pPr>
            <a:lvl4pPr marL="4852721" indent="0">
              <a:buNone/>
              <a:defRPr sz="5661" b="1"/>
            </a:lvl4pPr>
            <a:lvl5pPr marL="6470294" indent="0">
              <a:buNone/>
              <a:defRPr sz="5661" b="1"/>
            </a:lvl5pPr>
            <a:lvl6pPr marL="8087868" indent="0">
              <a:buNone/>
              <a:defRPr sz="5661" b="1"/>
            </a:lvl6pPr>
            <a:lvl7pPr marL="9705442" indent="0">
              <a:buNone/>
              <a:defRPr sz="5661" b="1"/>
            </a:lvl7pPr>
            <a:lvl8pPr marL="11323015" indent="0">
              <a:buNone/>
              <a:defRPr sz="5661" b="1"/>
            </a:lvl8pPr>
            <a:lvl9pPr marL="12940589" indent="0">
              <a:buNone/>
              <a:defRPr sz="5661" b="1"/>
            </a:lvl9pPr>
          </a:lstStyle>
          <a:p>
            <a:pPr lvl="0"/>
            <a:r>
              <a:rPr lang="en-US"/>
              <a:t>Edit Master text styles</a:t>
            </a:r>
          </a:p>
        </p:txBody>
      </p:sp>
      <p:sp>
        <p:nvSpPr>
          <p:cNvPr id="4" name="Content Placeholder 3"/>
          <p:cNvSpPr>
            <a:spLocks noGrp="1"/>
          </p:cNvSpPr>
          <p:nvPr>
            <p:ph sz="half" idx="2"/>
          </p:nvPr>
        </p:nvSpPr>
        <p:spPr>
          <a:xfrm>
            <a:off x="2228394" y="15654979"/>
            <a:ext cx="13686268" cy="23026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378031" y="10506101"/>
            <a:ext cx="13753671" cy="5148878"/>
          </a:xfrm>
        </p:spPr>
        <p:txBody>
          <a:bodyPr anchor="b"/>
          <a:lstStyle>
            <a:lvl1pPr marL="0" indent="0">
              <a:buNone/>
              <a:defRPr sz="8491" b="1"/>
            </a:lvl1pPr>
            <a:lvl2pPr marL="1617574" indent="0">
              <a:buNone/>
              <a:defRPr sz="7076" b="1"/>
            </a:lvl2pPr>
            <a:lvl3pPr marL="3235147" indent="0">
              <a:buNone/>
              <a:defRPr sz="6368" b="1"/>
            </a:lvl3pPr>
            <a:lvl4pPr marL="4852721" indent="0">
              <a:buNone/>
              <a:defRPr sz="5661" b="1"/>
            </a:lvl4pPr>
            <a:lvl5pPr marL="6470294" indent="0">
              <a:buNone/>
              <a:defRPr sz="5661" b="1"/>
            </a:lvl5pPr>
            <a:lvl6pPr marL="8087868" indent="0">
              <a:buNone/>
              <a:defRPr sz="5661" b="1"/>
            </a:lvl6pPr>
            <a:lvl7pPr marL="9705442" indent="0">
              <a:buNone/>
              <a:defRPr sz="5661" b="1"/>
            </a:lvl7pPr>
            <a:lvl8pPr marL="11323015" indent="0">
              <a:buNone/>
              <a:defRPr sz="5661" b="1"/>
            </a:lvl8pPr>
            <a:lvl9pPr marL="12940589" indent="0">
              <a:buNone/>
              <a:defRPr sz="5661" b="1"/>
            </a:lvl9pPr>
          </a:lstStyle>
          <a:p>
            <a:pPr lvl="0"/>
            <a:r>
              <a:rPr lang="en-US"/>
              <a:t>Edit Master text styles</a:t>
            </a:r>
          </a:p>
        </p:txBody>
      </p:sp>
      <p:sp>
        <p:nvSpPr>
          <p:cNvPr id="6" name="Content Placeholder 5"/>
          <p:cNvSpPr>
            <a:spLocks noGrp="1"/>
          </p:cNvSpPr>
          <p:nvPr>
            <p:ph sz="quarter" idx="4"/>
          </p:nvPr>
        </p:nvSpPr>
        <p:spPr>
          <a:xfrm>
            <a:off x="16378031" y="15654979"/>
            <a:ext cx="13753671" cy="23026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9EAAB8-3B4D-4632-AA89-6E18923CD5BC}" type="datetimeFigureOut">
              <a:rPr lang="hr-HR" smtClean="0"/>
              <a:t>24.4.2020.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42526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9EAAB8-3B4D-4632-AA89-6E18923CD5BC}" type="datetimeFigureOut">
              <a:rPr lang="hr-HR" smtClean="0"/>
              <a:t>24.4.2020.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3508314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EAAB8-3B4D-4632-AA89-6E18923CD5BC}" type="datetimeFigureOut">
              <a:rPr lang="hr-HR" smtClean="0"/>
              <a:t>24.4.2020.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199150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8391" y="2857182"/>
            <a:ext cx="10434253" cy="10000139"/>
          </a:xfrm>
        </p:spPr>
        <p:txBody>
          <a:bodyPr anchor="b"/>
          <a:lstStyle>
            <a:lvl1pPr>
              <a:defRPr sz="11322"/>
            </a:lvl1pPr>
          </a:lstStyle>
          <a:p>
            <a:r>
              <a:rPr lang="en-US"/>
              <a:t>Click to edit Master title style</a:t>
            </a:r>
            <a:endParaRPr lang="en-US" dirty="0"/>
          </a:p>
        </p:txBody>
      </p:sp>
      <p:sp>
        <p:nvSpPr>
          <p:cNvPr id="3" name="Content Placeholder 2"/>
          <p:cNvSpPr>
            <a:spLocks noGrp="1"/>
          </p:cNvSpPr>
          <p:nvPr>
            <p:ph idx="1"/>
          </p:nvPr>
        </p:nvSpPr>
        <p:spPr>
          <a:xfrm>
            <a:off x="13753671" y="6170730"/>
            <a:ext cx="16378029" cy="30456772"/>
          </a:xfrm>
        </p:spPr>
        <p:txBody>
          <a:bodyPr/>
          <a:lstStyle>
            <a:lvl1pPr>
              <a:defRPr sz="11322"/>
            </a:lvl1pPr>
            <a:lvl2pPr>
              <a:defRPr sz="9906"/>
            </a:lvl2pPr>
            <a:lvl3pPr>
              <a:defRPr sz="8491"/>
            </a:lvl3pPr>
            <a:lvl4pPr>
              <a:defRPr sz="7076"/>
            </a:lvl4pPr>
            <a:lvl5pPr>
              <a:defRPr sz="7076"/>
            </a:lvl5pPr>
            <a:lvl6pPr>
              <a:defRPr sz="7076"/>
            </a:lvl6pPr>
            <a:lvl7pPr>
              <a:defRPr sz="7076"/>
            </a:lvl7pPr>
            <a:lvl8pPr>
              <a:defRPr sz="7076"/>
            </a:lvl8pPr>
            <a:lvl9pPr>
              <a:defRPr sz="7076"/>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28391" y="12857322"/>
            <a:ext cx="10434253" cy="23819778"/>
          </a:xfrm>
        </p:spPr>
        <p:txBody>
          <a:bodyPr/>
          <a:lstStyle>
            <a:lvl1pPr marL="0" indent="0">
              <a:buNone/>
              <a:defRPr sz="5661"/>
            </a:lvl1pPr>
            <a:lvl2pPr marL="1617574" indent="0">
              <a:buNone/>
              <a:defRPr sz="4953"/>
            </a:lvl2pPr>
            <a:lvl3pPr marL="3235147" indent="0">
              <a:buNone/>
              <a:defRPr sz="4246"/>
            </a:lvl3pPr>
            <a:lvl4pPr marL="4852721" indent="0">
              <a:buNone/>
              <a:defRPr sz="3538"/>
            </a:lvl4pPr>
            <a:lvl5pPr marL="6470294" indent="0">
              <a:buNone/>
              <a:defRPr sz="3538"/>
            </a:lvl5pPr>
            <a:lvl6pPr marL="8087868" indent="0">
              <a:buNone/>
              <a:defRPr sz="3538"/>
            </a:lvl6pPr>
            <a:lvl7pPr marL="9705442" indent="0">
              <a:buNone/>
              <a:defRPr sz="3538"/>
            </a:lvl7pPr>
            <a:lvl8pPr marL="11323015" indent="0">
              <a:buNone/>
              <a:defRPr sz="3538"/>
            </a:lvl8pPr>
            <a:lvl9pPr marL="12940589" indent="0">
              <a:buNone/>
              <a:defRPr sz="3538"/>
            </a:lvl9pPr>
          </a:lstStyle>
          <a:p>
            <a:pPr lvl="0"/>
            <a:r>
              <a:rPr lang="en-US"/>
              <a:t>Edit Master text styles</a:t>
            </a:r>
          </a:p>
        </p:txBody>
      </p:sp>
      <p:sp>
        <p:nvSpPr>
          <p:cNvPr id="5" name="Date Placeholder 4"/>
          <p:cNvSpPr>
            <a:spLocks noGrp="1"/>
          </p:cNvSpPr>
          <p:nvPr>
            <p:ph type="dt" sz="half" idx="10"/>
          </p:nvPr>
        </p:nvSpPr>
        <p:spPr/>
        <p:txBody>
          <a:bodyPr/>
          <a:lstStyle/>
          <a:p>
            <a:fld id="{C59EAAB8-3B4D-4632-AA89-6E18923CD5BC}" type="datetimeFigureOut">
              <a:rPr lang="hr-HR" smtClean="0"/>
              <a:t>24.4.2020.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245091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8391" y="2857182"/>
            <a:ext cx="10434253" cy="10000139"/>
          </a:xfrm>
        </p:spPr>
        <p:txBody>
          <a:bodyPr anchor="b"/>
          <a:lstStyle>
            <a:lvl1pPr>
              <a:defRPr sz="11322"/>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53671" y="6170730"/>
            <a:ext cx="16378029" cy="30456772"/>
          </a:xfrm>
        </p:spPr>
        <p:txBody>
          <a:bodyPr anchor="t"/>
          <a:lstStyle>
            <a:lvl1pPr marL="0" indent="0">
              <a:buNone/>
              <a:defRPr sz="11322"/>
            </a:lvl1pPr>
            <a:lvl2pPr marL="1617574" indent="0">
              <a:buNone/>
              <a:defRPr sz="9906"/>
            </a:lvl2pPr>
            <a:lvl3pPr marL="3235147" indent="0">
              <a:buNone/>
              <a:defRPr sz="8491"/>
            </a:lvl3pPr>
            <a:lvl4pPr marL="4852721" indent="0">
              <a:buNone/>
              <a:defRPr sz="7076"/>
            </a:lvl4pPr>
            <a:lvl5pPr marL="6470294" indent="0">
              <a:buNone/>
              <a:defRPr sz="7076"/>
            </a:lvl5pPr>
            <a:lvl6pPr marL="8087868" indent="0">
              <a:buNone/>
              <a:defRPr sz="7076"/>
            </a:lvl6pPr>
            <a:lvl7pPr marL="9705442" indent="0">
              <a:buNone/>
              <a:defRPr sz="7076"/>
            </a:lvl7pPr>
            <a:lvl8pPr marL="11323015" indent="0">
              <a:buNone/>
              <a:defRPr sz="7076"/>
            </a:lvl8pPr>
            <a:lvl9pPr marL="12940589" indent="0">
              <a:buNone/>
              <a:defRPr sz="7076"/>
            </a:lvl9pPr>
          </a:lstStyle>
          <a:p>
            <a:r>
              <a:rPr lang="en-US"/>
              <a:t>Click icon to add picture</a:t>
            </a:r>
            <a:endParaRPr lang="en-US" dirty="0"/>
          </a:p>
        </p:txBody>
      </p:sp>
      <p:sp>
        <p:nvSpPr>
          <p:cNvPr id="4" name="Text Placeholder 3"/>
          <p:cNvSpPr>
            <a:spLocks noGrp="1"/>
          </p:cNvSpPr>
          <p:nvPr>
            <p:ph type="body" sz="half" idx="2"/>
          </p:nvPr>
        </p:nvSpPr>
        <p:spPr>
          <a:xfrm>
            <a:off x="2228391" y="12857322"/>
            <a:ext cx="10434253" cy="23819778"/>
          </a:xfrm>
        </p:spPr>
        <p:txBody>
          <a:bodyPr/>
          <a:lstStyle>
            <a:lvl1pPr marL="0" indent="0">
              <a:buNone/>
              <a:defRPr sz="5661"/>
            </a:lvl1pPr>
            <a:lvl2pPr marL="1617574" indent="0">
              <a:buNone/>
              <a:defRPr sz="4953"/>
            </a:lvl2pPr>
            <a:lvl3pPr marL="3235147" indent="0">
              <a:buNone/>
              <a:defRPr sz="4246"/>
            </a:lvl3pPr>
            <a:lvl4pPr marL="4852721" indent="0">
              <a:buNone/>
              <a:defRPr sz="3538"/>
            </a:lvl4pPr>
            <a:lvl5pPr marL="6470294" indent="0">
              <a:buNone/>
              <a:defRPr sz="3538"/>
            </a:lvl5pPr>
            <a:lvl6pPr marL="8087868" indent="0">
              <a:buNone/>
              <a:defRPr sz="3538"/>
            </a:lvl6pPr>
            <a:lvl7pPr marL="9705442" indent="0">
              <a:buNone/>
              <a:defRPr sz="3538"/>
            </a:lvl7pPr>
            <a:lvl8pPr marL="11323015" indent="0">
              <a:buNone/>
              <a:defRPr sz="3538"/>
            </a:lvl8pPr>
            <a:lvl9pPr marL="12940589" indent="0">
              <a:buNone/>
              <a:defRPr sz="3538"/>
            </a:lvl9pPr>
          </a:lstStyle>
          <a:p>
            <a:pPr lvl="0"/>
            <a:r>
              <a:rPr lang="en-US"/>
              <a:t>Edit Master text styles</a:t>
            </a:r>
          </a:p>
        </p:txBody>
      </p:sp>
      <p:sp>
        <p:nvSpPr>
          <p:cNvPr id="5" name="Date Placeholder 4"/>
          <p:cNvSpPr>
            <a:spLocks noGrp="1"/>
          </p:cNvSpPr>
          <p:nvPr>
            <p:ph type="dt" sz="half" idx="10"/>
          </p:nvPr>
        </p:nvSpPr>
        <p:spPr/>
        <p:txBody>
          <a:bodyPr/>
          <a:lstStyle/>
          <a:p>
            <a:fld id="{C59EAAB8-3B4D-4632-AA89-6E18923CD5BC}" type="datetimeFigureOut">
              <a:rPr lang="hr-HR" smtClean="0"/>
              <a:t>24.4.2020.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EFBFCBB-D240-4F21-93D6-767E21217B1B}" type="slidenum">
              <a:rPr lang="hr-HR" smtClean="0"/>
              <a:t>‹#›</a:t>
            </a:fld>
            <a:endParaRPr lang="hr-HR"/>
          </a:p>
        </p:txBody>
      </p:sp>
    </p:spTree>
    <p:extLst>
      <p:ext uri="{BB962C8B-B14F-4D97-AF65-F5344CB8AC3E}">
        <p14:creationId xmlns:p14="http://schemas.microsoft.com/office/powerpoint/2010/main" val="8409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4177" y="2281787"/>
            <a:ext cx="27903309" cy="828384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4177" y="11408889"/>
            <a:ext cx="27903309" cy="2719284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4177" y="39722783"/>
            <a:ext cx="7279124" cy="2281778"/>
          </a:xfrm>
          <a:prstGeom prst="rect">
            <a:avLst/>
          </a:prstGeom>
        </p:spPr>
        <p:txBody>
          <a:bodyPr vert="horz" lIns="91440" tIns="45720" rIns="91440" bIns="45720" rtlCol="0" anchor="ctr"/>
          <a:lstStyle>
            <a:lvl1pPr algn="l">
              <a:defRPr sz="4246">
                <a:solidFill>
                  <a:schemeClr val="tx1">
                    <a:tint val="75000"/>
                  </a:schemeClr>
                </a:solidFill>
              </a:defRPr>
            </a:lvl1pPr>
          </a:lstStyle>
          <a:p>
            <a:fld id="{C59EAAB8-3B4D-4632-AA89-6E18923CD5BC}" type="datetimeFigureOut">
              <a:rPr lang="hr-HR" smtClean="0"/>
              <a:t>24.4.2020.</a:t>
            </a:fld>
            <a:endParaRPr lang="hr-HR"/>
          </a:p>
        </p:txBody>
      </p:sp>
      <p:sp>
        <p:nvSpPr>
          <p:cNvPr id="5" name="Footer Placeholder 4"/>
          <p:cNvSpPr>
            <a:spLocks noGrp="1"/>
          </p:cNvSpPr>
          <p:nvPr>
            <p:ph type="ftr" sz="quarter" idx="3"/>
          </p:nvPr>
        </p:nvSpPr>
        <p:spPr>
          <a:xfrm>
            <a:off x="10716489" y="39722783"/>
            <a:ext cx="10918686" cy="2281778"/>
          </a:xfrm>
          <a:prstGeom prst="rect">
            <a:avLst/>
          </a:prstGeom>
        </p:spPr>
        <p:txBody>
          <a:bodyPr vert="horz" lIns="91440" tIns="45720" rIns="91440" bIns="45720" rtlCol="0" anchor="ctr"/>
          <a:lstStyle>
            <a:lvl1pPr algn="ctr">
              <a:defRPr sz="4246">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22848362" y="39722783"/>
            <a:ext cx="7279124" cy="2281778"/>
          </a:xfrm>
          <a:prstGeom prst="rect">
            <a:avLst/>
          </a:prstGeom>
        </p:spPr>
        <p:txBody>
          <a:bodyPr vert="horz" lIns="91440" tIns="45720" rIns="91440" bIns="45720" rtlCol="0" anchor="ctr"/>
          <a:lstStyle>
            <a:lvl1pPr algn="r">
              <a:defRPr sz="4246">
                <a:solidFill>
                  <a:schemeClr val="tx1">
                    <a:tint val="75000"/>
                  </a:schemeClr>
                </a:solidFill>
              </a:defRPr>
            </a:lvl1pPr>
          </a:lstStyle>
          <a:p>
            <a:fld id="{4EFBFCBB-D240-4F21-93D6-767E21217B1B}" type="slidenum">
              <a:rPr lang="hr-HR" smtClean="0"/>
              <a:t>‹#›</a:t>
            </a:fld>
            <a:endParaRPr lang="hr-HR"/>
          </a:p>
        </p:txBody>
      </p:sp>
    </p:spTree>
    <p:extLst>
      <p:ext uri="{BB962C8B-B14F-4D97-AF65-F5344CB8AC3E}">
        <p14:creationId xmlns:p14="http://schemas.microsoft.com/office/powerpoint/2010/main" val="3046239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5147" rtl="0" eaLnBrk="1" latinLnBrk="0" hangingPunct="1">
        <a:lnSpc>
          <a:spcPct val="90000"/>
        </a:lnSpc>
        <a:spcBef>
          <a:spcPct val="0"/>
        </a:spcBef>
        <a:buNone/>
        <a:defRPr sz="15567" kern="1200">
          <a:solidFill>
            <a:schemeClr val="tx1"/>
          </a:solidFill>
          <a:latin typeface="+mj-lt"/>
          <a:ea typeface="+mj-ea"/>
          <a:cs typeface="+mj-cs"/>
        </a:defRPr>
      </a:lvl1pPr>
    </p:titleStyle>
    <p:bodyStyle>
      <a:lvl1pPr marL="808787" indent="-808787" algn="l" defTabSz="3235147" rtl="0" eaLnBrk="1" latinLnBrk="0" hangingPunct="1">
        <a:lnSpc>
          <a:spcPct val="90000"/>
        </a:lnSpc>
        <a:spcBef>
          <a:spcPts val="3538"/>
        </a:spcBef>
        <a:buFont typeface="Arial" panose="020B0604020202020204" pitchFamily="34" charset="0"/>
        <a:buChar char="•"/>
        <a:defRPr sz="9906" kern="1200">
          <a:solidFill>
            <a:schemeClr val="tx1"/>
          </a:solidFill>
          <a:latin typeface="+mn-lt"/>
          <a:ea typeface="+mn-ea"/>
          <a:cs typeface="+mn-cs"/>
        </a:defRPr>
      </a:lvl1pPr>
      <a:lvl2pPr marL="2426360" indent="-808787" algn="l" defTabSz="3235147" rtl="0" eaLnBrk="1" latinLnBrk="0" hangingPunct="1">
        <a:lnSpc>
          <a:spcPct val="90000"/>
        </a:lnSpc>
        <a:spcBef>
          <a:spcPts val="1769"/>
        </a:spcBef>
        <a:buFont typeface="Arial" panose="020B0604020202020204" pitchFamily="34" charset="0"/>
        <a:buChar char="•"/>
        <a:defRPr sz="8491" kern="1200">
          <a:solidFill>
            <a:schemeClr val="tx1"/>
          </a:solidFill>
          <a:latin typeface="+mn-lt"/>
          <a:ea typeface="+mn-ea"/>
          <a:cs typeface="+mn-cs"/>
        </a:defRPr>
      </a:lvl2pPr>
      <a:lvl3pPr marL="4043934" indent="-808787" algn="l" defTabSz="3235147" rtl="0" eaLnBrk="1" latinLnBrk="0" hangingPunct="1">
        <a:lnSpc>
          <a:spcPct val="90000"/>
        </a:lnSpc>
        <a:spcBef>
          <a:spcPts val="1769"/>
        </a:spcBef>
        <a:buFont typeface="Arial" panose="020B0604020202020204" pitchFamily="34" charset="0"/>
        <a:buChar char="•"/>
        <a:defRPr sz="7076" kern="1200">
          <a:solidFill>
            <a:schemeClr val="tx1"/>
          </a:solidFill>
          <a:latin typeface="+mn-lt"/>
          <a:ea typeface="+mn-ea"/>
          <a:cs typeface="+mn-cs"/>
        </a:defRPr>
      </a:lvl3pPr>
      <a:lvl4pPr marL="5661508"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4pPr>
      <a:lvl5pPr marL="7279081"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5pPr>
      <a:lvl6pPr marL="8896655"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6pPr>
      <a:lvl7pPr marL="10514228"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7pPr>
      <a:lvl8pPr marL="12131802"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8pPr>
      <a:lvl9pPr marL="13749376" indent="-808787" algn="l" defTabSz="3235147" rtl="0" eaLnBrk="1" latinLnBrk="0" hangingPunct="1">
        <a:lnSpc>
          <a:spcPct val="90000"/>
        </a:lnSpc>
        <a:spcBef>
          <a:spcPts val="1769"/>
        </a:spcBef>
        <a:buFont typeface="Arial" panose="020B0604020202020204" pitchFamily="34" charset="0"/>
        <a:buChar char="•"/>
        <a:defRPr sz="6368" kern="1200">
          <a:solidFill>
            <a:schemeClr val="tx1"/>
          </a:solidFill>
          <a:latin typeface="+mn-lt"/>
          <a:ea typeface="+mn-ea"/>
          <a:cs typeface="+mn-cs"/>
        </a:defRPr>
      </a:lvl9pPr>
    </p:bodyStyle>
    <p:otherStyle>
      <a:defPPr>
        <a:defRPr lang="en-US"/>
      </a:defPPr>
      <a:lvl1pPr marL="0" algn="l" defTabSz="3235147" rtl="0" eaLnBrk="1" latinLnBrk="0" hangingPunct="1">
        <a:defRPr sz="6368" kern="1200">
          <a:solidFill>
            <a:schemeClr val="tx1"/>
          </a:solidFill>
          <a:latin typeface="+mn-lt"/>
          <a:ea typeface="+mn-ea"/>
          <a:cs typeface="+mn-cs"/>
        </a:defRPr>
      </a:lvl1pPr>
      <a:lvl2pPr marL="1617574" algn="l" defTabSz="3235147" rtl="0" eaLnBrk="1" latinLnBrk="0" hangingPunct="1">
        <a:defRPr sz="6368" kern="1200">
          <a:solidFill>
            <a:schemeClr val="tx1"/>
          </a:solidFill>
          <a:latin typeface="+mn-lt"/>
          <a:ea typeface="+mn-ea"/>
          <a:cs typeface="+mn-cs"/>
        </a:defRPr>
      </a:lvl2pPr>
      <a:lvl3pPr marL="3235147" algn="l" defTabSz="3235147" rtl="0" eaLnBrk="1" latinLnBrk="0" hangingPunct="1">
        <a:defRPr sz="6368" kern="1200">
          <a:solidFill>
            <a:schemeClr val="tx1"/>
          </a:solidFill>
          <a:latin typeface="+mn-lt"/>
          <a:ea typeface="+mn-ea"/>
          <a:cs typeface="+mn-cs"/>
        </a:defRPr>
      </a:lvl3pPr>
      <a:lvl4pPr marL="4852721" algn="l" defTabSz="3235147" rtl="0" eaLnBrk="1" latinLnBrk="0" hangingPunct="1">
        <a:defRPr sz="6368" kern="1200">
          <a:solidFill>
            <a:schemeClr val="tx1"/>
          </a:solidFill>
          <a:latin typeface="+mn-lt"/>
          <a:ea typeface="+mn-ea"/>
          <a:cs typeface="+mn-cs"/>
        </a:defRPr>
      </a:lvl4pPr>
      <a:lvl5pPr marL="6470294" algn="l" defTabSz="3235147" rtl="0" eaLnBrk="1" latinLnBrk="0" hangingPunct="1">
        <a:defRPr sz="6368" kern="1200">
          <a:solidFill>
            <a:schemeClr val="tx1"/>
          </a:solidFill>
          <a:latin typeface="+mn-lt"/>
          <a:ea typeface="+mn-ea"/>
          <a:cs typeface="+mn-cs"/>
        </a:defRPr>
      </a:lvl5pPr>
      <a:lvl6pPr marL="8087868" algn="l" defTabSz="3235147" rtl="0" eaLnBrk="1" latinLnBrk="0" hangingPunct="1">
        <a:defRPr sz="6368" kern="1200">
          <a:solidFill>
            <a:schemeClr val="tx1"/>
          </a:solidFill>
          <a:latin typeface="+mn-lt"/>
          <a:ea typeface="+mn-ea"/>
          <a:cs typeface="+mn-cs"/>
        </a:defRPr>
      </a:lvl6pPr>
      <a:lvl7pPr marL="9705442" algn="l" defTabSz="3235147" rtl="0" eaLnBrk="1" latinLnBrk="0" hangingPunct="1">
        <a:defRPr sz="6368" kern="1200">
          <a:solidFill>
            <a:schemeClr val="tx1"/>
          </a:solidFill>
          <a:latin typeface="+mn-lt"/>
          <a:ea typeface="+mn-ea"/>
          <a:cs typeface="+mn-cs"/>
        </a:defRPr>
      </a:lvl7pPr>
      <a:lvl8pPr marL="11323015" algn="l" defTabSz="3235147" rtl="0" eaLnBrk="1" latinLnBrk="0" hangingPunct="1">
        <a:defRPr sz="6368" kern="1200">
          <a:solidFill>
            <a:schemeClr val="tx1"/>
          </a:solidFill>
          <a:latin typeface="+mn-lt"/>
          <a:ea typeface="+mn-ea"/>
          <a:cs typeface="+mn-cs"/>
        </a:defRPr>
      </a:lvl8pPr>
      <a:lvl9pPr marL="12940589" algn="l" defTabSz="3235147" rtl="0" eaLnBrk="1" latinLnBrk="0" hangingPunct="1">
        <a:defRPr sz="63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161.53.208.119/anew/clasic.html" TargetMode="Externa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online-baze.hr/" TargetMode="Externa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570C-39BE-4ABC-A894-F781B32F3AEE}"/>
              </a:ext>
            </a:extLst>
          </p:cNvPr>
          <p:cNvSpPr>
            <a:spLocks noGrp="1"/>
          </p:cNvSpPr>
          <p:nvPr>
            <p:ph type="title"/>
          </p:nvPr>
        </p:nvSpPr>
        <p:spPr>
          <a:xfrm>
            <a:off x="2228391" y="2281787"/>
            <a:ext cx="27903309" cy="2551470"/>
          </a:xfrm>
        </p:spPr>
        <p:txBody>
          <a:bodyPr>
            <a:normAutofit fontScale="90000"/>
          </a:bodyPr>
          <a:lstStyle/>
          <a:p>
            <a:pPr algn="ctr"/>
            <a:br>
              <a:rPr lang="hr-HR" sz="2400" dirty="0"/>
            </a:br>
            <a:br>
              <a:rPr lang="hr-HR" sz="2400" dirty="0"/>
            </a:br>
            <a:br>
              <a:rPr lang="hr-HR" sz="2400" dirty="0"/>
            </a:br>
            <a:br>
              <a:rPr lang="hr-HR" sz="2400" dirty="0"/>
            </a:br>
            <a:br>
              <a:rPr lang="hr-HR" sz="2400" dirty="0"/>
            </a:br>
            <a:br>
              <a:rPr lang="hr-HR" sz="2400" dirty="0"/>
            </a:br>
            <a:br>
              <a:rPr lang="hr-HR" sz="2400" dirty="0"/>
            </a:br>
            <a:br>
              <a:rPr lang="hr-HR" sz="2400" dirty="0"/>
            </a:br>
            <a:br>
              <a:rPr lang="hr-HR" sz="2400" dirty="0"/>
            </a:br>
            <a:br>
              <a:rPr lang="hr-HR" sz="2400" dirty="0"/>
            </a:br>
            <a:br>
              <a:rPr lang="hr-HR" sz="2400" dirty="0"/>
            </a:br>
            <a:r>
              <a:rPr lang="hr-HR" sz="4900" dirty="0"/>
              <a:t>INFORMACIJSKI VODIČ KROZ KNJIŽNIČNE USLUGE ZA STUDENTE</a:t>
            </a:r>
            <a:br>
              <a:rPr lang="hr-HR" sz="4900" dirty="0"/>
            </a:br>
            <a:br>
              <a:rPr lang="hr-HR" sz="4900" dirty="0"/>
            </a:br>
            <a:r>
              <a:rPr lang="hr-HR" sz="6700" b="1" dirty="0"/>
              <a:t>NJEMAČKOGA JEZIKA I KNJIŽEVNOSTI</a:t>
            </a:r>
            <a:br>
              <a:rPr lang="hr-HR" sz="32300" dirty="0"/>
            </a:br>
            <a:endParaRPr lang="hr-HR" sz="32300" dirty="0"/>
          </a:p>
        </p:txBody>
      </p:sp>
      <p:sp>
        <p:nvSpPr>
          <p:cNvPr id="3" name="Text Placeholder 2">
            <a:extLst>
              <a:ext uri="{FF2B5EF4-FFF2-40B4-BE49-F238E27FC236}">
                <a16:creationId xmlns:a16="http://schemas.microsoft.com/office/drawing/2014/main" id="{CE5547C0-DA68-459A-BF9C-BCEFD2675CD4}"/>
              </a:ext>
            </a:extLst>
          </p:cNvPr>
          <p:cNvSpPr>
            <a:spLocks noGrp="1"/>
          </p:cNvSpPr>
          <p:nvPr>
            <p:ph type="body" idx="1"/>
          </p:nvPr>
        </p:nvSpPr>
        <p:spPr>
          <a:xfrm>
            <a:off x="37907547" y="34259879"/>
            <a:ext cx="26168197" cy="14183462"/>
          </a:xfrm>
        </p:spPr>
        <p:txBody>
          <a:bodyPr>
            <a:normAutofit fontScale="40000" lnSpcReduction="20000"/>
          </a:bodyPr>
          <a:lstStyle/>
          <a:p>
            <a:endParaRPr lang="hr-HR" dirty="0"/>
          </a:p>
        </p:txBody>
      </p:sp>
      <p:sp>
        <p:nvSpPr>
          <p:cNvPr id="4" name="Content Placeholder 3">
            <a:extLst>
              <a:ext uri="{FF2B5EF4-FFF2-40B4-BE49-F238E27FC236}">
                <a16:creationId xmlns:a16="http://schemas.microsoft.com/office/drawing/2014/main" id="{ECC3798F-5561-4F01-90AA-00375109CE05}"/>
              </a:ext>
            </a:extLst>
          </p:cNvPr>
          <p:cNvSpPr>
            <a:spLocks noGrp="1"/>
          </p:cNvSpPr>
          <p:nvPr>
            <p:ph sz="half" idx="2"/>
          </p:nvPr>
        </p:nvSpPr>
        <p:spPr>
          <a:xfrm>
            <a:off x="2081268" y="20900572"/>
            <a:ext cx="11647714" cy="20356286"/>
          </a:xfrm>
          <a:noFill/>
        </p:spPr>
        <p:txBody>
          <a:bodyPr>
            <a:normAutofit fontScale="25000" lnSpcReduction="20000"/>
          </a:bodyPr>
          <a:lstStyle/>
          <a:p>
            <a:pPr marL="0" indent="0">
              <a:lnSpc>
                <a:spcPct val="100000"/>
              </a:lnSpc>
              <a:buNone/>
            </a:pPr>
            <a:r>
              <a:rPr lang="hr-HR" sz="16000" b="1" u="sng" dirty="0"/>
              <a:t>PRETRAŽIVANJE ONLINE KATALOGA</a:t>
            </a:r>
            <a:endParaRPr lang="hr-HR" sz="16000" dirty="0"/>
          </a:p>
          <a:p>
            <a:pPr marL="0" indent="0">
              <a:lnSpc>
                <a:spcPct val="100000"/>
              </a:lnSpc>
              <a:buNone/>
            </a:pPr>
            <a:r>
              <a:rPr lang="hr-HR" sz="11100" b="1" u="sng" dirty="0"/>
              <a:t>(</a:t>
            </a:r>
            <a:r>
              <a:rPr lang="hr-HR" sz="11100" dirty="0">
                <a:hlinkClick r:id="rId2"/>
              </a:rPr>
              <a:t>http://161.53.208.119/anew/clasic.html</a:t>
            </a:r>
            <a:endParaRPr lang="hr-HR" sz="11100" b="1" u="sng" dirty="0"/>
          </a:p>
          <a:p>
            <a:pPr marL="0" indent="0">
              <a:lnSpc>
                <a:spcPct val="100000"/>
              </a:lnSpc>
              <a:buNone/>
            </a:pPr>
            <a:endParaRPr lang="hr-HR" sz="11100" b="1" u="sng" dirty="0"/>
          </a:p>
          <a:p>
            <a:pPr marL="0" indent="0">
              <a:buNone/>
            </a:pPr>
            <a:endParaRPr lang="hr-HR" sz="11100" dirty="0"/>
          </a:p>
          <a:p>
            <a:pPr marL="0" indent="0">
              <a:buNone/>
            </a:pPr>
            <a:endParaRPr lang="hr-HR" sz="11100" dirty="0"/>
          </a:p>
          <a:p>
            <a:pPr marL="0" indent="0">
              <a:buNone/>
            </a:pPr>
            <a:endParaRPr lang="hr-HR" sz="11100" dirty="0"/>
          </a:p>
          <a:p>
            <a:pPr marL="0" indent="0">
              <a:buNone/>
            </a:pPr>
            <a:endParaRPr lang="hr-HR" sz="11100" dirty="0"/>
          </a:p>
          <a:p>
            <a:pPr algn="just"/>
            <a:r>
              <a:rPr lang="hr-HR" sz="11100" dirty="0"/>
              <a:t>Ovisno o tome što Vam je poznato (autor, naslov ili dio naslova) možete odabrati pretraživanje prema autoru, naslovu, ključnim riječima ili </a:t>
            </a:r>
            <a:r>
              <a:rPr lang="hr-HR" sz="11100" dirty="0" err="1"/>
              <a:t>predmetnicama</a:t>
            </a:r>
            <a:r>
              <a:rPr lang="hr-HR" sz="11100" dirty="0"/>
              <a:t>.</a:t>
            </a:r>
          </a:p>
          <a:p>
            <a:pPr algn="just"/>
            <a:r>
              <a:rPr lang="hr-HR" sz="11100" dirty="0"/>
              <a:t> Ako ste odabrali pretraživanje po autoru, bitno je zapamtiti da prvo unosite prezime autora, zatim ime (primjer: </a:t>
            </a:r>
            <a:r>
              <a:rPr lang="hr-HR" sz="11100" i="1" dirty="0" err="1"/>
              <a:t>Boell</a:t>
            </a:r>
            <a:r>
              <a:rPr lang="hr-HR" sz="11100" i="1" dirty="0"/>
              <a:t>, </a:t>
            </a:r>
            <a:r>
              <a:rPr lang="hr-HR" sz="11100" i="1" dirty="0" err="1"/>
              <a:t>Heinrich</a:t>
            </a:r>
            <a:r>
              <a:rPr lang="hr-HR" sz="11100" dirty="0"/>
              <a:t> ili samo </a:t>
            </a:r>
            <a:r>
              <a:rPr lang="hr-HR" sz="11100" i="1" dirty="0" err="1"/>
              <a:t>Boell</a:t>
            </a:r>
            <a:r>
              <a:rPr lang="hr-HR" sz="11100" dirty="0"/>
              <a:t>).</a:t>
            </a:r>
          </a:p>
          <a:p>
            <a:pPr algn="just"/>
            <a:r>
              <a:rPr lang="hr-HR" sz="11100" dirty="0"/>
              <a:t>Ukoliko niste sigurni u točan naslov odnosno ako Vam je potrebna literatura na određenu temu, najbolje je odabrati pretraživanje po ključnim riječima ili po predmetu.</a:t>
            </a:r>
          </a:p>
          <a:p>
            <a:pPr algn="just"/>
            <a:r>
              <a:rPr lang="hr-HR" sz="11100" dirty="0"/>
              <a:t>Kod pretraživanja po ključnim riječima korisno je ključnu riječ suziti na korijen riječi korištenjem znaka * </a:t>
            </a:r>
          </a:p>
          <a:p>
            <a:pPr marL="0" indent="0" algn="ctr">
              <a:buNone/>
            </a:pPr>
            <a:r>
              <a:rPr lang="hr-HR" sz="11100" dirty="0"/>
              <a:t>(</a:t>
            </a:r>
            <a:r>
              <a:rPr lang="hr-HR" sz="11100" dirty="0" err="1"/>
              <a:t>Aufklaer</a:t>
            </a:r>
            <a:r>
              <a:rPr lang="hr-HR" sz="11100" dirty="0"/>
              <a:t>* = </a:t>
            </a:r>
            <a:r>
              <a:rPr lang="hr-HR" sz="11100" dirty="0" err="1"/>
              <a:t>Aufklaerung</a:t>
            </a:r>
            <a:r>
              <a:rPr lang="hr-HR" sz="11100" dirty="0"/>
              <a:t> + </a:t>
            </a:r>
            <a:r>
              <a:rPr lang="hr-HR" sz="11100" dirty="0" err="1"/>
              <a:t>Aufklaerer+aufklaererisch</a:t>
            </a:r>
            <a:r>
              <a:rPr lang="hr-HR" sz="11100" dirty="0"/>
              <a:t>+…)</a:t>
            </a:r>
          </a:p>
          <a:p>
            <a:pPr algn="just">
              <a:buFontTx/>
              <a:buChar char="-"/>
            </a:pPr>
            <a:endParaRPr lang="hr-HR" dirty="0"/>
          </a:p>
          <a:p>
            <a:pPr marL="0" indent="0" algn="just">
              <a:lnSpc>
                <a:spcPct val="170000"/>
              </a:lnSpc>
              <a:buNone/>
            </a:pPr>
            <a:r>
              <a:rPr lang="hr-HR" sz="11200" dirty="0"/>
              <a:t>Kada ste pronašli traženi naslov, u detaljnom pregledu zapisa za taj naslov ćete pronaći signaturu koja ustvari predstavlja adresu knjige u Knjižnici.</a:t>
            </a:r>
          </a:p>
          <a:p>
            <a:pPr>
              <a:buFontTx/>
              <a:buChar char="-"/>
            </a:pPr>
            <a:endParaRPr lang="hr-HR" dirty="0"/>
          </a:p>
          <a:p>
            <a:pPr>
              <a:buFontTx/>
              <a:buChar char="-"/>
            </a:pPr>
            <a:endParaRPr lang="hr-HR" dirty="0"/>
          </a:p>
          <a:p>
            <a:pPr>
              <a:buFontTx/>
              <a:buChar char="-"/>
            </a:pPr>
            <a:endParaRPr lang="hr-HR" dirty="0"/>
          </a:p>
          <a:p>
            <a:pPr>
              <a:buFontTx/>
              <a:buChar char="-"/>
            </a:pPr>
            <a:endParaRPr lang="hr-HR" dirty="0"/>
          </a:p>
          <a:p>
            <a:pPr>
              <a:buFontTx/>
              <a:buChar char="-"/>
            </a:pPr>
            <a:endParaRPr lang="hr-HR" dirty="0"/>
          </a:p>
          <a:p>
            <a:pPr>
              <a:buFontTx/>
              <a:buChar char="-"/>
            </a:pPr>
            <a:endParaRPr lang="hr-HR" dirty="0"/>
          </a:p>
          <a:p>
            <a:pPr marL="0" indent="0" algn="just">
              <a:lnSpc>
                <a:spcPct val="170000"/>
              </a:lnSpc>
              <a:buNone/>
            </a:pPr>
            <a:r>
              <a:rPr lang="hr-HR" sz="11200" dirty="0"/>
              <a:t>Uz pomoć signature iz online kataloga možete pronaći knjigu na polici prateći natpise na policama s nazivom skupine koja se na njoj nalazi. Prvi dio signature čini brojčana oznaka pa su tako knjige u knjižnici poredane rastućim redoslijedom signatura od 0 do 9.</a:t>
            </a:r>
          </a:p>
          <a:p>
            <a:pPr>
              <a:buFontTx/>
              <a:buChar char="-"/>
            </a:pPr>
            <a:endParaRPr lang="hr-HR" dirty="0"/>
          </a:p>
          <a:p>
            <a:pPr marL="0" indent="0" algn="ctr">
              <a:buNone/>
            </a:pPr>
            <a:endParaRPr lang="hr-HR" sz="6500" dirty="0"/>
          </a:p>
          <a:p>
            <a:pPr marL="0" indent="0" algn="ctr">
              <a:buNone/>
            </a:pPr>
            <a:endParaRPr lang="hr-HR" sz="3600" dirty="0"/>
          </a:p>
          <a:p>
            <a:pPr marL="0" indent="0" algn="ctr">
              <a:buNone/>
            </a:pPr>
            <a:endParaRPr lang="hr-HR" sz="3600" dirty="0"/>
          </a:p>
          <a:p>
            <a:endParaRPr lang="hr-HR" dirty="0"/>
          </a:p>
        </p:txBody>
      </p:sp>
      <p:sp>
        <p:nvSpPr>
          <p:cNvPr id="5" name="Text Placeholder 4">
            <a:extLst>
              <a:ext uri="{FF2B5EF4-FFF2-40B4-BE49-F238E27FC236}">
                <a16:creationId xmlns:a16="http://schemas.microsoft.com/office/drawing/2014/main" id="{68AA9ECF-B1C2-48BE-BDA1-6B0C33794017}"/>
              </a:ext>
            </a:extLst>
          </p:cNvPr>
          <p:cNvSpPr>
            <a:spLocks noGrp="1"/>
          </p:cNvSpPr>
          <p:nvPr>
            <p:ph type="body" sz="quarter" idx="3"/>
          </p:nvPr>
        </p:nvSpPr>
        <p:spPr>
          <a:xfrm>
            <a:off x="16720457" y="7511143"/>
            <a:ext cx="12475029" cy="7097486"/>
          </a:xfrm>
        </p:spPr>
        <p:txBody>
          <a:bodyPr>
            <a:normAutofit fontScale="40000" lnSpcReduction="20000"/>
          </a:bodyPr>
          <a:lstStyle/>
          <a:p>
            <a:r>
              <a:rPr lang="hr-HR" sz="8000" u="sng" dirty="0"/>
              <a:t>OSNOVNE USLUGE KNJIŽNICE</a:t>
            </a:r>
          </a:p>
          <a:p>
            <a:endParaRPr lang="hr-HR" sz="8000" u="sng" dirty="0"/>
          </a:p>
          <a:p>
            <a:r>
              <a:rPr lang="hr-HR" sz="8000" b="0" dirty="0"/>
              <a:t> - </a:t>
            </a:r>
            <a:r>
              <a:rPr lang="hr-HR" sz="8000" dirty="0"/>
              <a:t>Posudba građe </a:t>
            </a:r>
            <a:r>
              <a:rPr lang="hr-HR" sz="8000" b="0" dirty="0"/>
              <a:t>(15 dana uz mogućnost produžetka roka posudbe na dodatnih 15 dana).</a:t>
            </a:r>
          </a:p>
          <a:p>
            <a:br>
              <a:rPr lang="hr-HR" sz="8000" b="0" dirty="0"/>
            </a:br>
            <a:r>
              <a:rPr lang="hr-HR" sz="8000" b="0" dirty="0"/>
              <a:t>- </a:t>
            </a:r>
            <a:r>
              <a:rPr lang="hr-HR" sz="8000" dirty="0"/>
              <a:t>Čitaonice s računalnom opremom</a:t>
            </a:r>
            <a:r>
              <a:rPr lang="hr-HR" sz="8000" b="0" dirty="0"/>
              <a:t>.</a:t>
            </a:r>
          </a:p>
          <a:p>
            <a:r>
              <a:rPr lang="hr-HR" sz="8000" b="0" dirty="0"/>
              <a:t>- </a:t>
            </a:r>
            <a:r>
              <a:rPr lang="hr-HR" sz="8000" dirty="0" err="1"/>
              <a:t>Međuknjižnična</a:t>
            </a:r>
            <a:r>
              <a:rPr lang="hr-HR" sz="8000" dirty="0"/>
              <a:t> posudba </a:t>
            </a:r>
            <a:r>
              <a:rPr lang="hr-HR" sz="8000" b="0" dirty="0"/>
              <a:t>(posudba građe iz drugih knjižnica za potrebe studenata)</a:t>
            </a:r>
          </a:p>
          <a:p>
            <a:r>
              <a:rPr lang="hr-HR" sz="8000" b="0" dirty="0"/>
              <a:t>- </a:t>
            </a:r>
            <a:r>
              <a:rPr lang="hr-HR" sz="8000" dirty="0"/>
              <a:t>Edukacija korisnika </a:t>
            </a:r>
            <a:r>
              <a:rPr lang="hr-HR" sz="8000" b="0" dirty="0"/>
              <a:t>(poduka o korištenju knjižničnih usluga, pretraživanju online-kataloga i baza podataka, citiranju literature)</a:t>
            </a:r>
          </a:p>
          <a:p>
            <a:pPr algn="ctr"/>
            <a:r>
              <a:rPr lang="hr-HR" sz="6700" b="0" dirty="0"/>
              <a:t>  </a:t>
            </a:r>
            <a:endParaRPr lang="hr-HR" dirty="0"/>
          </a:p>
        </p:txBody>
      </p:sp>
      <p:sp>
        <p:nvSpPr>
          <p:cNvPr id="6" name="Content Placeholder 5">
            <a:extLst>
              <a:ext uri="{FF2B5EF4-FFF2-40B4-BE49-F238E27FC236}">
                <a16:creationId xmlns:a16="http://schemas.microsoft.com/office/drawing/2014/main" id="{0B2AC79D-E3CD-4173-8C87-703B3096D5ED}"/>
              </a:ext>
            </a:extLst>
          </p:cNvPr>
          <p:cNvSpPr>
            <a:spLocks noGrp="1"/>
          </p:cNvSpPr>
          <p:nvPr>
            <p:ph sz="quarter" idx="4"/>
          </p:nvPr>
        </p:nvSpPr>
        <p:spPr>
          <a:xfrm>
            <a:off x="16378031" y="21706114"/>
            <a:ext cx="13753671" cy="18869835"/>
          </a:xfrm>
        </p:spPr>
        <p:txBody>
          <a:bodyPr>
            <a:normAutofit fontScale="25000" lnSpcReduction="20000"/>
          </a:bodyPr>
          <a:lstStyle/>
          <a:p>
            <a:pPr marL="0" indent="0">
              <a:buNone/>
            </a:pPr>
            <a:r>
              <a:rPr lang="hr-HR" sz="12800" b="1" u="sng" dirty="0"/>
              <a:t>Pretraživanje po predmetu (za napredne </a:t>
            </a:r>
            <a:r>
              <a:rPr lang="hr-HR" sz="12800" b="1" u="sng" dirty="0">
                <a:sym typeface="Wingdings" panose="05000000000000000000" pitchFamily="2" charset="2"/>
              </a:rPr>
              <a:t></a:t>
            </a:r>
            <a:r>
              <a:rPr lang="hr-HR" sz="12800" b="1" u="sng" dirty="0"/>
              <a:t>):</a:t>
            </a:r>
            <a:endParaRPr lang="hr-HR" sz="12800" dirty="0"/>
          </a:p>
          <a:p>
            <a:r>
              <a:rPr lang="hr-HR" sz="12800" dirty="0"/>
              <a:t>Predmet označava temu o kojoj knjiga govori i uvijek je na hrvatskom jeziku.</a:t>
            </a:r>
          </a:p>
          <a:p>
            <a:pPr marL="0" indent="0">
              <a:buNone/>
            </a:pPr>
            <a:endParaRPr lang="hr-HR" sz="12800" dirty="0"/>
          </a:p>
          <a:p>
            <a:pPr marL="0" indent="0">
              <a:buNone/>
            </a:pPr>
            <a:r>
              <a:rPr lang="hr-HR" sz="12800" b="1" u="sng" dirty="0"/>
              <a:t>PRIMJERI SPECIFIČNIH PREDMETNICA</a:t>
            </a:r>
            <a:br>
              <a:rPr lang="hr-HR" sz="12800" b="1" u="sng" dirty="0"/>
            </a:br>
            <a:r>
              <a:rPr lang="hr-HR" sz="12800" b="1" dirty="0"/>
              <a:t>    </a:t>
            </a:r>
          </a:p>
          <a:p>
            <a:pPr marL="0" indent="0">
              <a:buNone/>
            </a:pPr>
            <a:r>
              <a:rPr lang="hr-HR" sz="12800" b="1" u="sng" dirty="0"/>
              <a:t>Osobno ime kao predmetna odrednica:</a:t>
            </a:r>
            <a:endParaRPr lang="hr-HR" sz="12800" dirty="0"/>
          </a:p>
          <a:p>
            <a:r>
              <a:rPr lang="hr-HR" sz="11200" dirty="0" err="1"/>
              <a:t>Schiller</a:t>
            </a:r>
            <a:r>
              <a:rPr lang="hr-HR" sz="11200" dirty="0"/>
              <a:t>, Friedrich – "Kabale </a:t>
            </a:r>
            <a:r>
              <a:rPr lang="hr-HR" sz="11200" dirty="0" err="1"/>
              <a:t>und</a:t>
            </a:r>
            <a:r>
              <a:rPr lang="hr-HR" sz="11200" dirty="0"/>
              <a:t> </a:t>
            </a:r>
            <a:r>
              <a:rPr lang="hr-HR" sz="11200" dirty="0" err="1"/>
              <a:t>Liebe</a:t>
            </a:r>
            <a:r>
              <a:rPr lang="hr-HR" sz="11200" dirty="0"/>
              <a:t>"</a:t>
            </a:r>
          </a:p>
          <a:p>
            <a:r>
              <a:rPr lang="hr-HR" sz="11200" dirty="0" err="1"/>
              <a:t>Duerrenmatt</a:t>
            </a:r>
            <a:r>
              <a:rPr lang="hr-HR" sz="11200" dirty="0"/>
              <a:t>, Friedrich – Život i djelo</a:t>
            </a:r>
          </a:p>
          <a:p>
            <a:r>
              <a:rPr lang="hr-HR" sz="11200" dirty="0"/>
              <a:t>Grass, </a:t>
            </a:r>
            <a:r>
              <a:rPr lang="hr-HR" sz="11200" dirty="0" err="1"/>
              <a:t>Guenter</a:t>
            </a:r>
            <a:r>
              <a:rPr lang="hr-HR" sz="11200" dirty="0"/>
              <a:t> – Drame</a:t>
            </a:r>
          </a:p>
          <a:p>
            <a:pPr marL="0" indent="0">
              <a:buNone/>
            </a:pPr>
            <a:endParaRPr lang="hr-HR" sz="12800" dirty="0"/>
          </a:p>
          <a:p>
            <a:pPr marL="0" indent="0">
              <a:buNone/>
            </a:pPr>
            <a:r>
              <a:rPr lang="hr-HR" sz="12800" b="1" u="sng" dirty="0"/>
              <a:t>Opći pojam kao predmetna odrednica:</a:t>
            </a:r>
            <a:endParaRPr lang="hr-HR" sz="12800" dirty="0"/>
          </a:p>
          <a:p>
            <a:r>
              <a:rPr lang="hr-HR" sz="11200" dirty="0"/>
              <a:t>Njemačka književnost – 20 st.</a:t>
            </a:r>
          </a:p>
          <a:p>
            <a:r>
              <a:rPr lang="hr-HR" sz="11200" dirty="0"/>
              <a:t>Njemačko pjesništvo – Jezik i stil</a:t>
            </a:r>
          </a:p>
          <a:p>
            <a:r>
              <a:rPr lang="hr-HR" sz="11200" dirty="0"/>
              <a:t>Njemački jezik – Sintaksa</a:t>
            </a:r>
          </a:p>
          <a:p>
            <a:r>
              <a:rPr lang="hr-HR" sz="11200" dirty="0"/>
              <a:t>Nastava stranih jezika – Osnovna škola</a:t>
            </a:r>
          </a:p>
          <a:p>
            <a:r>
              <a:rPr lang="hr-HR" sz="11200" dirty="0"/>
              <a:t>Nastava njemačkog jezika – Hrvatska</a:t>
            </a:r>
          </a:p>
          <a:p>
            <a:r>
              <a:rPr lang="hr-HR" sz="11200" dirty="0"/>
              <a:t>Prevođenje – Povijest</a:t>
            </a:r>
          </a:p>
          <a:p>
            <a:pPr marL="0" indent="0">
              <a:buNone/>
            </a:pPr>
            <a:r>
              <a:rPr lang="hr-HR" sz="11200" dirty="0"/>
              <a:t> </a:t>
            </a:r>
          </a:p>
          <a:p>
            <a:pPr marL="0" indent="0">
              <a:buNone/>
            </a:pPr>
            <a:r>
              <a:rPr lang="hr-HR" sz="12800" b="1" u="sng" dirty="0"/>
              <a:t>Zemljopisni naziv kao predmetna  odrednica:</a:t>
            </a:r>
            <a:endParaRPr lang="hr-HR" sz="12800" dirty="0"/>
          </a:p>
          <a:p>
            <a:r>
              <a:rPr lang="hr-HR" sz="11200" dirty="0"/>
              <a:t>Austrija – Povijest – 20 st.</a:t>
            </a:r>
          </a:p>
          <a:p>
            <a:r>
              <a:rPr lang="hr-HR" sz="11200" dirty="0"/>
              <a:t>Berlin – Kulturno-povijesni vodič</a:t>
            </a:r>
          </a:p>
          <a:p>
            <a:pPr marL="0" indent="0">
              <a:buNone/>
            </a:pPr>
            <a:r>
              <a:rPr lang="hr-HR" sz="12800" dirty="0"/>
              <a:t> </a:t>
            </a:r>
          </a:p>
          <a:p>
            <a:pPr marL="0" indent="0">
              <a:buNone/>
            </a:pPr>
            <a:r>
              <a:rPr lang="hr-HR" sz="12800" b="1" u="sng" dirty="0"/>
              <a:t>Žanr kao predmetna odrednica:</a:t>
            </a:r>
            <a:endParaRPr lang="hr-HR" sz="12800" dirty="0"/>
          </a:p>
          <a:p>
            <a:r>
              <a:rPr lang="hr-HR" sz="11200" dirty="0"/>
              <a:t>Psihološki roman – Njemačka književnost</a:t>
            </a:r>
          </a:p>
          <a:p>
            <a:r>
              <a:rPr lang="hr-HR" sz="11200" dirty="0"/>
              <a:t>Religiozne pripovijetke – Austrijska književnost</a:t>
            </a:r>
          </a:p>
          <a:p>
            <a:endParaRPr lang="hr-HR" dirty="0"/>
          </a:p>
        </p:txBody>
      </p:sp>
      <p:sp>
        <p:nvSpPr>
          <p:cNvPr id="7" name="Rectangle 2">
            <a:extLst>
              <a:ext uri="{FF2B5EF4-FFF2-40B4-BE49-F238E27FC236}">
                <a16:creationId xmlns:a16="http://schemas.microsoft.com/office/drawing/2014/main" id="{01729BF4-6E22-4BFA-9F46-855A51348B2A}"/>
              </a:ext>
            </a:extLst>
          </p:cNvPr>
          <p:cNvSpPr>
            <a:spLocks noChangeArrowheads="1"/>
          </p:cNvSpPr>
          <p:nvPr/>
        </p:nvSpPr>
        <p:spPr bwMode="auto">
          <a:xfrm>
            <a:off x="0" y="-286925"/>
            <a:ext cx="184731" cy="1031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hr-HR" altLang="sr-Latn-RS" sz="1100" b="1" i="0" u="sng"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hr-HR" altLang="sr-Latn-RS" sz="1100" b="1" i="0" u="sng"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hr-HR" altLang="sr-Latn-RS" sz="2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altLang="sr-Latn-RS" sz="18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B60DC8B3-50A4-4D9A-925B-E49C3609BD45}"/>
              </a:ext>
            </a:extLst>
          </p:cNvPr>
          <p:cNvSpPr>
            <a:spLocks noChangeArrowheads="1"/>
          </p:cNvSpPr>
          <p:nvPr/>
        </p:nvSpPr>
        <p:spPr bwMode="auto">
          <a:xfrm>
            <a:off x="0" y="1002670"/>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1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hr-HR" altLang="sr-Latn-RS" sz="1800" b="0" i="0" u="none" strike="noStrike" cap="none" normalizeH="0" baseline="0" dirty="0">
              <a:ln>
                <a:noFill/>
              </a:ln>
              <a:solidFill>
                <a:schemeClr val="tx1"/>
              </a:solidFill>
              <a:effectLst/>
              <a:latin typeface="Arial" panose="020B0604020202020204" pitchFamily="34" charset="0"/>
            </a:endParaRPr>
          </a:p>
        </p:txBody>
      </p:sp>
      <p:sp>
        <p:nvSpPr>
          <p:cNvPr id="11" name="Rectangle 10">
            <a:extLst>
              <a:ext uri="{FF2B5EF4-FFF2-40B4-BE49-F238E27FC236}">
                <a16:creationId xmlns:a16="http://schemas.microsoft.com/office/drawing/2014/main" id="{8567DA33-3695-46C8-8AFF-CF6102980B65}"/>
              </a:ext>
            </a:extLst>
          </p:cNvPr>
          <p:cNvSpPr/>
          <p:nvPr/>
        </p:nvSpPr>
        <p:spPr>
          <a:xfrm>
            <a:off x="3331029" y="7707086"/>
            <a:ext cx="11321142" cy="4608634"/>
          </a:xfrm>
          <a:prstGeom prst="rect">
            <a:avLst/>
          </a:prstGeom>
        </p:spPr>
        <p:txBody>
          <a:bodyPr wrap="square">
            <a:spAutoFit/>
          </a:bodyPr>
          <a:lstStyle/>
          <a:p>
            <a:pPr algn="ctr">
              <a:spcAft>
                <a:spcPts val="0"/>
              </a:spcAft>
            </a:pPr>
            <a:r>
              <a:rPr lang="hr-HR" sz="2800" b="1" u="sng" dirty="0">
                <a:latin typeface="Arial" panose="020B0604020202020204" pitchFamily="34" charset="0"/>
                <a:ea typeface="Times New Roman" panose="02020603050405020304" pitchFamily="18" charset="0"/>
              </a:rPr>
              <a:t>OSNOVNE INFORMACIJE</a:t>
            </a:r>
            <a:br>
              <a:rPr lang="hr-HR" sz="2800" b="1" u="sng" dirty="0">
                <a:latin typeface="Arial" panose="020B0604020202020204" pitchFamily="34" charset="0"/>
                <a:ea typeface="Times New Roman" panose="02020603050405020304" pitchFamily="18" charset="0"/>
              </a:rPr>
            </a:br>
            <a:endParaRPr lang="hr-HR" sz="32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 </a:t>
            </a:r>
            <a:endParaRPr lang="hr-HR" sz="3200" dirty="0">
              <a:latin typeface="Times New Roman" panose="02020603050405020304" pitchFamily="18" charset="0"/>
              <a:ea typeface="Times New Roman" panose="02020603050405020304" pitchFamily="18" charset="0"/>
            </a:endParaRPr>
          </a:p>
          <a:p>
            <a:pPr algn="just">
              <a:lnSpc>
                <a:spcPct val="150000"/>
              </a:lnSpc>
            </a:pPr>
            <a:r>
              <a:rPr lang="hr-HR" sz="2800" dirty="0">
                <a:latin typeface="Arial" panose="020B0604020202020204" pitchFamily="34" charset="0"/>
                <a:ea typeface="Times New Roman" panose="02020603050405020304" pitchFamily="18" charset="0"/>
              </a:rPr>
              <a:t>Studenti Filozofskog fakulteta postaju članovi Knjižnice upisom (uz predočenje indeksa) početkom zimskog semestra prve godine preddiplomskog studija. Na kraju ljetnog semestra treće godine preddiplomskog studija studenti se razdužuju za knjižničnu iskaznicu kako bi mogli dobiti potvrdu o vraćenim knjigama.</a:t>
            </a:r>
            <a:endParaRPr lang="hr-HR" sz="2800" dirty="0"/>
          </a:p>
        </p:txBody>
      </p:sp>
      <p:pic>
        <p:nvPicPr>
          <p:cNvPr id="1031" name="Picture 7" descr="Slikovni rezultat za BOOK OWL">
            <a:extLst>
              <a:ext uri="{FF2B5EF4-FFF2-40B4-BE49-F238E27FC236}">
                <a16:creationId xmlns:a16="http://schemas.microsoft.com/office/drawing/2014/main" id="{2E0E7872-6714-4752-8CBD-0EF5A50923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71751" y="5355771"/>
            <a:ext cx="4789713" cy="235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a:extLst>
              <a:ext uri="{FF2B5EF4-FFF2-40B4-BE49-F238E27FC236}">
                <a16:creationId xmlns:a16="http://schemas.microsoft.com/office/drawing/2014/main" id="{F2EC4464-C60A-4435-A69D-2731D2426CAB}"/>
              </a:ext>
            </a:extLst>
          </p:cNvPr>
          <p:cNvSpPr/>
          <p:nvPr/>
        </p:nvSpPr>
        <p:spPr>
          <a:xfrm>
            <a:off x="6008913" y="15740743"/>
            <a:ext cx="15858785" cy="2923877"/>
          </a:xfrm>
          <a:prstGeom prst="rect">
            <a:avLst/>
          </a:prstGeom>
        </p:spPr>
        <p:txBody>
          <a:bodyPr wrap="square">
            <a:spAutoFit/>
          </a:bodyPr>
          <a:lstStyle/>
          <a:p>
            <a:pPr algn="ctr">
              <a:spcAft>
                <a:spcPts val="0"/>
              </a:spcAft>
            </a:pPr>
            <a:r>
              <a:rPr lang="hr-HR" sz="3600" b="1" u="sng" dirty="0">
                <a:latin typeface="Arial" panose="020B0604020202020204" pitchFamily="34" charset="0"/>
                <a:ea typeface="Times New Roman" panose="02020603050405020304" pitchFamily="18" charset="0"/>
              </a:rPr>
              <a:t>KAKO DO POTREBNIH INFORMACIJA/KNJIGA ZA MOJ STUDIJ?</a:t>
            </a:r>
            <a:endParaRPr lang="hr-HR" sz="4000" dirty="0">
              <a:latin typeface="Times New Roman" panose="02020603050405020304" pitchFamily="18" charset="0"/>
              <a:ea typeface="Times New Roman" panose="02020603050405020304" pitchFamily="18" charset="0"/>
            </a:endParaRPr>
          </a:p>
          <a:p>
            <a:pPr algn="ctr">
              <a:spcAft>
                <a:spcPts val="0"/>
              </a:spcAft>
            </a:pPr>
            <a:r>
              <a:rPr lang="hr-HR" sz="3600" b="1" dirty="0">
                <a:latin typeface="Arial" panose="020B0604020202020204" pitchFamily="34" charset="0"/>
                <a:ea typeface="Times New Roman" panose="02020603050405020304" pitchFamily="18" charset="0"/>
              </a:rPr>
              <a:t> </a:t>
            </a:r>
            <a:endParaRPr lang="hr-HR" sz="4000" dirty="0">
              <a:latin typeface="Times New Roman" panose="02020603050405020304" pitchFamily="18" charset="0"/>
              <a:ea typeface="Times New Roman" panose="02020603050405020304" pitchFamily="18" charset="0"/>
            </a:endParaRPr>
          </a:p>
          <a:p>
            <a:pPr algn="ctr">
              <a:spcAft>
                <a:spcPts val="0"/>
              </a:spcAft>
            </a:pPr>
            <a:r>
              <a:rPr lang="hr-HR" sz="2800" dirty="0">
                <a:latin typeface="Arial" panose="020B0604020202020204" pitchFamily="34" charset="0"/>
                <a:ea typeface="Times New Roman" panose="02020603050405020304" pitchFamily="18" charset="0"/>
              </a:rPr>
              <a:t>1. pretraživanjem online kataloga knjižnice FFOS,</a:t>
            </a:r>
            <a:endParaRPr lang="hr-HR" sz="4000" dirty="0">
              <a:latin typeface="Times New Roman" panose="02020603050405020304" pitchFamily="18" charset="0"/>
              <a:ea typeface="Times New Roman" panose="02020603050405020304" pitchFamily="18" charset="0"/>
            </a:endParaRPr>
          </a:p>
          <a:p>
            <a:pPr algn="ctr">
              <a:spcAft>
                <a:spcPts val="0"/>
              </a:spcAft>
            </a:pPr>
            <a:r>
              <a:rPr lang="hr-HR" sz="2800" dirty="0">
                <a:latin typeface="Arial" panose="020B0604020202020204" pitchFamily="34" charset="0"/>
                <a:ea typeface="Times New Roman" panose="02020603050405020304" pitchFamily="18" charset="0"/>
              </a:rPr>
              <a:t>2. pretraživanjem online kataloga drugih knjižnica,</a:t>
            </a:r>
            <a:endParaRPr lang="hr-HR" sz="4000" dirty="0">
              <a:latin typeface="Times New Roman" panose="02020603050405020304" pitchFamily="18" charset="0"/>
              <a:ea typeface="Times New Roman" panose="02020603050405020304" pitchFamily="18" charset="0"/>
            </a:endParaRPr>
          </a:p>
          <a:p>
            <a:pPr algn="ctr">
              <a:spcAft>
                <a:spcPts val="0"/>
              </a:spcAft>
            </a:pPr>
            <a:r>
              <a:rPr lang="hr-HR" sz="2800" dirty="0">
                <a:latin typeface="Arial" panose="020B0604020202020204" pitchFamily="34" charset="0"/>
                <a:ea typeface="Times New Roman" panose="02020603050405020304" pitchFamily="18" charset="0"/>
              </a:rPr>
              <a:t>3. </a:t>
            </a:r>
            <a:r>
              <a:rPr lang="hr-HR" sz="2800" dirty="0" err="1">
                <a:latin typeface="Arial" panose="020B0604020202020204" pitchFamily="34" charset="0"/>
                <a:ea typeface="Times New Roman" panose="02020603050405020304" pitchFamily="18" charset="0"/>
              </a:rPr>
              <a:t>međuknjižničnom</a:t>
            </a:r>
            <a:r>
              <a:rPr lang="hr-HR" sz="2800" dirty="0">
                <a:latin typeface="Arial" panose="020B0604020202020204" pitchFamily="34" charset="0"/>
                <a:ea typeface="Times New Roman" panose="02020603050405020304" pitchFamily="18" charset="0"/>
              </a:rPr>
              <a:t> posudbom iz drugih knjižnica </a:t>
            </a:r>
            <a:endParaRPr lang="hr-HR" sz="4000" dirty="0">
              <a:latin typeface="Times New Roman" panose="02020603050405020304" pitchFamily="18" charset="0"/>
              <a:ea typeface="Times New Roman" panose="02020603050405020304" pitchFamily="18" charset="0"/>
            </a:endParaRPr>
          </a:p>
          <a:p>
            <a:pPr algn="ctr">
              <a:spcAft>
                <a:spcPts val="0"/>
              </a:spcAft>
            </a:pPr>
            <a:r>
              <a:rPr lang="hr-HR" sz="2800" dirty="0">
                <a:latin typeface="Arial" panose="020B0604020202020204" pitchFamily="34" charset="0"/>
                <a:ea typeface="Times New Roman" panose="02020603050405020304" pitchFamily="18" charset="0"/>
              </a:rPr>
              <a:t>4. pretraživanjem baza podataka i mrežnih izvora.</a:t>
            </a:r>
            <a:endParaRPr lang="hr-HR" sz="4000" dirty="0">
              <a:effectLst/>
              <a:latin typeface="Times New Roman" panose="02020603050405020304" pitchFamily="18" charset="0"/>
              <a:ea typeface="Times New Roman" panose="02020603050405020304" pitchFamily="18" charset="0"/>
            </a:endParaRPr>
          </a:p>
        </p:txBody>
      </p:sp>
      <p:pic>
        <p:nvPicPr>
          <p:cNvPr id="1038" name="Picture 14">
            <a:extLst>
              <a:ext uri="{FF2B5EF4-FFF2-40B4-BE49-F238E27FC236}">
                <a16:creationId xmlns:a16="http://schemas.microsoft.com/office/drawing/2014/main" id="{BF7E4AF7-DE69-497D-B7FA-AEAAD92337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1029" y="22457910"/>
            <a:ext cx="7748904" cy="334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15" descr="book-in-computer">
            <a:extLst>
              <a:ext uri="{FF2B5EF4-FFF2-40B4-BE49-F238E27FC236}">
                <a16:creationId xmlns:a16="http://schemas.microsoft.com/office/drawing/2014/main" id="{DC7229FC-ADC8-40AC-899B-D8B05D70F4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98134" y="17559339"/>
            <a:ext cx="4702288" cy="334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16">
            <a:extLst>
              <a:ext uri="{FF2B5EF4-FFF2-40B4-BE49-F238E27FC236}">
                <a16:creationId xmlns:a16="http://schemas.microsoft.com/office/drawing/2014/main" id="{F01DBF55-01BC-41A4-ABFE-29EBDDA265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1029" y="34383995"/>
            <a:ext cx="8142514" cy="3716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047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982CDEB-D315-4D9D-98CA-715A5EDA1BD1}"/>
              </a:ext>
            </a:extLst>
          </p:cNvPr>
          <p:cNvSpPr>
            <a:spLocks noGrp="1"/>
          </p:cNvSpPr>
          <p:nvPr>
            <p:ph type="body" idx="1"/>
          </p:nvPr>
        </p:nvSpPr>
        <p:spPr>
          <a:xfrm>
            <a:off x="2228394" y="6749144"/>
            <a:ext cx="13686268" cy="1153886"/>
          </a:xfrm>
        </p:spPr>
        <p:txBody>
          <a:bodyPr>
            <a:normAutofit fontScale="85000" lnSpcReduction="20000"/>
          </a:bodyPr>
          <a:lstStyle/>
          <a:p>
            <a:r>
              <a:rPr lang="hr-HR" dirty="0"/>
              <a:t>MEĐUKNJIŽNIČNA POSUDBA</a:t>
            </a:r>
          </a:p>
        </p:txBody>
      </p:sp>
      <p:sp>
        <p:nvSpPr>
          <p:cNvPr id="4" name="Content Placeholder 3">
            <a:extLst>
              <a:ext uri="{FF2B5EF4-FFF2-40B4-BE49-F238E27FC236}">
                <a16:creationId xmlns:a16="http://schemas.microsoft.com/office/drawing/2014/main" id="{1D7AD2DA-09A6-473A-B3D2-9115E5521BA2}"/>
              </a:ext>
            </a:extLst>
          </p:cNvPr>
          <p:cNvSpPr>
            <a:spLocks noGrp="1"/>
          </p:cNvSpPr>
          <p:nvPr>
            <p:ph sz="half" idx="2"/>
          </p:nvPr>
        </p:nvSpPr>
        <p:spPr>
          <a:xfrm>
            <a:off x="2228394" y="13520057"/>
            <a:ext cx="12271377" cy="20987657"/>
          </a:xfrm>
        </p:spPr>
        <p:txBody>
          <a:bodyPr>
            <a:normAutofit/>
          </a:bodyPr>
          <a:lstStyle/>
          <a:p>
            <a:pPr algn="just"/>
            <a:endParaRPr lang="hr-HR" sz="3900" dirty="0"/>
          </a:p>
          <a:p>
            <a:pPr algn="just">
              <a:lnSpc>
                <a:spcPct val="150000"/>
              </a:lnSpc>
            </a:pPr>
            <a:r>
              <a:rPr lang="hr-HR" sz="3200" dirty="0" err="1"/>
              <a:t>Međuknjižnična</a:t>
            </a:r>
            <a:r>
              <a:rPr lang="hr-HR" sz="3200" dirty="0"/>
              <a:t> posudba je knjižnična usluga koja se temelji na suradnji s drugim knjižnicama, a omogućuje posudbu/nabavku građe (knjiga i članaka) koju naša knjižnica ne posjeduje iz drugih knjižnica. Dakle, tijekom svog studija niste ograničeni samo na Knjižnicu FFOS, nego putem </a:t>
            </a:r>
            <a:r>
              <a:rPr lang="hr-HR" sz="3200" dirty="0" err="1"/>
              <a:t>međuknjižnične</a:t>
            </a:r>
            <a:r>
              <a:rPr lang="hr-HR" sz="3200" dirty="0"/>
              <a:t> posudbe imate pristup većini knjižnica u Hrvatskoj kao i određenim knjižnicama u inozemstvu.</a:t>
            </a:r>
          </a:p>
          <a:p>
            <a:pPr algn="just">
              <a:lnSpc>
                <a:spcPct val="150000"/>
              </a:lnSpc>
            </a:pPr>
            <a:r>
              <a:rPr lang="hr-HR" sz="3200" dirty="0"/>
              <a:t>Za uslugu </a:t>
            </a:r>
            <a:r>
              <a:rPr lang="hr-HR" sz="3200" dirty="0" err="1"/>
              <a:t>međuknjižnične</a:t>
            </a:r>
            <a:r>
              <a:rPr lang="hr-HR" sz="3200" dirty="0"/>
              <a:t> posudbe naplaćuju se samo poštanski troškovi (30ak kuna).</a:t>
            </a:r>
          </a:p>
          <a:p>
            <a:endParaRPr lang="hr-HR" sz="3900" dirty="0"/>
          </a:p>
          <a:p>
            <a:pPr marL="0" indent="0">
              <a:buNone/>
            </a:pPr>
            <a:endParaRPr lang="hr-HR" sz="3900" dirty="0"/>
          </a:p>
          <a:p>
            <a:r>
              <a:rPr lang="hr-HR" sz="3900" b="1" u="sng" dirty="0"/>
              <a:t>PREPORUČENE KNJIŽNICE ZA USLUGU MEĐUKNJIŽNIČNE POSUDBE</a:t>
            </a:r>
          </a:p>
          <a:p>
            <a:pPr marL="0" indent="0">
              <a:buNone/>
            </a:pPr>
            <a:endParaRPr lang="hr-HR" sz="3900" dirty="0"/>
          </a:p>
          <a:p>
            <a:r>
              <a:rPr lang="hr-HR" sz="3900" dirty="0"/>
              <a:t>Knjižnica Filozofskog fakulteta u Zagrebu (</a:t>
            </a:r>
            <a:r>
              <a:rPr lang="hr-HR" sz="3900" u="sng" dirty="0"/>
              <a:t>https://koha.ffzg.hr/),</a:t>
            </a:r>
            <a:endParaRPr lang="hr-HR" sz="3900" dirty="0"/>
          </a:p>
          <a:p>
            <a:r>
              <a:rPr lang="hr-HR" sz="3900" dirty="0"/>
              <a:t>Nacionalna i sveučilišna knjižnica (</a:t>
            </a:r>
            <a:r>
              <a:rPr lang="hr-HR" sz="3900" u="sng" dirty="0"/>
              <a:t>katalog.nsk.hr</a:t>
            </a:r>
            <a:r>
              <a:rPr lang="hr-HR" sz="3900" dirty="0"/>
              <a:t>),</a:t>
            </a:r>
          </a:p>
          <a:p>
            <a:r>
              <a:rPr lang="hr-HR" sz="3900" dirty="0"/>
              <a:t>Knjižnica Filozofskog fakulteta u Rijeci (</a:t>
            </a:r>
            <a:r>
              <a:rPr lang="hr-HR" sz="3900" u="sng" dirty="0"/>
              <a:t>http://libraries.uniri.hr/ffri/search.html</a:t>
            </a:r>
            <a:r>
              <a:rPr lang="hr-HR" sz="3900" dirty="0"/>
              <a:t>).</a:t>
            </a:r>
          </a:p>
          <a:p>
            <a:endParaRPr lang="hr-HR" sz="3900" dirty="0"/>
          </a:p>
          <a:p>
            <a:pPr marL="0" indent="0">
              <a:buNone/>
            </a:pPr>
            <a:endParaRPr lang="hr-HR" dirty="0"/>
          </a:p>
        </p:txBody>
      </p:sp>
      <p:sp>
        <p:nvSpPr>
          <p:cNvPr id="5" name="Text Placeholder 4">
            <a:extLst>
              <a:ext uri="{FF2B5EF4-FFF2-40B4-BE49-F238E27FC236}">
                <a16:creationId xmlns:a16="http://schemas.microsoft.com/office/drawing/2014/main" id="{DBEF946E-C62F-4857-BCF6-30D2D231707C}"/>
              </a:ext>
            </a:extLst>
          </p:cNvPr>
          <p:cNvSpPr>
            <a:spLocks noGrp="1"/>
          </p:cNvSpPr>
          <p:nvPr>
            <p:ph type="body" sz="quarter" idx="3"/>
          </p:nvPr>
        </p:nvSpPr>
        <p:spPr>
          <a:xfrm>
            <a:off x="16378031" y="6749143"/>
            <a:ext cx="13753671" cy="2242457"/>
          </a:xfrm>
        </p:spPr>
        <p:txBody>
          <a:bodyPr>
            <a:normAutofit fontScale="85000" lnSpcReduction="20000"/>
          </a:bodyPr>
          <a:lstStyle/>
          <a:p>
            <a:endParaRPr lang="hr-HR" sz="8800" dirty="0"/>
          </a:p>
          <a:p>
            <a:r>
              <a:rPr lang="hr-HR" sz="8800" dirty="0"/>
              <a:t>MREŽNI IZVORI INFORMACIJA</a:t>
            </a:r>
          </a:p>
          <a:p>
            <a:endParaRPr lang="hr-HR" dirty="0"/>
          </a:p>
        </p:txBody>
      </p:sp>
      <p:sp>
        <p:nvSpPr>
          <p:cNvPr id="6" name="Content Placeholder 5">
            <a:extLst>
              <a:ext uri="{FF2B5EF4-FFF2-40B4-BE49-F238E27FC236}">
                <a16:creationId xmlns:a16="http://schemas.microsoft.com/office/drawing/2014/main" id="{B91D4374-F6BD-4DBF-8B4E-E5819E3FBA1B}"/>
              </a:ext>
            </a:extLst>
          </p:cNvPr>
          <p:cNvSpPr>
            <a:spLocks noGrp="1"/>
          </p:cNvSpPr>
          <p:nvPr>
            <p:ph sz="quarter" idx="4"/>
          </p:nvPr>
        </p:nvSpPr>
        <p:spPr>
          <a:xfrm>
            <a:off x="17242970" y="11190515"/>
            <a:ext cx="12888732" cy="26365199"/>
          </a:xfrm>
        </p:spPr>
        <p:txBody>
          <a:bodyPr>
            <a:normAutofit/>
          </a:bodyPr>
          <a:lstStyle/>
          <a:p>
            <a:pPr algn="just">
              <a:lnSpc>
                <a:spcPct val="150000"/>
              </a:lnSpc>
            </a:pPr>
            <a:r>
              <a:rPr lang="hr-HR" sz="3200" dirty="0"/>
              <a:t>Baze podataka su organizirane zbirke pouzdanih recenziranih informacija koje nisu dostupne putem Web pretraživača</a:t>
            </a:r>
          </a:p>
          <a:p>
            <a:pPr algn="just">
              <a:lnSpc>
                <a:spcPct val="150000"/>
              </a:lnSpc>
            </a:pPr>
            <a:r>
              <a:rPr lang="hr-HR" sz="3200" dirty="0"/>
              <a:t>Budući da je većina baza podataka organizirana prema područjima, preporučujemo po nekoliko baza podataka odnosno mrežnih izvora informacija najrelevantnijih za Vaš studij:</a:t>
            </a:r>
          </a:p>
          <a:p>
            <a:endParaRPr lang="hr-HR" sz="3600" dirty="0"/>
          </a:p>
          <a:p>
            <a:endParaRPr lang="hr-HR" sz="3600" dirty="0"/>
          </a:p>
          <a:p>
            <a:pPr marL="0" indent="0">
              <a:buNone/>
            </a:pPr>
            <a:endParaRPr lang="hr-HR" dirty="0"/>
          </a:p>
          <a:p>
            <a:endParaRPr lang="hr-HR" dirty="0"/>
          </a:p>
          <a:p>
            <a:endParaRPr lang="hr-HR" dirty="0"/>
          </a:p>
          <a:p>
            <a:endParaRPr lang="hr-HR" sz="3600" dirty="0"/>
          </a:p>
          <a:p>
            <a:endParaRPr lang="hr-HR" sz="3600" dirty="0"/>
          </a:p>
          <a:p>
            <a:r>
              <a:rPr lang="hr-HR" sz="3600" dirty="0"/>
              <a:t>Pristup: </a:t>
            </a:r>
            <a:r>
              <a:rPr lang="hr-HR" sz="3600" u="sng" dirty="0">
                <a:hlinkClick r:id="rId2"/>
              </a:rPr>
              <a:t>www.baze.nsk.hr</a:t>
            </a:r>
            <a:r>
              <a:rPr lang="hr-HR" sz="3600" dirty="0"/>
              <a:t> </a:t>
            </a:r>
          </a:p>
          <a:p>
            <a:r>
              <a:rPr lang="hr-HR" sz="3600" dirty="0"/>
              <a:t>(od kuće putem Proxy servera)</a:t>
            </a:r>
          </a:p>
          <a:p>
            <a:endParaRPr lang="hr-HR" dirty="0"/>
          </a:p>
        </p:txBody>
      </p:sp>
      <p:graphicFrame>
        <p:nvGraphicFramePr>
          <p:cNvPr id="8" name="Table 7">
            <a:extLst>
              <a:ext uri="{FF2B5EF4-FFF2-40B4-BE49-F238E27FC236}">
                <a16:creationId xmlns:a16="http://schemas.microsoft.com/office/drawing/2014/main" id="{ED1DBF62-B196-4552-8F63-C6AAB064E9B4}"/>
              </a:ext>
            </a:extLst>
          </p:cNvPr>
          <p:cNvGraphicFramePr>
            <a:graphicFrameLocks noGrp="1"/>
          </p:cNvGraphicFramePr>
          <p:nvPr>
            <p:extLst>
              <p:ext uri="{D42A27DB-BD31-4B8C-83A1-F6EECF244321}">
                <p14:modId xmlns:p14="http://schemas.microsoft.com/office/powerpoint/2010/main" val="3072462649"/>
              </p:ext>
            </p:extLst>
          </p:nvPr>
        </p:nvGraphicFramePr>
        <p:xfrm>
          <a:off x="17242970" y="16755290"/>
          <a:ext cx="12475029" cy="6270170"/>
        </p:xfrm>
        <a:graphic>
          <a:graphicData uri="http://schemas.openxmlformats.org/drawingml/2006/table">
            <a:tbl>
              <a:tblPr firstRow="1" bandRow="1">
                <a:tableStyleId>{5C22544A-7EE6-4342-B048-85BDC9FD1C3A}</a:tableStyleId>
              </a:tblPr>
              <a:tblGrid>
                <a:gridCol w="5015840">
                  <a:extLst>
                    <a:ext uri="{9D8B030D-6E8A-4147-A177-3AD203B41FA5}">
                      <a16:colId xmlns:a16="http://schemas.microsoft.com/office/drawing/2014/main" val="2221264760"/>
                    </a:ext>
                  </a:extLst>
                </a:gridCol>
                <a:gridCol w="7459189">
                  <a:extLst>
                    <a:ext uri="{9D8B030D-6E8A-4147-A177-3AD203B41FA5}">
                      <a16:colId xmlns:a16="http://schemas.microsoft.com/office/drawing/2014/main" val="123923767"/>
                    </a:ext>
                  </a:extLst>
                </a:gridCol>
              </a:tblGrid>
              <a:tr h="6270170">
                <a:tc>
                  <a:txBody>
                    <a:bodyPr/>
                    <a:lstStyle/>
                    <a:p>
                      <a:r>
                        <a:rPr lang="hr-HR" dirty="0"/>
                        <a:t> </a:t>
                      </a:r>
                    </a:p>
                  </a:txBody>
                  <a:tcPr>
                    <a:noFill/>
                  </a:tcPr>
                </a:tc>
                <a:tc>
                  <a:txBody>
                    <a:bodyPr/>
                    <a:lstStyle/>
                    <a:p>
                      <a:pPr algn="ctr"/>
                      <a:r>
                        <a:rPr lang="hr-HR" sz="4800" b="0" dirty="0">
                          <a:solidFill>
                            <a:schemeClr val="tx1"/>
                          </a:solidFill>
                        </a:rPr>
                        <a:t>Gutenberg Projekt</a:t>
                      </a:r>
                    </a:p>
                    <a:p>
                      <a:pPr algn="ctr"/>
                      <a:r>
                        <a:rPr lang="hr-HR" sz="4800" b="0" dirty="0" err="1">
                          <a:solidFill>
                            <a:schemeClr val="tx1"/>
                          </a:solidFill>
                        </a:rPr>
                        <a:t>Jstor</a:t>
                      </a:r>
                      <a:endParaRPr lang="hr-HR" sz="4800" b="0" dirty="0">
                        <a:solidFill>
                          <a:schemeClr val="tx1"/>
                        </a:solidFill>
                      </a:endParaRPr>
                    </a:p>
                    <a:p>
                      <a:pPr algn="ctr"/>
                      <a:r>
                        <a:rPr lang="hr-HR" sz="4800" b="0" dirty="0" err="1">
                          <a:solidFill>
                            <a:schemeClr val="tx1"/>
                          </a:solidFill>
                        </a:rPr>
                        <a:t>Cambridge</a:t>
                      </a:r>
                      <a:r>
                        <a:rPr lang="hr-HR" sz="4800" b="0" dirty="0">
                          <a:solidFill>
                            <a:schemeClr val="tx1"/>
                          </a:solidFill>
                        </a:rPr>
                        <a:t> </a:t>
                      </a:r>
                      <a:r>
                        <a:rPr lang="hr-HR" sz="4800" b="0" dirty="0" err="1">
                          <a:solidFill>
                            <a:schemeClr val="tx1"/>
                          </a:solidFill>
                        </a:rPr>
                        <a:t>Journals</a:t>
                      </a:r>
                      <a:endParaRPr lang="hr-HR" sz="4800" b="0" dirty="0">
                        <a:solidFill>
                          <a:schemeClr val="tx1"/>
                        </a:solidFill>
                      </a:endParaRPr>
                    </a:p>
                    <a:p>
                      <a:pPr algn="ctr"/>
                      <a:r>
                        <a:rPr lang="hr-HR" sz="4800" b="0" dirty="0" err="1">
                          <a:solidFill>
                            <a:schemeClr val="tx1"/>
                          </a:solidFill>
                        </a:rPr>
                        <a:t>Oxford</a:t>
                      </a:r>
                      <a:r>
                        <a:rPr lang="hr-HR" sz="4800" b="0" dirty="0">
                          <a:solidFill>
                            <a:schemeClr val="tx1"/>
                          </a:solidFill>
                        </a:rPr>
                        <a:t> </a:t>
                      </a:r>
                      <a:r>
                        <a:rPr lang="hr-HR" sz="4800" b="0" dirty="0" err="1">
                          <a:solidFill>
                            <a:schemeClr val="tx1"/>
                          </a:solidFill>
                        </a:rPr>
                        <a:t>Journals</a:t>
                      </a:r>
                      <a:endParaRPr lang="hr-HR" sz="4800" b="0" dirty="0">
                        <a:solidFill>
                          <a:schemeClr val="tx1"/>
                        </a:solidFill>
                      </a:endParaRPr>
                    </a:p>
                    <a:p>
                      <a:pPr algn="ctr"/>
                      <a:r>
                        <a:rPr lang="hr-HR" sz="4800" b="0" dirty="0">
                          <a:solidFill>
                            <a:schemeClr val="tx1"/>
                          </a:solidFill>
                        </a:rPr>
                        <a:t>Project Muse</a:t>
                      </a:r>
                    </a:p>
                    <a:p>
                      <a:pPr algn="ctr"/>
                      <a:r>
                        <a:rPr lang="hr-HR" sz="4800" b="0" dirty="0">
                          <a:solidFill>
                            <a:schemeClr val="tx1"/>
                          </a:solidFill>
                        </a:rPr>
                        <a:t>Google </a:t>
                      </a:r>
                      <a:r>
                        <a:rPr lang="hr-HR" sz="4800" b="0" dirty="0" err="1">
                          <a:solidFill>
                            <a:schemeClr val="tx1"/>
                          </a:solidFill>
                        </a:rPr>
                        <a:t>Books</a:t>
                      </a:r>
                      <a:endParaRPr lang="hr-HR" sz="4800" b="0" dirty="0">
                        <a:solidFill>
                          <a:schemeClr val="tx1"/>
                        </a:solidFill>
                      </a:endParaRPr>
                    </a:p>
                    <a:p>
                      <a:pPr algn="ctr"/>
                      <a:r>
                        <a:rPr lang="hr-HR" sz="4800" b="0" dirty="0">
                          <a:solidFill>
                            <a:schemeClr val="tx1"/>
                          </a:solidFill>
                        </a:rPr>
                        <a:t>Google </a:t>
                      </a:r>
                      <a:r>
                        <a:rPr lang="hr-HR" sz="4800" b="0" dirty="0" err="1">
                          <a:solidFill>
                            <a:schemeClr val="tx1"/>
                          </a:solidFill>
                        </a:rPr>
                        <a:t>Scholar</a:t>
                      </a:r>
                      <a:endParaRPr lang="hr-HR" sz="4800" b="0" dirty="0">
                        <a:solidFill>
                          <a:schemeClr val="tx1"/>
                        </a:solidFill>
                      </a:endParaRPr>
                    </a:p>
                    <a:p>
                      <a:pPr algn="ctr"/>
                      <a:r>
                        <a:rPr lang="hr-HR" sz="4800" b="0" dirty="0">
                          <a:solidFill>
                            <a:schemeClr val="tx1"/>
                          </a:solidFill>
                        </a:rPr>
                        <a:t>Hrčak</a:t>
                      </a:r>
                    </a:p>
                  </a:txBody>
                  <a:tcPr>
                    <a:noFill/>
                  </a:tcPr>
                </a:tc>
                <a:extLst>
                  <a:ext uri="{0D108BD9-81ED-4DB2-BD59-A6C34878D82A}">
                    <a16:rowId xmlns:a16="http://schemas.microsoft.com/office/drawing/2014/main" val="3635463283"/>
                  </a:ext>
                </a:extLst>
              </a:tr>
            </a:tbl>
          </a:graphicData>
        </a:graphic>
      </p:graphicFrame>
      <p:pic>
        <p:nvPicPr>
          <p:cNvPr id="2050" name="Picture 2" descr="17404498-Online-Concept-The-Globe-With-Internet-Address-Isolated-on-White-Background-Stock-Photo">
            <a:extLst>
              <a:ext uri="{FF2B5EF4-FFF2-40B4-BE49-F238E27FC236}">
                <a16:creationId xmlns:a16="http://schemas.microsoft.com/office/drawing/2014/main" id="{7BF43984-C1B4-4C8C-9530-BA5D21C6D1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87257" y="17373600"/>
            <a:ext cx="4637314" cy="506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7" descr="ANd9GcQIol0wt-XWQBr14vZ_C6QEJKuZllXpbY3tTIFI98iT5c2sxwv8kg">
            <a:extLst>
              <a:ext uri="{FF2B5EF4-FFF2-40B4-BE49-F238E27FC236}">
                <a16:creationId xmlns:a16="http://schemas.microsoft.com/office/drawing/2014/main" id="{AA4B5EC9-9055-4ECD-A443-A0DDBC04CB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37733" y="47461715"/>
            <a:ext cx="24288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descr="ANd9GcQIol0wt-XWQBr14vZ_C6QEJKuZllXpbY3tTIFI98iT5c2sxwv8kg">
            <a:extLst>
              <a:ext uri="{FF2B5EF4-FFF2-40B4-BE49-F238E27FC236}">
                <a16:creationId xmlns:a16="http://schemas.microsoft.com/office/drawing/2014/main" id="{9BD2BBA5-04D9-4377-891A-48E4150525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90133" y="47614115"/>
            <a:ext cx="24288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C7F6AE4C-84E5-4622-A3AB-E51CE4812CFE}"/>
              </a:ext>
            </a:extLst>
          </p:cNvPr>
          <p:cNvPicPr>
            <a:picLocks noChangeAspect="1"/>
          </p:cNvPicPr>
          <p:nvPr/>
        </p:nvPicPr>
        <p:blipFill>
          <a:blip r:embed="rId5"/>
          <a:stretch>
            <a:fillRect/>
          </a:stretch>
        </p:blipFill>
        <p:spPr>
          <a:xfrm>
            <a:off x="5050972" y="8991600"/>
            <a:ext cx="7489372" cy="3243942"/>
          </a:xfrm>
          <a:prstGeom prst="rect">
            <a:avLst/>
          </a:prstGeom>
        </p:spPr>
      </p:pic>
      <p:sp>
        <p:nvSpPr>
          <p:cNvPr id="13" name="Rectangle 12">
            <a:extLst>
              <a:ext uri="{FF2B5EF4-FFF2-40B4-BE49-F238E27FC236}">
                <a16:creationId xmlns:a16="http://schemas.microsoft.com/office/drawing/2014/main" id="{233E098F-457C-45D4-A74C-39F85F6DE171}"/>
              </a:ext>
            </a:extLst>
          </p:cNvPr>
          <p:cNvSpPr/>
          <p:nvPr/>
        </p:nvSpPr>
        <p:spPr>
          <a:xfrm>
            <a:off x="7308318" y="35877761"/>
            <a:ext cx="16379018" cy="461665"/>
          </a:xfrm>
          <a:prstGeom prst="rect">
            <a:avLst/>
          </a:prstGeom>
        </p:spPr>
        <p:txBody>
          <a:bodyPr wrap="square">
            <a:spAutoFit/>
          </a:bodyPr>
          <a:lstStyle/>
          <a:p>
            <a:pPr algn="ctr"/>
            <a:r>
              <a:rPr lang="hr-HR" sz="2400" dirty="0"/>
              <a:t>Detaljnije informacije o pojedinačnim uslugama knjižnice možete pronaći na mrežnoj adresi knjižnice: http://web.ffos.hr/knjiznica/</a:t>
            </a:r>
          </a:p>
        </p:txBody>
      </p:sp>
    </p:spTree>
    <p:extLst>
      <p:ext uri="{BB962C8B-B14F-4D97-AF65-F5344CB8AC3E}">
        <p14:creationId xmlns:p14="http://schemas.microsoft.com/office/powerpoint/2010/main" val="22895496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107</TotalTime>
  <Words>719</Words>
  <Application>Microsoft Office PowerPoint</Application>
  <PresentationFormat>Custom</PresentationFormat>
  <Paragraphs>101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Times New Roman</vt:lpstr>
      <vt:lpstr>Wingdings</vt:lpstr>
      <vt:lpstr>Office Theme</vt:lpstr>
      <vt:lpstr>           INFORMACIJSKI VODIČ KROZ KNJIŽNIČNE USLUGE ZA STUDENTE  NJEMAČKOGA JEZIKA I KNJIŽEVNOSTI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Korisnik</dc:creator>
  <cp:lastModifiedBy>Korisnik</cp:lastModifiedBy>
  <cp:revision>12</cp:revision>
  <dcterms:created xsi:type="dcterms:W3CDTF">2020-04-24T08:57:10Z</dcterms:created>
  <dcterms:modified xsi:type="dcterms:W3CDTF">2020-04-24T10:45:09Z</dcterms:modified>
</cp:coreProperties>
</file>