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300" r:id="rId4"/>
    <p:sldId id="301" r:id="rId5"/>
    <p:sldId id="305" r:id="rId6"/>
    <p:sldId id="306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9" r:id="rId18"/>
    <p:sldId id="283" r:id="rId19"/>
  </p:sldIdLst>
  <p:sldSz cx="9144000" cy="6858000" type="screen4x3"/>
  <p:notesSz cx="6858000" cy="9144000"/>
  <p:defaultTextStyle>
    <a:defPPr>
      <a:defRPr lang="sr-Latn-C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3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1"/>
          <c:order val="0"/>
          <c:tx>
            <c:strRef>
              <c:f>Sheet2!$I$10</c:f>
              <c:strCache>
                <c:ptCount val="1"/>
                <c:pt idx="0">
                  <c:v>2015.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 w="31750" h="31750"/>
              <a:bevelB w="3175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Sheet2!$H$11:$H$21</c:f>
              <c:strCache>
                <c:ptCount val="11"/>
                <c:pt idx="0">
                  <c:v>Bez odgovora</c:v>
                </c:pt>
                <c:pt idx="1">
                  <c:v>Pedagogija</c:v>
                </c:pt>
                <c:pt idx="2">
                  <c:v>Engleski jezik i književnost</c:v>
                </c:pt>
                <c:pt idx="3">
                  <c:v>Filozofija </c:v>
                </c:pt>
                <c:pt idx="4">
                  <c:v>Njemački jezik i književnost</c:v>
                </c:pt>
                <c:pt idx="5">
                  <c:v>Hrvatski jezik i književnost</c:v>
                </c:pt>
                <c:pt idx="6">
                  <c:v>Informacijske znanosti</c:v>
                </c:pt>
                <c:pt idx="7">
                  <c:v>Katedra za zajedničke sadržaje</c:v>
                </c:pt>
                <c:pt idx="8">
                  <c:v>Mađarski jezik i književnost</c:v>
                </c:pt>
                <c:pt idx="9">
                  <c:v>Povijest</c:v>
                </c:pt>
                <c:pt idx="10">
                  <c:v>Psihologija</c:v>
                </c:pt>
              </c:strCache>
            </c:strRef>
          </c:cat>
          <c:val>
            <c:numRef>
              <c:f>Sheet2!$I$11:$I$21</c:f>
              <c:numCache>
                <c:formatCode>General</c:formatCode>
                <c:ptCount val="11"/>
                <c:pt idx="0">
                  <c:v>26</c:v>
                </c:pt>
                <c:pt idx="1">
                  <c:v>9</c:v>
                </c:pt>
                <c:pt idx="2">
                  <c:v>17</c:v>
                </c:pt>
                <c:pt idx="3">
                  <c:v>2</c:v>
                </c:pt>
                <c:pt idx="4">
                  <c:v>8</c:v>
                </c:pt>
                <c:pt idx="5">
                  <c:v>20</c:v>
                </c:pt>
                <c:pt idx="6">
                  <c:v>6</c:v>
                </c:pt>
                <c:pt idx="7">
                  <c:v>5</c:v>
                </c:pt>
                <c:pt idx="8">
                  <c:v>4</c:v>
                </c:pt>
                <c:pt idx="9">
                  <c:v>7</c:v>
                </c:pt>
                <c:pt idx="10">
                  <c:v>11</c:v>
                </c:pt>
              </c:numCache>
            </c:numRef>
          </c:val>
        </c:ser>
        <c:ser>
          <c:idx val="2"/>
          <c:order val="1"/>
          <c:tx>
            <c:strRef>
              <c:f>Sheet2!$J$10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31750" h="31750" prst="divot"/>
              <a:bevelB w="31750" h="31750" prst="softRound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Sheet2!$H$11:$H$21</c:f>
              <c:strCache>
                <c:ptCount val="11"/>
                <c:pt idx="0">
                  <c:v>Bez odgovora</c:v>
                </c:pt>
                <c:pt idx="1">
                  <c:v>Pedagogija</c:v>
                </c:pt>
                <c:pt idx="2">
                  <c:v>Engleski jezik i književnost</c:v>
                </c:pt>
                <c:pt idx="3">
                  <c:v>Filozofija </c:v>
                </c:pt>
                <c:pt idx="4">
                  <c:v>Njemački jezik i književnost</c:v>
                </c:pt>
                <c:pt idx="5">
                  <c:v>Hrvatski jezik i književnost</c:v>
                </c:pt>
                <c:pt idx="6">
                  <c:v>Informacijske znanosti</c:v>
                </c:pt>
                <c:pt idx="7">
                  <c:v>Katedra za zajedničke sadržaje</c:v>
                </c:pt>
                <c:pt idx="8">
                  <c:v>Mađarski jezik i književnost</c:v>
                </c:pt>
                <c:pt idx="9">
                  <c:v>Povijest</c:v>
                </c:pt>
                <c:pt idx="10">
                  <c:v>Psihologija</c:v>
                </c:pt>
              </c:strCache>
            </c:strRef>
          </c:cat>
          <c:val>
            <c:numRef>
              <c:f>Sheet2!$J$11:$J$21</c:f>
              <c:numCache>
                <c:formatCode>General</c:formatCode>
                <c:ptCount val="11"/>
                <c:pt idx="0">
                  <c:v>0</c:v>
                </c:pt>
                <c:pt idx="1">
                  <c:v>7</c:v>
                </c:pt>
                <c:pt idx="2">
                  <c:v>11</c:v>
                </c:pt>
                <c:pt idx="3">
                  <c:v>3</c:v>
                </c:pt>
                <c:pt idx="4">
                  <c:v>7</c:v>
                </c:pt>
                <c:pt idx="5">
                  <c:v>13</c:v>
                </c:pt>
                <c:pt idx="6">
                  <c:v>8</c:v>
                </c:pt>
                <c:pt idx="7">
                  <c:v>2</c:v>
                </c:pt>
                <c:pt idx="8">
                  <c:v>4</c:v>
                </c:pt>
                <c:pt idx="9">
                  <c:v>5</c:v>
                </c:pt>
                <c:pt idx="10">
                  <c:v>8</c:v>
                </c:pt>
              </c:numCache>
            </c:numRef>
          </c:val>
        </c:ser>
        <c:ser>
          <c:idx val="3"/>
          <c:order val="2"/>
          <c:tx>
            <c:strRef>
              <c:f>Sheet2!$K$10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w="31750" h="31750"/>
              <a:bevelB w="31750" h="31750"/>
            </a:sp3d>
          </c:spPr>
          <c:invertIfNegative val="0"/>
          <c:dLbls>
            <c:dLbl>
              <c:idx val="0"/>
              <c:layout>
                <c:manualLayout>
                  <c:x val="-3.4152801062794229E-3"/>
                  <c:y val="-9.89404958741405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968065879964906E-3"/>
                  <c:y val="-1.1747430249633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5.8548898531332649E-17"/>
                  <c:y val="-1.1747430249632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4.7904197639894132E-3"/>
                  <c:y val="-5.87371512481648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1.5968065879964906E-3"/>
                  <c:y val="-7.8316201664219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"/>
                  <c:y val="-1.1747430249632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Sheet2!$H$11:$H$21</c:f>
              <c:strCache>
                <c:ptCount val="11"/>
                <c:pt idx="0">
                  <c:v>Bez odgovora</c:v>
                </c:pt>
                <c:pt idx="1">
                  <c:v>Pedagogija</c:v>
                </c:pt>
                <c:pt idx="2">
                  <c:v>Engleski jezik i književnost</c:v>
                </c:pt>
                <c:pt idx="3">
                  <c:v>Filozofija </c:v>
                </c:pt>
                <c:pt idx="4">
                  <c:v>Njemački jezik i književnost</c:v>
                </c:pt>
                <c:pt idx="5">
                  <c:v>Hrvatski jezik i književnost</c:v>
                </c:pt>
                <c:pt idx="6">
                  <c:v>Informacijske znanosti</c:v>
                </c:pt>
                <c:pt idx="7">
                  <c:v>Katedra za zajedničke sadržaje</c:v>
                </c:pt>
                <c:pt idx="8">
                  <c:v>Mađarski jezik i književnost</c:v>
                </c:pt>
                <c:pt idx="9">
                  <c:v>Povijest</c:v>
                </c:pt>
                <c:pt idx="10">
                  <c:v>Psihologija</c:v>
                </c:pt>
              </c:strCache>
            </c:strRef>
          </c:cat>
          <c:val>
            <c:numRef>
              <c:f>Sheet2!$K$11:$K$21</c:f>
              <c:numCache>
                <c:formatCode>General</c:formatCode>
                <c:ptCount val="11"/>
                <c:pt idx="0">
                  <c:v>10</c:v>
                </c:pt>
                <c:pt idx="1">
                  <c:v>4</c:v>
                </c:pt>
                <c:pt idx="2">
                  <c:v>13</c:v>
                </c:pt>
                <c:pt idx="3">
                  <c:v>4</c:v>
                </c:pt>
                <c:pt idx="4">
                  <c:v>9</c:v>
                </c:pt>
                <c:pt idx="5">
                  <c:v>13</c:v>
                </c:pt>
                <c:pt idx="6">
                  <c:v>7</c:v>
                </c:pt>
                <c:pt idx="7">
                  <c:v>5</c:v>
                </c:pt>
                <c:pt idx="8">
                  <c:v>5</c:v>
                </c:pt>
                <c:pt idx="9">
                  <c:v>3</c:v>
                </c:pt>
                <c:pt idx="10">
                  <c:v>5</c:v>
                </c:pt>
              </c:numCache>
            </c:numRef>
          </c:val>
        </c:ser>
        <c:ser>
          <c:idx val="4"/>
          <c:order val="3"/>
          <c:tx>
            <c:strRef>
              <c:f>Sheet2!$L$10</c:f>
              <c:strCache>
                <c:ptCount val="1"/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Sheet2!$H$11:$H$21</c:f>
              <c:strCache>
                <c:ptCount val="11"/>
                <c:pt idx="0">
                  <c:v>Bez odgovora</c:v>
                </c:pt>
                <c:pt idx="1">
                  <c:v>Pedagogija</c:v>
                </c:pt>
                <c:pt idx="2">
                  <c:v>Engleski jezik i književnost</c:v>
                </c:pt>
                <c:pt idx="3">
                  <c:v>Filozofija </c:v>
                </c:pt>
                <c:pt idx="4">
                  <c:v>Njemački jezik i književnost</c:v>
                </c:pt>
                <c:pt idx="5">
                  <c:v>Hrvatski jezik i književnost</c:v>
                </c:pt>
                <c:pt idx="6">
                  <c:v>Informacijske znanosti</c:v>
                </c:pt>
                <c:pt idx="7">
                  <c:v>Katedra za zajedničke sadržaje</c:v>
                </c:pt>
                <c:pt idx="8">
                  <c:v>Mađarski jezik i književnost</c:v>
                </c:pt>
                <c:pt idx="9">
                  <c:v>Povijest</c:v>
                </c:pt>
                <c:pt idx="10">
                  <c:v>Psihologija</c:v>
                </c:pt>
              </c:strCache>
            </c:strRef>
          </c:cat>
          <c:val>
            <c:numRef>
              <c:f>Sheet2!$L$11:$L$21</c:f>
              <c:numCache>
                <c:formatCode>General</c:formatCode>
                <c:ptCount val="1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gapDepth val="38"/>
        <c:shape val="box"/>
        <c:axId val="-201190352"/>
        <c:axId val="-201187088"/>
        <c:axId val="0"/>
      </c:bar3DChart>
      <c:catAx>
        <c:axId val="-2011903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-201187088"/>
        <c:crosses val="autoZero"/>
        <c:auto val="1"/>
        <c:lblAlgn val="ctr"/>
        <c:lblOffset val="100"/>
        <c:noMultiLvlLbl val="0"/>
      </c:catAx>
      <c:valAx>
        <c:axId val="-20118708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-201190352"/>
        <c:crosses val="autoZero"/>
        <c:crossBetween val="between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5968998053303469"/>
          <c:y val="0.30470887213514497"/>
          <c:w val="9.4247397909681979E-2"/>
          <c:h val="0.17638301975274559"/>
        </c:manualLayout>
      </c:layout>
      <c:overlay val="1"/>
      <c:spPr>
        <a:ln>
          <a:solidFill>
            <a:sysClr val="windowText" lastClr="000000"/>
          </a:solidFill>
        </a:ln>
      </c:spPr>
      <c:txPr>
        <a:bodyPr/>
        <a:lstStyle/>
        <a:p>
          <a:pPr>
            <a:defRPr sz="1400" b="1"/>
          </a:pPr>
          <a:endParaRPr lang="sr-Latn-R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sr-Latn-R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'samoprocjena '!$S$5</c:f>
              <c:strCache>
                <c:ptCount val="1"/>
                <c:pt idx="0">
                  <c:v>2015.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 w="31750" h="31750"/>
              <a:bevelB w="31750" h="31750"/>
            </a:sp3d>
          </c:spPr>
          <c:invertIfNegative val="0"/>
          <c:dLbls>
            <c:dLbl>
              <c:idx val="0"/>
              <c:layout>
                <c:manualLayout>
                  <c:x val="5.427350427350427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784188034188034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'samoprocjena '!$R$6:$R$10</c:f>
              <c:strCache>
                <c:ptCount val="5"/>
                <c:pt idx="0">
                  <c:v>Navodim jasne kriterije ocjene rada studenata</c:v>
                </c:pt>
                <c:pt idx="1">
                  <c:v>Obavještavam studente o načinu provedbe ispita/kolokvija</c:v>
                </c:pt>
                <c:pt idx="2">
                  <c:v>Upućujem studente u obveze koje trebaju ispuniti</c:v>
                </c:pt>
                <c:pt idx="3">
                  <c:v>Obavještavam studente o sadržajima koji će se obrađivati</c:v>
                </c:pt>
                <c:pt idx="4">
                  <c:v>Obavještavam studente o nastavnim ciljevima</c:v>
                </c:pt>
              </c:strCache>
            </c:strRef>
          </c:cat>
          <c:val>
            <c:numRef>
              <c:f>'samoprocjena '!$S$6:$S$10</c:f>
              <c:numCache>
                <c:formatCode>_(* #,##0.00_);_(* \(#,##0.00\);_(* "-"??_);_(@_)</c:formatCode>
                <c:ptCount val="5"/>
                <c:pt idx="0">
                  <c:v>4.8</c:v>
                </c:pt>
                <c:pt idx="1">
                  <c:v>4.88</c:v>
                </c:pt>
                <c:pt idx="2">
                  <c:v>4.91</c:v>
                </c:pt>
                <c:pt idx="3">
                  <c:v>4.8899999999999997</c:v>
                </c:pt>
                <c:pt idx="4">
                  <c:v>4.78</c:v>
                </c:pt>
              </c:numCache>
            </c:numRef>
          </c:val>
        </c:ser>
        <c:ser>
          <c:idx val="1"/>
          <c:order val="1"/>
          <c:tx>
            <c:strRef>
              <c:f>'samoprocjena '!$T$5</c:f>
              <c:strCache>
                <c:ptCount val="1"/>
                <c:pt idx="0">
                  <c:v>2016.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31750" h="31750"/>
              <a:bevelB w="31750" h="31750"/>
            </a:sp3d>
          </c:spPr>
          <c:invertIfNegative val="0"/>
          <c:dLbls>
            <c:dLbl>
              <c:idx val="4"/>
              <c:layout>
                <c:manualLayout>
                  <c:x val="2.713675213675213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'samoprocjena '!$R$6:$R$10</c:f>
              <c:strCache>
                <c:ptCount val="5"/>
                <c:pt idx="0">
                  <c:v>Navodim jasne kriterije ocjene rada studenata</c:v>
                </c:pt>
                <c:pt idx="1">
                  <c:v>Obavještavam studente o načinu provedbe ispita/kolokvija</c:v>
                </c:pt>
                <c:pt idx="2">
                  <c:v>Upućujem studente u obveze koje trebaju ispuniti</c:v>
                </c:pt>
                <c:pt idx="3">
                  <c:v>Obavještavam studente o sadržajima koji će se obrađivati</c:v>
                </c:pt>
                <c:pt idx="4">
                  <c:v>Obavještavam studente o nastavnim ciljevima</c:v>
                </c:pt>
              </c:strCache>
            </c:strRef>
          </c:cat>
          <c:val>
            <c:numRef>
              <c:f>'samoprocjena '!$T$6:$T$10</c:f>
              <c:numCache>
                <c:formatCode>_(* #,##0.00_);_(* \(#,##0.00\);_(* "-"??_);_(@_)</c:formatCode>
                <c:ptCount val="5"/>
                <c:pt idx="0">
                  <c:v>4.76</c:v>
                </c:pt>
                <c:pt idx="1">
                  <c:v>4.9000000000000004</c:v>
                </c:pt>
                <c:pt idx="2">
                  <c:v>4.91</c:v>
                </c:pt>
                <c:pt idx="3">
                  <c:v>4.91</c:v>
                </c:pt>
                <c:pt idx="4">
                  <c:v>4.82</c:v>
                </c:pt>
              </c:numCache>
            </c:numRef>
          </c:val>
        </c:ser>
        <c:ser>
          <c:idx val="2"/>
          <c:order val="2"/>
          <c:tx>
            <c:strRef>
              <c:f>'samoprocjena '!$U$5</c:f>
              <c:strCache>
                <c:ptCount val="1"/>
                <c:pt idx="0">
                  <c:v>2017.</c:v>
                </c:pt>
              </c:strCache>
            </c:strRef>
          </c:tx>
          <c:spPr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w="31750" h="31750"/>
              <a:bevelB w="31750" h="31750"/>
            </a:sp3d>
          </c:spPr>
          <c:invertIfNegative val="0"/>
          <c:dLbls>
            <c:dLbl>
              <c:idx val="0"/>
              <c:layout>
                <c:manualLayout>
                  <c:x val="1.3568376068376069E-2"/>
                  <c:y val="-6.22549019607843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141025641025640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9.497863247863247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'samoprocjena '!$R$6:$R$10</c:f>
              <c:strCache>
                <c:ptCount val="5"/>
                <c:pt idx="0">
                  <c:v>Navodim jasne kriterije ocjene rada studenata</c:v>
                </c:pt>
                <c:pt idx="1">
                  <c:v>Obavještavam studente o načinu provedbe ispita/kolokvija</c:v>
                </c:pt>
                <c:pt idx="2">
                  <c:v>Upućujem studente u obveze koje trebaju ispuniti</c:v>
                </c:pt>
                <c:pt idx="3">
                  <c:v>Obavještavam studente o sadržajima koji će se obrađivati</c:v>
                </c:pt>
                <c:pt idx="4">
                  <c:v>Obavještavam studente o nastavnim ciljevima</c:v>
                </c:pt>
              </c:strCache>
            </c:strRef>
          </c:cat>
          <c:val>
            <c:numRef>
              <c:f>'samoprocjena '!$U$6:$U$10</c:f>
              <c:numCache>
                <c:formatCode>_(* #,##0.00_);_(* \(#,##0.00\);_(* "-"??_);_(@_)</c:formatCode>
                <c:ptCount val="5"/>
                <c:pt idx="0">
                  <c:v>4.8099999999999996</c:v>
                </c:pt>
                <c:pt idx="1">
                  <c:v>4.92</c:v>
                </c:pt>
                <c:pt idx="2">
                  <c:v>4.92</c:v>
                </c:pt>
                <c:pt idx="3">
                  <c:v>4.9000000000000004</c:v>
                </c:pt>
                <c:pt idx="4">
                  <c:v>4.7699999999999996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37408512"/>
        <c:axId val="-137407424"/>
        <c:axId val="0"/>
      </c:bar3DChart>
      <c:catAx>
        <c:axId val="-1374085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sr-Latn-RS"/>
          </a:p>
        </c:txPr>
        <c:crossAx val="-137407424"/>
        <c:crosses val="autoZero"/>
        <c:auto val="1"/>
        <c:lblAlgn val="ctr"/>
        <c:lblOffset val="100"/>
        <c:noMultiLvlLbl val="0"/>
      </c:catAx>
      <c:valAx>
        <c:axId val="-137407424"/>
        <c:scaling>
          <c:orientation val="minMax"/>
          <c:max val="5"/>
          <c:min val="1"/>
        </c:scaling>
        <c:delete val="0"/>
        <c:axPos val="b"/>
        <c:majorGridlines/>
        <c:numFmt formatCode="0" sourceLinked="0"/>
        <c:majorTickMark val="out"/>
        <c:minorTickMark val="none"/>
        <c:tickLblPos val="nextTo"/>
        <c:crossAx val="-137408512"/>
        <c:crosses val="autoZero"/>
        <c:crossBetween val="between"/>
        <c:majorUnit val="1"/>
      </c:valAx>
    </c:plotArea>
    <c:legend>
      <c:legendPos val="r"/>
      <c:layout>
        <c:manualLayout>
          <c:xMode val="edge"/>
          <c:yMode val="edge"/>
          <c:x val="0.92559094292317945"/>
          <c:y val="0.32103954248366007"/>
          <c:w val="6.8285827072993605E-2"/>
          <c:h val="0.20020833333333332"/>
        </c:manualLayout>
      </c:layout>
      <c:overlay val="0"/>
      <c:spPr>
        <a:ln>
          <a:solidFill>
            <a:sysClr val="windowText" lastClr="000000"/>
          </a:solidFill>
        </a:ln>
      </c:spPr>
      <c:txPr>
        <a:bodyPr/>
        <a:lstStyle/>
        <a:p>
          <a:pPr>
            <a:defRPr sz="1200" b="1"/>
          </a:pPr>
          <a:endParaRPr lang="sr-Latn-R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sr-Latn-R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'samoprocjena '!$S$50</c:f>
              <c:strCache>
                <c:ptCount val="1"/>
                <c:pt idx="0">
                  <c:v>2015.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 w="31750" h="31750"/>
              <a:bevelB w="31750" h="31750"/>
            </a:sp3d>
          </c:spPr>
          <c:invertIfNegative val="0"/>
          <c:dLbls>
            <c:dLbl>
              <c:idx val="0"/>
              <c:layout>
                <c:manualLayout>
                  <c:x val="5.427350427350427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784188034188034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'samoprocjena '!$R$51:$R$55</c:f>
              <c:strCache>
                <c:ptCount val="5"/>
                <c:pt idx="0">
                  <c:v>Upućujem na izvore informacija o gradivu</c:v>
                </c:pt>
                <c:pt idx="1">
                  <c:v>Potičem studente na aktivnost</c:v>
                </c:pt>
                <c:pt idx="2">
                  <c:v>Dajem studentima povratnu informaciju o njihovu radu</c:v>
                </c:pt>
                <c:pt idx="3">
                  <c:v>Mislim da je moj način izvođenja nastave odgovarajući</c:v>
                </c:pt>
                <c:pt idx="4">
                  <c:v>Izlažem na jasan i razumljiv način</c:v>
                </c:pt>
              </c:strCache>
            </c:strRef>
          </c:cat>
          <c:val>
            <c:numRef>
              <c:f>'samoprocjena '!$S$51:$S$55</c:f>
              <c:numCache>
                <c:formatCode>_(* #,##0.00_);_(* \(#,##0.00\);_(* "-"??_);_(@_)</c:formatCode>
                <c:ptCount val="5"/>
                <c:pt idx="0">
                  <c:v>4.6100000000000003</c:v>
                </c:pt>
                <c:pt idx="1">
                  <c:v>4.6100000000000003</c:v>
                </c:pt>
                <c:pt idx="2">
                  <c:v>4.6100000000000003</c:v>
                </c:pt>
                <c:pt idx="3">
                  <c:v>4.4400000000000004</c:v>
                </c:pt>
                <c:pt idx="4">
                  <c:v>4.5</c:v>
                </c:pt>
              </c:numCache>
            </c:numRef>
          </c:val>
        </c:ser>
        <c:ser>
          <c:idx val="1"/>
          <c:order val="1"/>
          <c:tx>
            <c:strRef>
              <c:f>'samoprocjena '!$T$50</c:f>
              <c:strCache>
                <c:ptCount val="1"/>
                <c:pt idx="0">
                  <c:v>2016.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31750" h="31750"/>
              <a:bevelB w="31750" h="31750"/>
            </a:sp3d>
          </c:spPr>
          <c:invertIfNegative val="0"/>
          <c:dLbls>
            <c:dLbl>
              <c:idx val="4"/>
              <c:layout>
                <c:manualLayout>
                  <c:x val="2.713675213675213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'samoprocjena '!$R$51:$R$55</c:f>
              <c:strCache>
                <c:ptCount val="5"/>
                <c:pt idx="0">
                  <c:v>Upućujem na izvore informacija o gradivu</c:v>
                </c:pt>
                <c:pt idx="1">
                  <c:v>Potičem studente na aktivnost</c:v>
                </c:pt>
                <c:pt idx="2">
                  <c:v>Dajem studentima povratnu informaciju o njihovu radu</c:v>
                </c:pt>
                <c:pt idx="3">
                  <c:v>Mislim da je moj način izvođenja nastave odgovarajući</c:v>
                </c:pt>
                <c:pt idx="4">
                  <c:v>Izlažem na jasan i razumljiv način</c:v>
                </c:pt>
              </c:strCache>
            </c:strRef>
          </c:cat>
          <c:val>
            <c:numRef>
              <c:f>'samoprocjena '!$T$51:$T$55</c:f>
              <c:numCache>
                <c:formatCode>_(* #,##0.00_);_(* \(#,##0.00\);_(* "-"??_);_(@_)</c:formatCode>
                <c:ptCount val="5"/>
                <c:pt idx="0">
                  <c:v>4.6500000000000004</c:v>
                </c:pt>
                <c:pt idx="1">
                  <c:v>4.74</c:v>
                </c:pt>
                <c:pt idx="2">
                  <c:v>4.68</c:v>
                </c:pt>
                <c:pt idx="3">
                  <c:v>4.55</c:v>
                </c:pt>
                <c:pt idx="4">
                  <c:v>4.62</c:v>
                </c:pt>
              </c:numCache>
            </c:numRef>
          </c:val>
        </c:ser>
        <c:ser>
          <c:idx val="2"/>
          <c:order val="2"/>
          <c:tx>
            <c:strRef>
              <c:f>'samoprocjena '!$U$50</c:f>
              <c:strCache>
                <c:ptCount val="1"/>
                <c:pt idx="0">
                  <c:v>2017.</c:v>
                </c:pt>
              </c:strCache>
            </c:strRef>
          </c:tx>
          <c:spPr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w="31750" h="31750"/>
              <a:bevelB w="31750" h="31750"/>
            </a:sp3d>
          </c:spPr>
          <c:invertIfNegative val="0"/>
          <c:dLbls>
            <c:dLbl>
              <c:idx val="0"/>
              <c:layout>
                <c:manualLayout>
                  <c:x val="1.3568376068376069E-2"/>
                  <c:y val="-6.22549019607843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141025641025640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9.497863247863247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'samoprocjena '!$R$51:$R$55</c:f>
              <c:strCache>
                <c:ptCount val="5"/>
                <c:pt idx="0">
                  <c:v>Upućujem na izvore informacija o gradivu</c:v>
                </c:pt>
                <c:pt idx="1">
                  <c:v>Potičem studente na aktivnost</c:v>
                </c:pt>
                <c:pt idx="2">
                  <c:v>Dajem studentima povratnu informaciju o njihovu radu</c:v>
                </c:pt>
                <c:pt idx="3">
                  <c:v>Mislim da je moj način izvođenja nastave odgovarajući</c:v>
                </c:pt>
                <c:pt idx="4">
                  <c:v>Izlažem na jasan i razumljiv način</c:v>
                </c:pt>
              </c:strCache>
            </c:strRef>
          </c:cat>
          <c:val>
            <c:numRef>
              <c:f>'samoprocjena '!$U$51:$U$55</c:f>
              <c:numCache>
                <c:formatCode>_(* #,##0.00_);_(* \(#,##0.00\);_(* "-"??_);_(@_)</c:formatCode>
                <c:ptCount val="5"/>
                <c:pt idx="0">
                  <c:v>4.66</c:v>
                </c:pt>
                <c:pt idx="1">
                  <c:v>4.76</c:v>
                </c:pt>
                <c:pt idx="2">
                  <c:v>4.76</c:v>
                </c:pt>
                <c:pt idx="3">
                  <c:v>4.55</c:v>
                </c:pt>
                <c:pt idx="4">
                  <c:v>4.6399999999999997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479098352"/>
        <c:axId val="-479107056"/>
        <c:axId val="0"/>
      </c:bar3DChart>
      <c:catAx>
        <c:axId val="-4790983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sr-Latn-RS"/>
          </a:p>
        </c:txPr>
        <c:crossAx val="-479107056"/>
        <c:crosses val="autoZero"/>
        <c:auto val="1"/>
        <c:lblAlgn val="ctr"/>
        <c:lblOffset val="100"/>
        <c:noMultiLvlLbl val="0"/>
      </c:catAx>
      <c:valAx>
        <c:axId val="-479107056"/>
        <c:scaling>
          <c:orientation val="minMax"/>
          <c:max val="5"/>
          <c:min val="1"/>
        </c:scaling>
        <c:delete val="0"/>
        <c:axPos val="b"/>
        <c:majorGridlines/>
        <c:numFmt formatCode="_(* #,##0.00_);_(* \(#,##0.00\);_(* &quot;-&quot;??_);_(@_)" sourceLinked="1"/>
        <c:majorTickMark val="out"/>
        <c:minorTickMark val="none"/>
        <c:tickLblPos val="nextTo"/>
        <c:crossAx val="-479098352"/>
        <c:crosses val="autoZero"/>
        <c:crossBetween val="between"/>
        <c:majorUnit val="1"/>
      </c:valAx>
    </c:plotArea>
    <c:legend>
      <c:legendPos val="r"/>
      <c:layout>
        <c:manualLayout>
          <c:xMode val="edge"/>
          <c:yMode val="edge"/>
          <c:x val="0.9130592816430817"/>
          <c:y val="0.39989575163398694"/>
          <c:w val="8.062856230345912E-2"/>
          <c:h val="0.19398284313725489"/>
        </c:manualLayout>
      </c:layout>
      <c:overlay val="0"/>
      <c:spPr>
        <a:ln>
          <a:solidFill>
            <a:sysClr val="windowText" lastClr="000000"/>
          </a:solidFill>
        </a:ln>
      </c:spPr>
      <c:txPr>
        <a:bodyPr/>
        <a:lstStyle/>
        <a:p>
          <a:pPr>
            <a:defRPr sz="1400" b="1"/>
          </a:pPr>
          <a:endParaRPr lang="sr-Latn-R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sr-Latn-R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'samoprocjena '!$S$93</c:f>
              <c:strCache>
                <c:ptCount val="1"/>
                <c:pt idx="0">
                  <c:v>2015.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 w="31750" h="31750"/>
              <a:bevelB w="31750" h="31750"/>
            </a:sp3d>
          </c:spPr>
          <c:invertIfNegative val="0"/>
          <c:dLbls>
            <c:dLbl>
              <c:idx val="0"/>
              <c:layout>
                <c:manualLayout>
                  <c:x val="5.427350427350427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0705128205128201E-3"/>
                  <c:y val="-2.07516339869281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427243589743689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784188034188034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'samoprocjena '!$R$94:$R$97</c:f>
              <c:strCache>
                <c:ptCount val="4"/>
                <c:pt idx="0">
                  <c:v>Nadoknađujem otkazanu nastavu</c:v>
                </c:pt>
                <c:pt idx="1">
                  <c:v>Pristupačan sam i susretljiv</c:v>
                </c:pt>
                <c:pt idx="2">
                  <c:v>Korektan sam u komunikaciji sa studentima</c:v>
                </c:pt>
                <c:pt idx="3">
                  <c:v>Dostupan sam za konzultacije</c:v>
                </c:pt>
              </c:strCache>
            </c:strRef>
          </c:cat>
          <c:val>
            <c:numRef>
              <c:f>'samoprocjena '!$S$94:$S$97</c:f>
              <c:numCache>
                <c:formatCode>_(* #,##0.00_);_(* \(#,##0.00\);_(* "-"??_);_(@_)</c:formatCode>
                <c:ptCount val="4"/>
                <c:pt idx="0">
                  <c:v>4.92</c:v>
                </c:pt>
                <c:pt idx="1">
                  <c:v>4.8600000000000003</c:v>
                </c:pt>
                <c:pt idx="2">
                  <c:v>4.8899999999999997</c:v>
                </c:pt>
                <c:pt idx="3">
                  <c:v>4.93</c:v>
                </c:pt>
              </c:numCache>
            </c:numRef>
          </c:val>
        </c:ser>
        <c:ser>
          <c:idx val="1"/>
          <c:order val="1"/>
          <c:tx>
            <c:strRef>
              <c:f>'samoprocjena '!$T$93</c:f>
              <c:strCache>
                <c:ptCount val="1"/>
                <c:pt idx="0">
                  <c:v>2016.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31750" h="31750"/>
              <a:bevelB w="31750" h="31750"/>
            </a:sp3d>
          </c:spPr>
          <c:invertIfNegative val="0"/>
          <c:dLbls>
            <c:dLbl>
              <c:idx val="4"/>
              <c:layout>
                <c:manualLayout>
                  <c:x val="2.713675213675213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'samoprocjena '!$R$94:$R$97</c:f>
              <c:strCache>
                <c:ptCount val="4"/>
                <c:pt idx="0">
                  <c:v>Nadoknađujem otkazanu nastavu</c:v>
                </c:pt>
                <c:pt idx="1">
                  <c:v>Pristupačan sam i susretljiv</c:v>
                </c:pt>
                <c:pt idx="2">
                  <c:v>Korektan sam u komunikaciji sa studentima</c:v>
                </c:pt>
                <c:pt idx="3">
                  <c:v>Dostupan sam za konzultacije</c:v>
                </c:pt>
              </c:strCache>
            </c:strRef>
          </c:cat>
          <c:val>
            <c:numRef>
              <c:f>'samoprocjena '!$T$94:$T$97</c:f>
              <c:numCache>
                <c:formatCode>_(* #,##0.00_);_(* \(#,##0.00\);_(* "-"??_);_(@_)</c:formatCode>
                <c:ptCount val="4"/>
                <c:pt idx="0">
                  <c:v>4.9400000000000004</c:v>
                </c:pt>
                <c:pt idx="1">
                  <c:v>4.79</c:v>
                </c:pt>
                <c:pt idx="2">
                  <c:v>4.8499999999999996</c:v>
                </c:pt>
                <c:pt idx="3">
                  <c:v>4.91</c:v>
                </c:pt>
              </c:numCache>
            </c:numRef>
          </c:val>
        </c:ser>
        <c:ser>
          <c:idx val="2"/>
          <c:order val="2"/>
          <c:tx>
            <c:strRef>
              <c:f>'samoprocjena '!$U$93</c:f>
              <c:strCache>
                <c:ptCount val="1"/>
                <c:pt idx="0">
                  <c:v>2017.</c:v>
                </c:pt>
              </c:strCache>
            </c:strRef>
          </c:tx>
          <c:spPr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w="31750" h="31750"/>
              <a:bevelB w="31750" h="31750"/>
            </a:sp3d>
          </c:spPr>
          <c:invertIfNegative val="0"/>
          <c:dLbls>
            <c:dLbl>
              <c:idx val="0"/>
              <c:layout>
                <c:manualLayout>
                  <c:x val="1.3568376068376069E-2"/>
                  <c:y val="-6.22549019607843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141025641025640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1410256410257408E-3"/>
                  <c:y val="-4.15032679738562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9.497863247863247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'samoprocjena '!$R$94:$R$97</c:f>
              <c:strCache>
                <c:ptCount val="4"/>
                <c:pt idx="0">
                  <c:v>Nadoknađujem otkazanu nastavu</c:v>
                </c:pt>
                <c:pt idx="1">
                  <c:v>Pristupačan sam i susretljiv</c:v>
                </c:pt>
                <c:pt idx="2">
                  <c:v>Korektan sam u komunikaciji sa studentima</c:v>
                </c:pt>
                <c:pt idx="3">
                  <c:v>Dostupan sam za konzultacije</c:v>
                </c:pt>
              </c:strCache>
            </c:strRef>
          </c:cat>
          <c:val>
            <c:numRef>
              <c:f>'samoprocjena '!$U$94:$U$97</c:f>
              <c:numCache>
                <c:formatCode>_(* #,##0.00_);_(* \(#,##0.00\);_(* "-"??_);_(@_)</c:formatCode>
                <c:ptCount val="4"/>
                <c:pt idx="0">
                  <c:v>4.9400000000000004</c:v>
                </c:pt>
                <c:pt idx="1">
                  <c:v>4.87</c:v>
                </c:pt>
                <c:pt idx="2">
                  <c:v>4.9000000000000004</c:v>
                </c:pt>
                <c:pt idx="3">
                  <c:v>4.91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40796272"/>
        <c:axId val="-140793552"/>
        <c:axId val="0"/>
      </c:bar3DChart>
      <c:catAx>
        <c:axId val="-1407962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sr-Latn-RS"/>
          </a:p>
        </c:txPr>
        <c:crossAx val="-140793552"/>
        <c:crosses val="autoZero"/>
        <c:auto val="1"/>
        <c:lblAlgn val="ctr"/>
        <c:lblOffset val="100"/>
        <c:noMultiLvlLbl val="0"/>
      </c:catAx>
      <c:valAx>
        <c:axId val="-140793552"/>
        <c:scaling>
          <c:orientation val="minMax"/>
          <c:max val="5"/>
          <c:min val="1"/>
        </c:scaling>
        <c:delete val="0"/>
        <c:axPos val="b"/>
        <c:majorGridlines/>
        <c:numFmt formatCode="_(* #,##0.00_);_(* \(#,##0.00\);_(* &quot;-&quot;??_);_(@_)" sourceLinked="1"/>
        <c:majorTickMark val="out"/>
        <c:minorTickMark val="none"/>
        <c:tickLblPos val="nextTo"/>
        <c:crossAx val="-140796272"/>
        <c:crosses val="autoZero"/>
        <c:crossBetween val="between"/>
        <c:majorUnit val="1"/>
      </c:valAx>
    </c:plotArea>
    <c:legend>
      <c:legendPos val="r"/>
      <c:layout>
        <c:manualLayout>
          <c:xMode val="edge"/>
          <c:yMode val="edge"/>
          <c:x val="0.90152933372641497"/>
          <c:y val="0.3957454248366013"/>
          <c:w val="8.2188605542452831E-2"/>
          <c:h val="0.20020833333333332"/>
        </c:manualLayout>
      </c:layout>
      <c:overlay val="0"/>
      <c:spPr>
        <a:ln>
          <a:solidFill>
            <a:sysClr val="windowText" lastClr="000000"/>
          </a:solidFill>
        </a:ln>
      </c:spPr>
      <c:txPr>
        <a:bodyPr/>
        <a:lstStyle/>
        <a:p>
          <a:pPr>
            <a:defRPr sz="1200" b="1"/>
          </a:pPr>
          <a:endParaRPr lang="sr-Latn-R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sr-Latn-R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'procjena studenata'!$S$6</c:f>
              <c:strCache>
                <c:ptCount val="1"/>
                <c:pt idx="0">
                  <c:v>2015.</c:v>
                </c:pt>
              </c:strCache>
            </c:strRef>
          </c:tx>
          <c:spPr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 w="31750" h="31750"/>
              <a:bevelB w="31750" h="31750"/>
            </a:sp3d>
          </c:spPr>
          <c:invertIfNegative val="0"/>
          <c:dLbls>
            <c:dLbl>
              <c:idx val="0"/>
              <c:layout>
                <c:manualLayout>
                  <c:x val="5.427350427350427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784188034188034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'procjena studenata'!$R$7:$R$15</c:f>
              <c:strCache>
                <c:ptCount val="9"/>
                <c:pt idx="0">
                  <c:v>Samostalno traže dodatne izvore podataka o gradivu</c:v>
                </c:pt>
                <c:pt idx="1">
                  <c:v>Kada im nešto nije jasno, pitaju me</c:v>
                </c:pt>
                <c:pt idx="2">
                  <c:v>Korektno se ponašaju u komunikaciji sa mnom</c:v>
                </c:pt>
                <c:pt idx="3">
                  <c:v>Aktivno sudjeluju u nastavi</c:v>
                </c:pt>
                <c:pt idx="4">
                  <c:v>Pozorno prate nastavu</c:v>
                </c:pt>
                <c:pt idx="5">
                  <c:v>Na vrijeme izvršavaju obveze</c:v>
                </c:pt>
                <c:pt idx="6">
                  <c:v>Redovito se pripremaju za praćenje nastave</c:v>
                </c:pt>
                <c:pt idx="7">
                  <c:v>U dovoljnoj mjeri pohađaju nastavu</c:v>
                </c:pt>
                <c:pt idx="8">
                  <c:v>Pokazuju zanimanje za kolegije koje predajem</c:v>
                </c:pt>
              </c:strCache>
            </c:strRef>
          </c:cat>
          <c:val>
            <c:numRef>
              <c:f>'procjena studenata'!$S$7:$S$15</c:f>
              <c:numCache>
                <c:formatCode>_(* #,##0.00_);_(* \(#,##0.00\);_(* "-"??_);_(@_)</c:formatCode>
                <c:ptCount val="9"/>
                <c:pt idx="0">
                  <c:v>3.08</c:v>
                </c:pt>
                <c:pt idx="1">
                  <c:v>4.29</c:v>
                </c:pt>
                <c:pt idx="2">
                  <c:v>4.7</c:v>
                </c:pt>
                <c:pt idx="3">
                  <c:v>3.82</c:v>
                </c:pt>
                <c:pt idx="4">
                  <c:v>3.88</c:v>
                </c:pt>
                <c:pt idx="5">
                  <c:v>3.78</c:v>
                </c:pt>
                <c:pt idx="6">
                  <c:v>3.18</c:v>
                </c:pt>
                <c:pt idx="7">
                  <c:v>4.1100000000000003</c:v>
                </c:pt>
                <c:pt idx="8">
                  <c:v>4</c:v>
                </c:pt>
              </c:numCache>
            </c:numRef>
          </c:val>
        </c:ser>
        <c:ser>
          <c:idx val="1"/>
          <c:order val="1"/>
          <c:tx>
            <c:strRef>
              <c:f>'procjena studenata'!$T$6</c:f>
              <c:strCache>
                <c:ptCount val="1"/>
                <c:pt idx="0">
                  <c:v>2016.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31750" h="31750"/>
              <a:bevelB w="31750" h="31750"/>
            </a:sp3d>
          </c:spPr>
          <c:invertIfNegative val="0"/>
          <c:dLbls>
            <c:dLbl>
              <c:idx val="4"/>
              <c:layout>
                <c:manualLayout>
                  <c:x val="2.713675213675213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'procjena studenata'!$R$7:$R$15</c:f>
              <c:strCache>
                <c:ptCount val="9"/>
                <c:pt idx="0">
                  <c:v>Samostalno traže dodatne izvore podataka o gradivu</c:v>
                </c:pt>
                <c:pt idx="1">
                  <c:v>Kada im nešto nije jasno, pitaju me</c:v>
                </c:pt>
                <c:pt idx="2">
                  <c:v>Korektno se ponašaju u komunikaciji sa mnom</c:v>
                </c:pt>
                <c:pt idx="3">
                  <c:v>Aktivno sudjeluju u nastavi</c:v>
                </c:pt>
                <c:pt idx="4">
                  <c:v>Pozorno prate nastavu</c:v>
                </c:pt>
                <c:pt idx="5">
                  <c:v>Na vrijeme izvršavaju obveze</c:v>
                </c:pt>
                <c:pt idx="6">
                  <c:v>Redovito se pripremaju za praćenje nastave</c:v>
                </c:pt>
                <c:pt idx="7">
                  <c:v>U dovoljnoj mjeri pohađaju nastavu</c:v>
                </c:pt>
                <c:pt idx="8">
                  <c:v>Pokazuju zanimanje za kolegije koje predajem</c:v>
                </c:pt>
              </c:strCache>
            </c:strRef>
          </c:cat>
          <c:val>
            <c:numRef>
              <c:f>'procjena studenata'!$T$7:$T$15</c:f>
              <c:numCache>
                <c:formatCode>_(* #,##0.00_);_(* \(#,##0.00\);_(* "-"??_);_(@_)</c:formatCode>
                <c:ptCount val="9"/>
                <c:pt idx="0">
                  <c:v>2.88</c:v>
                </c:pt>
                <c:pt idx="1">
                  <c:v>4.04</c:v>
                </c:pt>
                <c:pt idx="2">
                  <c:v>4.57</c:v>
                </c:pt>
                <c:pt idx="3">
                  <c:v>3.74</c:v>
                </c:pt>
                <c:pt idx="4">
                  <c:v>3.82</c:v>
                </c:pt>
                <c:pt idx="5">
                  <c:v>3.61</c:v>
                </c:pt>
                <c:pt idx="6">
                  <c:v>3.13</c:v>
                </c:pt>
                <c:pt idx="7">
                  <c:v>4.2</c:v>
                </c:pt>
                <c:pt idx="8">
                  <c:v>3.99</c:v>
                </c:pt>
              </c:numCache>
            </c:numRef>
          </c:val>
        </c:ser>
        <c:ser>
          <c:idx val="2"/>
          <c:order val="2"/>
          <c:tx>
            <c:strRef>
              <c:f>'procjena studenata'!$U$6</c:f>
              <c:strCache>
                <c:ptCount val="1"/>
                <c:pt idx="0">
                  <c:v>2017.</c:v>
                </c:pt>
              </c:strCache>
            </c:strRef>
          </c:tx>
          <c:spPr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w="31750" h="31750"/>
              <a:bevelB w="31750" h="31750"/>
            </a:sp3d>
          </c:spPr>
          <c:invertIfNegative val="0"/>
          <c:dLbls>
            <c:dLbl>
              <c:idx val="0"/>
              <c:layout>
                <c:manualLayout>
                  <c:x val="1.3568376068376069E-2"/>
                  <c:y val="-6.22549019607843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141025641025640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9.497863247863247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'procjena studenata'!$R$7:$R$15</c:f>
              <c:strCache>
                <c:ptCount val="9"/>
                <c:pt idx="0">
                  <c:v>Samostalno traže dodatne izvore podataka o gradivu</c:v>
                </c:pt>
                <c:pt idx="1">
                  <c:v>Kada im nešto nije jasno, pitaju me</c:v>
                </c:pt>
                <c:pt idx="2">
                  <c:v>Korektno se ponašaju u komunikaciji sa mnom</c:v>
                </c:pt>
                <c:pt idx="3">
                  <c:v>Aktivno sudjeluju u nastavi</c:v>
                </c:pt>
                <c:pt idx="4">
                  <c:v>Pozorno prate nastavu</c:v>
                </c:pt>
                <c:pt idx="5">
                  <c:v>Na vrijeme izvršavaju obveze</c:v>
                </c:pt>
                <c:pt idx="6">
                  <c:v>Redovito se pripremaju za praćenje nastave</c:v>
                </c:pt>
                <c:pt idx="7">
                  <c:v>U dovoljnoj mjeri pohađaju nastavu</c:v>
                </c:pt>
                <c:pt idx="8">
                  <c:v>Pokazuju zanimanje za kolegije koje predajem</c:v>
                </c:pt>
              </c:strCache>
            </c:strRef>
          </c:cat>
          <c:val>
            <c:numRef>
              <c:f>'procjena studenata'!$U$7:$U$15</c:f>
              <c:numCache>
                <c:formatCode>_(* #,##0.00_);_(* \(#,##0.00\);_(* "-"??_);_(@_)</c:formatCode>
                <c:ptCount val="9"/>
                <c:pt idx="0">
                  <c:v>2.97</c:v>
                </c:pt>
                <c:pt idx="1">
                  <c:v>4.18</c:v>
                </c:pt>
                <c:pt idx="2">
                  <c:v>4.6900000000000004</c:v>
                </c:pt>
                <c:pt idx="3">
                  <c:v>3.82</c:v>
                </c:pt>
                <c:pt idx="4">
                  <c:v>3.82</c:v>
                </c:pt>
                <c:pt idx="5">
                  <c:v>3.71</c:v>
                </c:pt>
                <c:pt idx="6">
                  <c:v>3.18</c:v>
                </c:pt>
                <c:pt idx="7">
                  <c:v>4.18</c:v>
                </c:pt>
                <c:pt idx="8">
                  <c:v>3.95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37403616"/>
        <c:axId val="-137414496"/>
        <c:axId val="0"/>
      </c:bar3DChart>
      <c:catAx>
        <c:axId val="-1374036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sr-Latn-RS"/>
          </a:p>
        </c:txPr>
        <c:crossAx val="-137414496"/>
        <c:crosses val="autoZero"/>
        <c:auto val="1"/>
        <c:lblAlgn val="ctr"/>
        <c:lblOffset val="100"/>
        <c:noMultiLvlLbl val="0"/>
      </c:catAx>
      <c:valAx>
        <c:axId val="-137414496"/>
        <c:scaling>
          <c:orientation val="minMax"/>
          <c:max val="5"/>
          <c:min val="0"/>
        </c:scaling>
        <c:delete val="0"/>
        <c:axPos val="b"/>
        <c:majorGridlines/>
        <c:numFmt formatCode="#,##0" sourceLinked="0"/>
        <c:majorTickMark val="out"/>
        <c:minorTickMark val="none"/>
        <c:tickLblPos val="nextTo"/>
        <c:crossAx val="-137403616"/>
        <c:crosses val="autoZero"/>
        <c:crossBetween val="between"/>
        <c:majorUnit val="1"/>
        <c:minorUnit val="0.1"/>
      </c:valAx>
    </c:plotArea>
    <c:legend>
      <c:legendPos val="r"/>
      <c:layout>
        <c:manualLayout>
          <c:xMode val="edge"/>
          <c:yMode val="edge"/>
          <c:x val="0.90607188482704415"/>
          <c:y val="0.3957454248366013"/>
          <c:w val="7.7646054441823903E-2"/>
          <c:h val="0.20020833333333332"/>
        </c:manualLayout>
      </c:layout>
      <c:overlay val="0"/>
      <c:spPr>
        <a:ln>
          <a:solidFill>
            <a:sysClr val="windowText" lastClr="000000"/>
          </a:solidFill>
        </a:ln>
      </c:spPr>
      <c:txPr>
        <a:bodyPr/>
        <a:lstStyle/>
        <a:p>
          <a:pPr>
            <a:defRPr sz="1200" b="1"/>
          </a:pPr>
          <a:endParaRPr lang="sr-Latn-R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Sheet3!$L$49</c:f>
              <c:strCache>
                <c:ptCount val="1"/>
                <c:pt idx="0">
                  <c:v>2017.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 prstMaterial="plastic">
              <a:bevelT w="3175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 prstMaterial="plastic">
                <a:bevelT w="3175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scene3d>
                <a:camera prst="orthographicFront"/>
                <a:lightRig rig="threePt" dir="t"/>
              </a:scene3d>
              <a:sp3d prstMaterial="plastic">
                <a:bevelT w="31750"/>
              </a:sp3d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 prstMaterial="plastic">
                <a:bevelT w="31750"/>
              </a:sp3d>
            </c:spPr>
          </c:dPt>
          <c:dLbls>
            <c:dLbl>
              <c:idx val="0"/>
              <c:layout>
                <c:manualLayout>
                  <c:x val="1.3428306878306878E-2"/>
                  <c:y val="1.2341919191919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3742063492063494E-3"/>
                  <c:y val="-3.69343434343434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6943121693121692E-3"/>
                  <c:y val="2.8828282828282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Sheet3!$K$50:$K$52</c:f>
              <c:strCache>
                <c:ptCount val="3"/>
                <c:pt idx="0">
                  <c:v>Znanstveno-nastavno</c:v>
                </c:pt>
                <c:pt idx="1">
                  <c:v>Suradničko</c:v>
                </c:pt>
                <c:pt idx="2">
                  <c:v>Nastavno</c:v>
                </c:pt>
              </c:strCache>
            </c:strRef>
          </c:cat>
          <c:val>
            <c:numRef>
              <c:f>Sheet3!$L$50:$L$52</c:f>
              <c:numCache>
                <c:formatCode>0.00%</c:formatCode>
                <c:ptCount val="3"/>
                <c:pt idx="0">
                  <c:v>0.55059999999999998</c:v>
                </c:pt>
                <c:pt idx="1">
                  <c:v>0.52629999999999999</c:v>
                </c:pt>
                <c:pt idx="2">
                  <c:v>0.6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gapDepth val="115"/>
        <c:shape val="box"/>
        <c:axId val="-201195248"/>
        <c:axId val="-201194704"/>
        <c:axId val="0"/>
      </c:bar3DChart>
      <c:catAx>
        <c:axId val="-201195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1194704"/>
        <c:crosses val="autoZero"/>
        <c:auto val="1"/>
        <c:lblAlgn val="ctr"/>
        <c:lblOffset val="100"/>
        <c:noMultiLvlLbl val="0"/>
      </c:catAx>
      <c:valAx>
        <c:axId val="-201194704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-201195248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sr-Latn-R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2"/>
          <c:order val="0"/>
          <c:tx>
            <c:strRef>
              <c:f>Sheet4!$X$11</c:f>
              <c:strCache>
                <c:ptCount val="1"/>
                <c:pt idx="0">
                  <c:v>2015.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 w="31750" h="31750"/>
              <a:bevelB w="3175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Sheet4!$W$12:$W$17</c:f>
              <c:strCache>
                <c:ptCount val="6"/>
                <c:pt idx="0">
                  <c:v>0-2 godine</c:v>
                </c:pt>
                <c:pt idx="1">
                  <c:v>3-5 godina</c:v>
                </c:pt>
                <c:pt idx="2">
                  <c:v>6-8 godina</c:v>
                </c:pt>
                <c:pt idx="3">
                  <c:v>9-11 godina</c:v>
                </c:pt>
                <c:pt idx="4">
                  <c:v>12-14 godina</c:v>
                </c:pt>
                <c:pt idx="5">
                  <c:v>15 i više</c:v>
                </c:pt>
              </c:strCache>
            </c:strRef>
          </c:cat>
          <c:val>
            <c:numRef>
              <c:f>Sheet4!$X$12:$X$17</c:f>
              <c:numCache>
                <c:formatCode>0.00%</c:formatCode>
                <c:ptCount val="6"/>
                <c:pt idx="0">
                  <c:v>0.10434782608695652</c:v>
                </c:pt>
                <c:pt idx="1">
                  <c:v>0.11304347826086956</c:v>
                </c:pt>
                <c:pt idx="2">
                  <c:v>0.14782608695652175</c:v>
                </c:pt>
                <c:pt idx="3">
                  <c:v>0.24347826086956523</c:v>
                </c:pt>
                <c:pt idx="4">
                  <c:v>9.5652173913043481E-2</c:v>
                </c:pt>
                <c:pt idx="5">
                  <c:v>0.29565217391304349</c:v>
                </c:pt>
              </c:numCache>
            </c:numRef>
          </c:val>
        </c:ser>
        <c:ser>
          <c:idx val="3"/>
          <c:order val="1"/>
          <c:tx>
            <c:strRef>
              <c:f>Sheet4!$Y$11</c:f>
              <c:strCache>
                <c:ptCount val="1"/>
                <c:pt idx="0">
                  <c:v>2016.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effectLst/>
            <a:scene3d>
              <a:camera prst="orthographicFront"/>
              <a:lightRig rig="threePt" dir="t"/>
            </a:scene3d>
            <a:sp3d>
              <a:bevelT w="31750" h="31750"/>
              <a:bevelB w="31750" h="31750"/>
            </a:sp3d>
          </c:spPr>
          <c:invertIfNegative val="0"/>
          <c:dLbls>
            <c:dLbl>
              <c:idx val="0"/>
              <c:layout>
                <c:manualLayout>
                  <c:x val="-3.2070707070707069E-3"/>
                  <c:y val="-2.07516339869281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6035353535353535E-3"/>
                  <c:y val="-6.22565359477124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6035353535353535E-3"/>
                  <c:y val="-6.22549019607843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8106060606060604E-3"/>
                  <c:y val="-4.15032679738562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Sheet4!$W$12:$W$17</c:f>
              <c:strCache>
                <c:ptCount val="6"/>
                <c:pt idx="0">
                  <c:v>0-2 godine</c:v>
                </c:pt>
                <c:pt idx="1">
                  <c:v>3-5 godina</c:v>
                </c:pt>
                <c:pt idx="2">
                  <c:v>6-8 godina</c:v>
                </c:pt>
                <c:pt idx="3">
                  <c:v>9-11 godina</c:v>
                </c:pt>
                <c:pt idx="4">
                  <c:v>12-14 godina</c:v>
                </c:pt>
                <c:pt idx="5">
                  <c:v>15 i više</c:v>
                </c:pt>
              </c:strCache>
            </c:strRef>
          </c:cat>
          <c:val>
            <c:numRef>
              <c:f>Sheet4!$Y$12:$Y$17</c:f>
              <c:numCache>
                <c:formatCode>0.00%</c:formatCode>
                <c:ptCount val="6"/>
                <c:pt idx="0">
                  <c:v>5.8799999999999998E-2</c:v>
                </c:pt>
                <c:pt idx="1">
                  <c:v>0.1618</c:v>
                </c:pt>
                <c:pt idx="2">
                  <c:v>0.1618</c:v>
                </c:pt>
                <c:pt idx="3">
                  <c:v>0.3382</c:v>
                </c:pt>
                <c:pt idx="4">
                  <c:v>8.8200000000000001E-2</c:v>
                </c:pt>
                <c:pt idx="5">
                  <c:v>0.19120000000000001</c:v>
                </c:pt>
              </c:numCache>
            </c:numRef>
          </c:val>
        </c:ser>
        <c:ser>
          <c:idx val="4"/>
          <c:order val="2"/>
          <c:tx>
            <c:strRef>
              <c:f>Sheet4!$Z$11</c:f>
              <c:strCache>
                <c:ptCount val="1"/>
                <c:pt idx="0">
                  <c:v>2017.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Sheet4!$W$12:$W$17</c:f>
              <c:strCache>
                <c:ptCount val="6"/>
                <c:pt idx="0">
                  <c:v>0-2 godine</c:v>
                </c:pt>
                <c:pt idx="1">
                  <c:v>3-5 godina</c:v>
                </c:pt>
                <c:pt idx="2">
                  <c:v>6-8 godina</c:v>
                </c:pt>
                <c:pt idx="3">
                  <c:v>9-11 godina</c:v>
                </c:pt>
                <c:pt idx="4">
                  <c:v>12-14 godina</c:v>
                </c:pt>
                <c:pt idx="5">
                  <c:v>15 i više</c:v>
                </c:pt>
              </c:strCache>
            </c:strRef>
          </c:cat>
          <c:val>
            <c:numRef>
              <c:f>Sheet4!$Z$12:$Z$17</c:f>
              <c:numCache>
                <c:formatCode>0.00%</c:formatCode>
                <c:ptCount val="6"/>
                <c:pt idx="0">
                  <c:v>0.10256410256410256</c:v>
                </c:pt>
                <c:pt idx="1">
                  <c:v>8.9743589743589744E-2</c:v>
                </c:pt>
                <c:pt idx="2">
                  <c:v>8.9743589743589744E-2</c:v>
                </c:pt>
                <c:pt idx="3">
                  <c:v>0.29487179487179488</c:v>
                </c:pt>
                <c:pt idx="4">
                  <c:v>0.15384615384615385</c:v>
                </c:pt>
                <c:pt idx="5">
                  <c:v>0.26923076923076922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gapDepth val="151"/>
        <c:shape val="box"/>
        <c:axId val="-201200144"/>
        <c:axId val="-201187632"/>
        <c:axId val="0"/>
      </c:bar3DChart>
      <c:catAx>
        <c:axId val="-2012001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sr-Latn-RS"/>
          </a:p>
        </c:txPr>
        <c:crossAx val="-201187632"/>
        <c:crosses val="autoZero"/>
        <c:auto val="1"/>
        <c:lblAlgn val="ctr"/>
        <c:lblOffset val="100"/>
        <c:noMultiLvlLbl val="0"/>
      </c:catAx>
      <c:valAx>
        <c:axId val="-201187632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-2012001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455228459464097"/>
          <c:y val="0.10420921368080865"/>
          <c:w val="0.10635795454545455"/>
          <c:h val="0.22926062091503271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1400" b="1"/>
          </a:pPr>
          <a:endParaRPr lang="sr-Latn-R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sr-Latn-R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20"/>
      <c:depthPercent val="100"/>
      <c:rAngAx val="1"/>
    </c:view3D>
    <c:floor>
      <c:thickness val="0"/>
    </c:floor>
    <c:sideWall>
      <c:thickness val="0"/>
      <c:spPr>
        <a:scene3d>
          <a:camera prst="orthographicFront"/>
          <a:lightRig rig="threePt" dir="t"/>
        </a:scene3d>
      </c:spPr>
    </c:sideWall>
    <c:backWall>
      <c:thickness val="0"/>
      <c:spPr>
        <a:scene3d>
          <a:camera prst="orthographicFront"/>
          <a:lightRig rig="threePt" dir="t"/>
        </a:scene3d>
      </c:spPr>
    </c:backWall>
    <c:plotArea>
      <c:layout>
        <c:manualLayout>
          <c:layoutTarget val="inner"/>
          <c:xMode val="edge"/>
          <c:yMode val="edge"/>
          <c:x val="6.1990183117900506E-2"/>
          <c:y val="4.0778030303030302E-2"/>
          <c:w val="0.85044677830003912"/>
          <c:h val="0.8761159090909090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Sheet5!$T$16</c:f>
              <c:strCache>
                <c:ptCount val="1"/>
                <c:pt idx="0">
                  <c:v>2017.</c:v>
                </c:pt>
              </c:strCache>
            </c:strRef>
          </c:tx>
          <c:spPr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w="31750"/>
            </a:sp3d>
          </c:spPr>
          <c:invertIfNegative val="0"/>
          <c:dLbls>
            <c:dLbl>
              <c:idx val="0"/>
              <c:layout>
                <c:manualLayout>
                  <c:x val="-4.058026584867075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Sheet5!$S$17:$S$19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Djelomično</c:v>
                </c:pt>
              </c:strCache>
            </c:strRef>
          </c:cat>
          <c:val>
            <c:numRef>
              <c:f>Sheet5!$T$17:$T$19</c:f>
              <c:numCache>
                <c:formatCode>0.00%</c:formatCode>
                <c:ptCount val="3"/>
                <c:pt idx="0">
                  <c:v>0.91025641025641024</c:v>
                </c:pt>
                <c:pt idx="1">
                  <c:v>5.128205128205128E-2</c:v>
                </c:pt>
                <c:pt idx="2">
                  <c:v>3.8461538461538464E-2</c:v>
                </c:pt>
              </c:numCache>
            </c:numRef>
          </c:val>
        </c:ser>
        <c:ser>
          <c:idx val="1"/>
          <c:order val="1"/>
          <c:tx>
            <c:strRef>
              <c:f>Sheet5!$U$16</c:f>
              <c:strCache>
                <c:ptCount val="1"/>
                <c:pt idx="0">
                  <c:v>2016.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31750"/>
            </a:sp3d>
          </c:spPr>
          <c:invertIfNegative val="0"/>
          <c:dLbls>
            <c:dLbl>
              <c:idx val="0"/>
              <c:layout>
                <c:manualLayout>
                  <c:x val="1.217901403316933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007936507936514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Sheet5!$S$17:$S$19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Djelomično</c:v>
                </c:pt>
              </c:strCache>
            </c:strRef>
          </c:cat>
          <c:val>
            <c:numRef>
              <c:f>Sheet5!$U$17:$U$19</c:f>
              <c:numCache>
                <c:formatCode>0.00%</c:formatCode>
                <c:ptCount val="3"/>
                <c:pt idx="0">
                  <c:v>0.8236</c:v>
                </c:pt>
                <c:pt idx="1">
                  <c:v>0.16170000000000001</c:v>
                </c:pt>
                <c:pt idx="2">
                  <c:v>1.47E-2</c:v>
                </c:pt>
              </c:numCache>
            </c:numRef>
          </c:val>
        </c:ser>
        <c:ser>
          <c:idx val="2"/>
          <c:order val="2"/>
          <c:tx>
            <c:strRef>
              <c:f>Sheet5!$V$16</c:f>
              <c:strCache>
                <c:ptCount val="1"/>
                <c:pt idx="0">
                  <c:v>2015.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 w="31750"/>
            </a:sp3d>
          </c:spPr>
          <c:invertIfNegative val="0"/>
          <c:dLbls>
            <c:dLbl>
              <c:idx val="0"/>
              <c:layout>
                <c:manualLayout>
                  <c:x val="7.3269214383094253E-3"/>
                  <c:y val="1.2828282828282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0252414798614907E-2"/>
                  <c:y val="3.20707070707070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679606342263531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Sheet5!$S$17:$S$19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Djelomično</c:v>
                </c:pt>
              </c:strCache>
            </c:strRef>
          </c:cat>
          <c:val>
            <c:numRef>
              <c:f>Sheet5!$V$17:$V$19</c:f>
              <c:numCache>
                <c:formatCode>0.00%</c:formatCode>
                <c:ptCount val="3"/>
                <c:pt idx="0">
                  <c:v>0.85217391304347823</c:v>
                </c:pt>
                <c:pt idx="1">
                  <c:v>0.11304347826086956</c:v>
                </c:pt>
                <c:pt idx="2">
                  <c:v>3.4782608695652174E-2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6"/>
        <c:gapDepth val="116"/>
        <c:shape val="box"/>
        <c:axId val="-201201232"/>
        <c:axId val="-201193616"/>
        <c:axId val="0"/>
      </c:bar3DChart>
      <c:catAx>
        <c:axId val="-201201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sr-Latn-RS"/>
          </a:p>
        </c:txPr>
        <c:crossAx val="-201193616"/>
        <c:crosses val="autoZero"/>
        <c:auto val="1"/>
        <c:lblAlgn val="ctr"/>
        <c:lblOffset val="100"/>
        <c:noMultiLvlLbl val="0"/>
      </c:catAx>
      <c:valAx>
        <c:axId val="-201193616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-201201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380171957671962"/>
          <c:y val="0.32975934343434343"/>
          <c:w val="8.8366457907293791E-2"/>
          <c:h val="0.24753030303030299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1400" b="1"/>
          </a:pPr>
          <a:endParaRPr lang="sr-Latn-R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sr-Latn-R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Sheet7!$V$14</c:f>
              <c:strCache>
                <c:ptCount val="1"/>
                <c:pt idx="0">
                  <c:v>2015.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1.175925925925925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007936507936507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07936507936507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399470899470899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6798941798941799E-2"/>
                  <c:y val="-3.804422281925974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5119047619047619E-2"/>
                  <c:y val="2.0751633986928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Sheet7!$U$15:$U$20</c:f>
              <c:strCache>
                <c:ptCount val="6"/>
                <c:pt idx="0">
                  <c:v>Nešto drugo</c:v>
                </c:pt>
                <c:pt idx="1">
                  <c:v>Znanstvene i stručne</c:v>
                </c:pt>
                <c:pt idx="2">
                  <c:v>Informacijske i informat.</c:v>
                </c:pt>
                <c:pt idx="3">
                  <c:v>Didaktičko-metodičke</c:v>
                </c:pt>
                <c:pt idx="4">
                  <c:v>Psihološke</c:v>
                </c:pt>
                <c:pt idx="5">
                  <c:v>Pedagoške</c:v>
                </c:pt>
              </c:strCache>
            </c:strRef>
          </c:cat>
          <c:val>
            <c:numRef>
              <c:f>Sheet7!$V$15:$V$20</c:f>
              <c:numCache>
                <c:formatCode>0.00%</c:formatCode>
                <c:ptCount val="6"/>
                <c:pt idx="0">
                  <c:v>3.4782608695652174E-2</c:v>
                </c:pt>
                <c:pt idx="1">
                  <c:v>0.5043478260869565</c:v>
                </c:pt>
                <c:pt idx="2">
                  <c:v>0.61739130434782608</c:v>
                </c:pt>
                <c:pt idx="3">
                  <c:v>0.24347826086956523</c:v>
                </c:pt>
                <c:pt idx="4">
                  <c:v>0.34782608695652173</c:v>
                </c:pt>
                <c:pt idx="5">
                  <c:v>0.10434782608695652</c:v>
                </c:pt>
              </c:numCache>
            </c:numRef>
          </c:val>
        </c:ser>
        <c:ser>
          <c:idx val="1"/>
          <c:order val="1"/>
          <c:tx>
            <c:strRef>
              <c:f>Sheet7!$W$14</c:f>
              <c:strCache>
                <c:ptCount val="1"/>
                <c:pt idx="0">
                  <c:v>2016.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31750" h="31750"/>
              <a:bevelB w="31750" h="31750"/>
            </a:sp3d>
          </c:spPr>
          <c:invertIfNegative val="0"/>
          <c:dLbls>
            <c:dLbl>
              <c:idx val="0"/>
              <c:layout>
                <c:manualLayout>
                  <c:x val="1.007936507936507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7195767195767199E-3"/>
                  <c:y val="-7.608844563851948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719576719576719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079365079365079E-2"/>
                  <c:y val="-4.15032679738562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5119047619047619E-2"/>
                  <c:y val="-2.07516339869281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007936507936507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Sheet7!$U$15:$U$20</c:f>
              <c:strCache>
                <c:ptCount val="6"/>
                <c:pt idx="0">
                  <c:v>Nešto drugo</c:v>
                </c:pt>
                <c:pt idx="1">
                  <c:v>Znanstvene i stručne</c:v>
                </c:pt>
                <c:pt idx="2">
                  <c:v>Informacijske i informat.</c:v>
                </c:pt>
                <c:pt idx="3">
                  <c:v>Didaktičko-metodičke</c:v>
                </c:pt>
                <c:pt idx="4">
                  <c:v>Psihološke</c:v>
                </c:pt>
                <c:pt idx="5">
                  <c:v>Pedagoške</c:v>
                </c:pt>
              </c:strCache>
            </c:strRef>
          </c:cat>
          <c:val>
            <c:numRef>
              <c:f>Sheet7!$W$15:$W$20</c:f>
              <c:numCache>
                <c:formatCode>0.00%</c:formatCode>
                <c:ptCount val="6"/>
                <c:pt idx="0">
                  <c:v>2.9399999999999999E-2</c:v>
                </c:pt>
                <c:pt idx="1">
                  <c:v>0.63239999999999996</c:v>
                </c:pt>
                <c:pt idx="2">
                  <c:v>0.52839999999999998</c:v>
                </c:pt>
                <c:pt idx="3">
                  <c:v>0.23530000000000001</c:v>
                </c:pt>
                <c:pt idx="4">
                  <c:v>0.29409999999999997</c:v>
                </c:pt>
                <c:pt idx="5">
                  <c:v>0.17649999999999999</c:v>
                </c:pt>
              </c:numCache>
            </c:numRef>
          </c:val>
        </c:ser>
        <c:ser>
          <c:idx val="2"/>
          <c:order val="2"/>
          <c:tx>
            <c:strRef>
              <c:f>Sheet7!$X$14</c:f>
              <c:strCache>
                <c:ptCount val="1"/>
                <c:pt idx="0">
                  <c:v>2017.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layout>
                <c:manualLayout>
                  <c:x val="3.35978835978836E-3"/>
                  <c:y val="-2.07516339869281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0396825396825393E-3"/>
                  <c:y val="-2.07516339869281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719576719576719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0396825396826009E-3"/>
                  <c:y val="-6.22549019607843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4.15032679738562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0396825396825393E-3"/>
                  <c:y val="-4.15032679738562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Sheet7!$U$15:$U$20</c:f>
              <c:strCache>
                <c:ptCount val="6"/>
                <c:pt idx="0">
                  <c:v>Nešto drugo</c:v>
                </c:pt>
                <c:pt idx="1">
                  <c:v>Znanstvene i stručne</c:v>
                </c:pt>
                <c:pt idx="2">
                  <c:v>Informacijske i informat.</c:v>
                </c:pt>
                <c:pt idx="3">
                  <c:v>Didaktičko-metodičke</c:v>
                </c:pt>
                <c:pt idx="4">
                  <c:v>Psihološke</c:v>
                </c:pt>
                <c:pt idx="5">
                  <c:v>Pedagoške</c:v>
                </c:pt>
              </c:strCache>
            </c:strRef>
          </c:cat>
          <c:val>
            <c:numRef>
              <c:f>Sheet7!$X$15:$X$20</c:f>
              <c:numCache>
                <c:formatCode>0.00%</c:formatCode>
                <c:ptCount val="6"/>
                <c:pt idx="0">
                  <c:v>5.128205128205128E-2</c:v>
                </c:pt>
                <c:pt idx="1">
                  <c:v>0.5641025641025641</c:v>
                </c:pt>
                <c:pt idx="2">
                  <c:v>0.48717948717948717</c:v>
                </c:pt>
                <c:pt idx="3">
                  <c:v>0.20512820512820512</c:v>
                </c:pt>
                <c:pt idx="4">
                  <c:v>0.42307692307692307</c:v>
                </c:pt>
                <c:pt idx="5">
                  <c:v>0.11538461538461539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01186000"/>
        <c:axId val="-479103792"/>
        <c:axId val="0"/>
      </c:bar3DChart>
      <c:catAx>
        <c:axId val="-2011860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sr-Latn-RS"/>
          </a:p>
        </c:txPr>
        <c:crossAx val="-479103792"/>
        <c:crosses val="autoZero"/>
        <c:auto val="1"/>
        <c:lblAlgn val="ctr"/>
        <c:lblOffset val="100"/>
        <c:noMultiLvlLbl val="0"/>
      </c:catAx>
      <c:valAx>
        <c:axId val="-479103792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-2011860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367027099939453"/>
          <c:y val="0.33959885620915037"/>
          <c:w val="0.10250923041692939"/>
          <c:h val="0.15809150326797386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1400" b="1"/>
          </a:pPr>
          <a:endParaRPr lang="sr-Latn-R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sr-Latn-R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Sheet9!$R$12</c:f>
              <c:strCache>
                <c:ptCount val="1"/>
                <c:pt idx="0">
                  <c:v>2015.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 w="31750" h="31750"/>
              <a:bevelB w="31750" h="31750"/>
            </a:sp3d>
          </c:spPr>
          <c:invertIfNegative val="0"/>
          <c:dLbls>
            <c:dLbl>
              <c:idx val="0"/>
              <c:layout>
                <c:manualLayout>
                  <c:x val="5.427350427350427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784188034188034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Sheet9!$Q$13:$Q$17</c:f>
              <c:strCache>
                <c:ptCount val="5"/>
                <c:pt idx="0">
                  <c:v>Procijenite vrijeme održavanja nastave</c:v>
                </c:pt>
                <c:pt idx="1">
                  <c:v>Procijenite trajanje nastave</c:v>
                </c:pt>
                <c:pt idx="2">
                  <c:v>Procijenitu veličinu nastavne skupine</c:v>
                </c:pt>
                <c:pt idx="3">
                  <c:v>Procijenite mjesto održavanja nastave</c:v>
                </c:pt>
                <c:pt idx="4">
                  <c:v>Procijenite tehničku opremljenost</c:v>
                </c:pt>
              </c:strCache>
            </c:strRef>
          </c:cat>
          <c:val>
            <c:numRef>
              <c:f>Sheet9!$R$13:$R$17</c:f>
              <c:numCache>
                <c:formatCode>0.00</c:formatCode>
                <c:ptCount val="5"/>
                <c:pt idx="0">
                  <c:v>4.46</c:v>
                </c:pt>
                <c:pt idx="1">
                  <c:v>4.5599999999999996</c:v>
                </c:pt>
                <c:pt idx="2">
                  <c:v>4.32</c:v>
                </c:pt>
                <c:pt idx="3">
                  <c:v>4.2699999999999996</c:v>
                </c:pt>
                <c:pt idx="4">
                  <c:v>4.26</c:v>
                </c:pt>
              </c:numCache>
            </c:numRef>
          </c:val>
        </c:ser>
        <c:ser>
          <c:idx val="1"/>
          <c:order val="1"/>
          <c:tx>
            <c:strRef>
              <c:f>Sheet9!$S$12</c:f>
              <c:strCache>
                <c:ptCount val="1"/>
                <c:pt idx="0">
                  <c:v>2016.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31750" h="31750"/>
              <a:bevelB w="31750" h="31750"/>
            </a:sp3d>
          </c:spPr>
          <c:invertIfNegative val="0"/>
          <c:dLbls>
            <c:dLbl>
              <c:idx val="4"/>
              <c:layout>
                <c:manualLayout>
                  <c:x val="2.713675213675213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cene3d>
                <a:camera prst="orthographicFront"/>
                <a:lightRig rig="threePt" dir="t"/>
              </a:scene3d>
              <a:sp3d/>
            </c:spPr>
            <c:txPr>
              <a:bodyPr/>
              <a:lstStyle/>
              <a:p>
                <a:pPr>
                  <a:defRPr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Sheet9!$Q$13:$Q$17</c:f>
              <c:strCache>
                <c:ptCount val="5"/>
                <c:pt idx="0">
                  <c:v>Procijenite vrijeme održavanja nastave</c:v>
                </c:pt>
                <c:pt idx="1">
                  <c:v>Procijenite trajanje nastave</c:v>
                </c:pt>
                <c:pt idx="2">
                  <c:v>Procijenitu veličinu nastavne skupine</c:v>
                </c:pt>
                <c:pt idx="3">
                  <c:v>Procijenite mjesto održavanja nastave</c:v>
                </c:pt>
                <c:pt idx="4">
                  <c:v>Procijenite tehničku opremljenost</c:v>
                </c:pt>
              </c:strCache>
            </c:strRef>
          </c:cat>
          <c:val>
            <c:numRef>
              <c:f>Sheet9!$S$13:$S$17</c:f>
              <c:numCache>
                <c:formatCode>0.00</c:formatCode>
                <c:ptCount val="5"/>
                <c:pt idx="0">
                  <c:v>4.3</c:v>
                </c:pt>
                <c:pt idx="1">
                  <c:v>4.34</c:v>
                </c:pt>
                <c:pt idx="2">
                  <c:v>3.97</c:v>
                </c:pt>
                <c:pt idx="3">
                  <c:v>4.13</c:v>
                </c:pt>
                <c:pt idx="4">
                  <c:v>4.3499999999999996</c:v>
                </c:pt>
              </c:numCache>
            </c:numRef>
          </c:val>
        </c:ser>
        <c:ser>
          <c:idx val="2"/>
          <c:order val="2"/>
          <c:tx>
            <c:strRef>
              <c:f>Sheet9!$T$12</c:f>
              <c:strCache>
                <c:ptCount val="1"/>
                <c:pt idx="0">
                  <c:v>2017.</c:v>
                </c:pt>
              </c:strCache>
            </c:strRef>
          </c:tx>
          <c:spPr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w="31750" h="31750"/>
              <a:bevelB w="31750" h="31750"/>
            </a:sp3d>
          </c:spPr>
          <c:invertIfNegative val="0"/>
          <c:dLbls>
            <c:dLbl>
              <c:idx val="0"/>
              <c:layout>
                <c:manualLayout>
                  <c:x val="1.3568376068376069E-2"/>
                  <c:y val="-6.22549019607843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141025641025640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9.497863247863247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Sheet9!$Q$13:$Q$17</c:f>
              <c:strCache>
                <c:ptCount val="5"/>
                <c:pt idx="0">
                  <c:v>Procijenite vrijeme održavanja nastave</c:v>
                </c:pt>
                <c:pt idx="1">
                  <c:v>Procijenite trajanje nastave</c:v>
                </c:pt>
                <c:pt idx="2">
                  <c:v>Procijenitu veličinu nastavne skupine</c:v>
                </c:pt>
                <c:pt idx="3">
                  <c:v>Procijenite mjesto održavanja nastave</c:v>
                </c:pt>
                <c:pt idx="4">
                  <c:v>Procijenite tehničku opremljenost</c:v>
                </c:pt>
              </c:strCache>
            </c:strRef>
          </c:cat>
          <c:val>
            <c:numRef>
              <c:f>Sheet9!$T$13:$T$17</c:f>
              <c:numCache>
                <c:formatCode>0.00</c:formatCode>
                <c:ptCount val="5"/>
                <c:pt idx="0">
                  <c:v>4.01</c:v>
                </c:pt>
                <c:pt idx="1">
                  <c:v>4.4400000000000004</c:v>
                </c:pt>
                <c:pt idx="2">
                  <c:v>4.03</c:v>
                </c:pt>
                <c:pt idx="3">
                  <c:v>4.13</c:v>
                </c:pt>
                <c:pt idx="4">
                  <c:v>4.29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40789744"/>
        <c:axId val="-140800080"/>
        <c:axId val="0"/>
      </c:bar3DChart>
      <c:catAx>
        <c:axId val="-1407897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sr-Latn-RS"/>
          </a:p>
        </c:txPr>
        <c:crossAx val="-140800080"/>
        <c:crosses val="autoZero"/>
        <c:auto val="1"/>
        <c:lblAlgn val="ctr"/>
        <c:lblOffset val="100"/>
        <c:noMultiLvlLbl val="0"/>
      </c:catAx>
      <c:valAx>
        <c:axId val="-140800080"/>
        <c:scaling>
          <c:orientation val="minMax"/>
          <c:max val="5"/>
          <c:min val="1"/>
        </c:scaling>
        <c:delete val="0"/>
        <c:axPos val="b"/>
        <c:majorGridlines/>
        <c:numFmt formatCode="0.00" sourceLinked="1"/>
        <c:majorTickMark val="out"/>
        <c:minorTickMark val="none"/>
        <c:tickLblPos val="nextTo"/>
        <c:crossAx val="-140789744"/>
        <c:crosses val="autoZero"/>
        <c:crossBetween val="between"/>
        <c:majorUnit val="1"/>
      </c:valAx>
    </c:plotArea>
    <c:legend>
      <c:legendPos val="r"/>
      <c:layout>
        <c:manualLayout>
          <c:xMode val="edge"/>
          <c:yMode val="edge"/>
          <c:x val="0.88693856837606833"/>
          <c:y val="0.39159509803921566"/>
          <c:w val="0.10492040598290599"/>
          <c:h val="0.20850898692810457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1400" b="1"/>
          </a:pPr>
          <a:endParaRPr lang="sr-Latn-R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sr-Latn-R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Sheet10!$W$5</c:f>
              <c:strCache>
                <c:ptCount val="1"/>
                <c:pt idx="0">
                  <c:v>2015.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 w="31750" h="31750"/>
              <a:bevelB w="31750" h="31750"/>
            </a:sp3d>
          </c:spPr>
          <c:invertIfNegative val="0"/>
          <c:dLbls>
            <c:dLbl>
              <c:idx val="0"/>
              <c:layout>
                <c:manualLayout>
                  <c:x val="5.427350427350427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784188034188034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Sheet10!$V$6:$V$12</c:f>
              <c:strCache>
                <c:ptCount val="7"/>
                <c:pt idx="0">
                  <c:v>Ostalo</c:v>
                </c:pt>
                <c:pt idx="1">
                  <c:v>Grafoskop</c:v>
                </c:pt>
                <c:pt idx="2">
                  <c:v>Videomaterijali</c:v>
                </c:pt>
                <c:pt idx="3">
                  <c:v>Audiomaterijali</c:v>
                </c:pt>
                <c:pt idx="4">
                  <c:v>E-pošta</c:v>
                </c:pt>
                <c:pt idx="5">
                  <c:v>Moodle sustav</c:v>
                </c:pt>
                <c:pt idx="6">
                  <c:v>Računalo+LCD projektor</c:v>
                </c:pt>
              </c:strCache>
            </c:strRef>
          </c:cat>
          <c:val>
            <c:numRef>
              <c:f>Sheet10!$W$6:$W$12</c:f>
              <c:numCache>
                <c:formatCode>0.00%</c:formatCode>
                <c:ptCount val="7"/>
                <c:pt idx="0">
                  <c:v>8.6956521739130432E-2</c:v>
                </c:pt>
                <c:pt idx="1">
                  <c:v>0.11304347826086956</c:v>
                </c:pt>
                <c:pt idx="2">
                  <c:v>0.71304347826086956</c:v>
                </c:pt>
                <c:pt idx="3">
                  <c:v>0.41739130434782606</c:v>
                </c:pt>
                <c:pt idx="4">
                  <c:v>0.78260869565217395</c:v>
                </c:pt>
                <c:pt idx="5">
                  <c:v>0.5130434782608696</c:v>
                </c:pt>
                <c:pt idx="6">
                  <c:v>0.95652173913043481</c:v>
                </c:pt>
              </c:numCache>
            </c:numRef>
          </c:val>
        </c:ser>
        <c:ser>
          <c:idx val="1"/>
          <c:order val="1"/>
          <c:tx>
            <c:strRef>
              <c:f>Sheet10!$X$5</c:f>
              <c:strCache>
                <c:ptCount val="1"/>
                <c:pt idx="0">
                  <c:v>2016.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31750" h="31750"/>
              <a:bevelB w="31750" h="31750"/>
            </a:sp3d>
          </c:spPr>
          <c:invertIfNegative val="0"/>
          <c:dLbls>
            <c:dLbl>
              <c:idx val="4"/>
              <c:layout>
                <c:manualLayout>
                  <c:x val="2.713675213675213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Sheet10!$V$6:$V$12</c:f>
              <c:strCache>
                <c:ptCount val="7"/>
                <c:pt idx="0">
                  <c:v>Ostalo</c:v>
                </c:pt>
                <c:pt idx="1">
                  <c:v>Grafoskop</c:v>
                </c:pt>
                <c:pt idx="2">
                  <c:v>Videomaterijali</c:v>
                </c:pt>
                <c:pt idx="3">
                  <c:v>Audiomaterijali</c:v>
                </c:pt>
                <c:pt idx="4">
                  <c:v>E-pošta</c:v>
                </c:pt>
                <c:pt idx="5">
                  <c:v>Moodle sustav</c:v>
                </c:pt>
                <c:pt idx="6">
                  <c:v>Računalo+LCD projektor</c:v>
                </c:pt>
              </c:strCache>
            </c:strRef>
          </c:cat>
          <c:val>
            <c:numRef>
              <c:f>Sheet10!$X$6:$X$12</c:f>
              <c:numCache>
                <c:formatCode>0.00%</c:formatCode>
                <c:ptCount val="7"/>
                <c:pt idx="0">
                  <c:v>7.3499999999999996E-2</c:v>
                </c:pt>
                <c:pt idx="1">
                  <c:v>8.8200000000000001E-2</c:v>
                </c:pt>
                <c:pt idx="2">
                  <c:v>0.83819999999999995</c:v>
                </c:pt>
                <c:pt idx="3">
                  <c:v>0.63239999999999996</c:v>
                </c:pt>
                <c:pt idx="4">
                  <c:v>0.77939999999999998</c:v>
                </c:pt>
                <c:pt idx="5">
                  <c:v>0.61760000000000004</c:v>
                </c:pt>
                <c:pt idx="6">
                  <c:v>0.97060000000000002</c:v>
                </c:pt>
              </c:numCache>
            </c:numRef>
          </c:val>
        </c:ser>
        <c:ser>
          <c:idx val="2"/>
          <c:order val="2"/>
          <c:tx>
            <c:strRef>
              <c:f>Sheet10!$Y$5</c:f>
              <c:strCache>
                <c:ptCount val="1"/>
                <c:pt idx="0">
                  <c:v>2017.</c:v>
                </c:pt>
              </c:strCache>
            </c:strRef>
          </c:tx>
          <c:spPr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w="31750" h="31750"/>
              <a:bevelB w="31750" h="31750"/>
            </a:sp3d>
          </c:spPr>
          <c:invertIfNegative val="0"/>
          <c:dLbls>
            <c:dLbl>
              <c:idx val="0"/>
              <c:layout>
                <c:manualLayout>
                  <c:x val="1.3568376068376069E-2"/>
                  <c:y val="-6.22549019607843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141025641025640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9.497863247863247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Sheet10!$V$6:$V$12</c:f>
              <c:strCache>
                <c:ptCount val="7"/>
                <c:pt idx="0">
                  <c:v>Ostalo</c:v>
                </c:pt>
                <c:pt idx="1">
                  <c:v>Grafoskop</c:v>
                </c:pt>
                <c:pt idx="2">
                  <c:v>Videomaterijali</c:v>
                </c:pt>
                <c:pt idx="3">
                  <c:v>Audiomaterijali</c:v>
                </c:pt>
                <c:pt idx="4">
                  <c:v>E-pošta</c:v>
                </c:pt>
                <c:pt idx="5">
                  <c:v>Moodle sustav</c:v>
                </c:pt>
                <c:pt idx="6">
                  <c:v>Računalo+LCD projektor</c:v>
                </c:pt>
              </c:strCache>
            </c:strRef>
          </c:cat>
          <c:val>
            <c:numRef>
              <c:f>Sheet10!$Y$6:$Y$12</c:f>
              <c:numCache>
                <c:formatCode>0.00%</c:formatCode>
                <c:ptCount val="7"/>
                <c:pt idx="0">
                  <c:v>7.6923076923076927E-2</c:v>
                </c:pt>
                <c:pt idx="1">
                  <c:v>5.128205128205128E-2</c:v>
                </c:pt>
                <c:pt idx="2">
                  <c:v>0.74358974358974361</c:v>
                </c:pt>
                <c:pt idx="3">
                  <c:v>0.51282051282051277</c:v>
                </c:pt>
                <c:pt idx="4">
                  <c:v>0.71794871794871795</c:v>
                </c:pt>
                <c:pt idx="5">
                  <c:v>0.66666666666666663</c:v>
                </c:pt>
                <c:pt idx="6">
                  <c:v>0.97435897435897434</c:v>
                </c:pt>
              </c:numCache>
            </c:numRef>
          </c:val>
        </c:ser>
        <c:ser>
          <c:idx val="3"/>
          <c:order val="3"/>
          <c:tx>
            <c:strRef>
              <c:f>Sheet10!$Z$5</c:f>
              <c:strCache>
                <c:ptCount val="1"/>
              </c:strCache>
            </c:strRef>
          </c:tx>
          <c:spPr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w="31750" h="31750"/>
              <a:bevelB w="31750" h="31750"/>
            </a:sp3d>
          </c:spPr>
          <c:invertIfNegative val="0"/>
          <c:dLbls>
            <c:dLbl>
              <c:idx val="4"/>
              <c:layout>
                <c:manualLayout>
                  <c:x val="1.3568376068376069E-3"/>
                  <c:y val="-8.30081699346408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6.22549019607843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Sheet10!$V$6:$V$12</c:f>
              <c:strCache>
                <c:ptCount val="7"/>
                <c:pt idx="0">
                  <c:v>Ostalo</c:v>
                </c:pt>
                <c:pt idx="1">
                  <c:v>Grafoskop</c:v>
                </c:pt>
                <c:pt idx="2">
                  <c:v>Videomaterijali</c:v>
                </c:pt>
                <c:pt idx="3">
                  <c:v>Audiomaterijali</c:v>
                </c:pt>
                <c:pt idx="4">
                  <c:v>E-pošta</c:v>
                </c:pt>
                <c:pt idx="5">
                  <c:v>Moodle sustav</c:v>
                </c:pt>
                <c:pt idx="6">
                  <c:v>Računalo+LCD projektor</c:v>
                </c:pt>
              </c:strCache>
            </c:strRef>
          </c:cat>
          <c:val>
            <c:numRef>
              <c:f>Sheet10!$Z$6:$Z$12</c:f>
              <c:numCache>
                <c:formatCode>General</c:formatCode>
                <c:ptCount val="7"/>
              </c:numCache>
            </c:numRef>
          </c:val>
        </c:ser>
        <c:ser>
          <c:idx val="4"/>
          <c:order val="4"/>
          <c:tx>
            <c:strRef>
              <c:f>Sheet10!$AA$5</c:f>
              <c:strCache>
                <c:ptCount val="1"/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3568376068376566E-3"/>
                  <c:y val="-1.2450980392156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4.15032679738562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9500275065756255E-17"/>
                  <c:y val="-1.2450980392156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8.30065359477124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9.9500275065756255E-17"/>
                  <c:y val="-6.22549019607843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6.22549019607843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-1.6601307189542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Sheet10!$V$6:$V$12</c:f>
              <c:strCache>
                <c:ptCount val="7"/>
                <c:pt idx="0">
                  <c:v>Ostalo</c:v>
                </c:pt>
                <c:pt idx="1">
                  <c:v>Grafoskop</c:v>
                </c:pt>
                <c:pt idx="2">
                  <c:v>Videomaterijali</c:v>
                </c:pt>
                <c:pt idx="3">
                  <c:v>Audiomaterijali</c:v>
                </c:pt>
                <c:pt idx="4">
                  <c:v>E-pošta</c:v>
                </c:pt>
                <c:pt idx="5">
                  <c:v>Moodle sustav</c:v>
                </c:pt>
                <c:pt idx="6">
                  <c:v>Računalo+LCD projektor</c:v>
                </c:pt>
              </c:strCache>
            </c:strRef>
          </c:cat>
          <c:val>
            <c:numRef>
              <c:f>Sheet10!$AA$6:$AA$12</c:f>
              <c:numCache>
                <c:formatCode>General</c:formatCode>
                <c:ptCount val="7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"/>
        <c:gapDepth val="131"/>
        <c:shape val="box"/>
        <c:axId val="-201198512"/>
        <c:axId val="-201196336"/>
        <c:axId val="0"/>
      </c:bar3DChart>
      <c:catAx>
        <c:axId val="-2011985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sr-Latn-RS"/>
          </a:p>
        </c:txPr>
        <c:crossAx val="-201196336"/>
        <c:crosses val="autoZero"/>
        <c:auto val="1"/>
        <c:lblAlgn val="ctr"/>
        <c:lblOffset val="100"/>
        <c:noMultiLvlLbl val="0"/>
      </c:catAx>
      <c:valAx>
        <c:axId val="-201196336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-201198512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90050694444444446"/>
          <c:y val="0.40404607843137252"/>
          <c:w val="9.1352029914529898E-2"/>
          <c:h val="0.19605800653594771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1400" b="1"/>
          </a:pPr>
          <a:endParaRPr lang="sr-Latn-R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sr-Latn-R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1"/>
          <c:order val="0"/>
          <c:tx>
            <c:strRef>
              <c:f>Sheet11!$T$5</c:f>
              <c:strCache>
                <c:ptCount val="1"/>
                <c:pt idx="0">
                  <c:v>2015.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 w="31750" h="31750"/>
              <a:bevelB w="31750" h="31750"/>
            </a:sp3d>
          </c:spPr>
          <c:invertIfNegative val="0"/>
          <c:dLbls>
            <c:dLbl>
              <c:idx val="4"/>
              <c:layout>
                <c:manualLayout>
                  <c:x val="2.713675213675213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Sheet11!$S$6:$S$14</c:f>
              <c:strCache>
                <c:ptCount val="9"/>
                <c:pt idx="0">
                  <c:v>Praktičan rad</c:v>
                </c:pt>
                <c:pt idx="1">
                  <c:v>Pismeni radovi (seminari) i sl.</c:v>
                </c:pt>
                <c:pt idx="2">
                  <c:v>Rasprava</c:v>
                </c:pt>
                <c:pt idx="3">
                  <c:v>Usmena izlaganja</c:v>
                </c:pt>
                <c:pt idx="4">
                  <c:v>Individualni rad</c:v>
                </c:pt>
                <c:pt idx="5">
                  <c:v>Skupinski rad</c:v>
                </c:pt>
                <c:pt idx="6">
                  <c:v>Rad u paru</c:v>
                </c:pt>
                <c:pt idx="7">
                  <c:v>Interaktivno predavanje</c:v>
                </c:pt>
                <c:pt idx="8">
                  <c:v>Frontalno predavanje</c:v>
                </c:pt>
              </c:strCache>
            </c:strRef>
          </c:cat>
          <c:val>
            <c:numRef>
              <c:f>Sheet11!$T$6:$T$14</c:f>
              <c:numCache>
                <c:formatCode>0.00%</c:formatCode>
                <c:ptCount val="9"/>
                <c:pt idx="0">
                  <c:v>0.27826086956521739</c:v>
                </c:pt>
                <c:pt idx="1">
                  <c:v>0.73043478260869565</c:v>
                </c:pt>
                <c:pt idx="2">
                  <c:v>0.83478260869565213</c:v>
                </c:pt>
                <c:pt idx="3">
                  <c:v>0.90434782608695652</c:v>
                </c:pt>
                <c:pt idx="4">
                  <c:v>0.57391304347826089</c:v>
                </c:pt>
                <c:pt idx="5">
                  <c:v>0.63478260869565217</c:v>
                </c:pt>
                <c:pt idx="6">
                  <c:v>0.5130434782608696</c:v>
                </c:pt>
                <c:pt idx="7">
                  <c:v>0.75652173913043474</c:v>
                </c:pt>
                <c:pt idx="8">
                  <c:v>0.82608695652173914</c:v>
                </c:pt>
              </c:numCache>
            </c:numRef>
          </c:val>
        </c:ser>
        <c:ser>
          <c:idx val="2"/>
          <c:order val="1"/>
          <c:tx>
            <c:strRef>
              <c:f>Sheet11!$U$5</c:f>
              <c:strCache>
                <c:ptCount val="1"/>
                <c:pt idx="0">
                  <c:v>2016.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31750" h="31750"/>
              <a:bevelB w="31750" h="31750"/>
            </a:sp3d>
          </c:spPr>
          <c:invertIfNegative val="0"/>
          <c:dLbls>
            <c:dLbl>
              <c:idx val="0"/>
              <c:layout>
                <c:manualLayout>
                  <c:x val="1.3568376068376069E-2"/>
                  <c:y val="-6.22549019607843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141025641025640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0683760683760684E-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Sheet11!$S$6:$S$14</c:f>
              <c:strCache>
                <c:ptCount val="9"/>
                <c:pt idx="0">
                  <c:v>Praktičan rad</c:v>
                </c:pt>
                <c:pt idx="1">
                  <c:v>Pismeni radovi (seminari) i sl.</c:v>
                </c:pt>
                <c:pt idx="2">
                  <c:v>Rasprava</c:v>
                </c:pt>
                <c:pt idx="3">
                  <c:v>Usmena izlaganja</c:v>
                </c:pt>
                <c:pt idx="4">
                  <c:v>Individualni rad</c:v>
                </c:pt>
                <c:pt idx="5">
                  <c:v>Skupinski rad</c:v>
                </c:pt>
                <c:pt idx="6">
                  <c:v>Rad u paru</c:v>
                </c:pt>
                <c:pt idx="7">
                  <c:v>Interaktivno predavanje</c:v>
                </c:pt>
                <c:pt idx="8">
                  <c:v>Frontalno predavanje</c:v>
                </c:pt>
              </c:strCache>
            </c:strRef>
          </c:cat>
          <c:val>
            <c:numRef>
              <c:f>Sheet11!$U$6:$U$14</c:f>
              <c:numCache>
                <c:formatCode>0.00%</c:formatCode>
                <c:ptCount val="9"/>
                <c:pt idx="0">
                  <c:v>0.38240000000000002</c:v>
                </c:pt>
                <c:pt idx="1">
                  <c:v>0.82350000000000001</c:v>
                </c:pt>
                <c:pt idx="2">
                  <c:v>0.85289999999999999</c:v>
                </c:pt>
                <c:pt idx="3">
                  <c:v>0.88239999999999996</c:v>
                </c:pt>
                <c:pt idx="4">
                  <c:v>0.75</c:v>
                </c:pt>
                <c:pt idx="5">
                  <c:v>0.77939999999999998</c:v>
                </c:pt>
                <c:pt idx="6">
                  <c:v>0.61760000000000004</c:v>
                </c:pt>
                <c:pt idx="7">
                  <c:v>0.73529999999999995</c:v>
                </c:pt>
                <c:pt idx="8">
                  <c:v>0.61760000000000004</c:v>
                </c:pt>
              </c:numCache>
            </c:numRef>
          </c:val>
        </c:ser>
        <c:ser>
          <c:idx val="3"/>
          <c:order val="2"/>
          <c:tx>
            <c:strRef>
              <c:f>Sheet11!$V$5</c:f>
              <c:strCache>
                <c:ptCount val="1"/>
                <c:pt idx="0">
                  <c:v>2017.</c:v>
                </c:pt>
              </c:strCache>
            </c:strRef>
          </c:tx>
          <c:spPr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w="31750" h="31750"/>
              <a:bevelB w="3175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Sheet11!$S$6:$S$14</c:f>
              <c:strCache>
                <c:ptCount val="9"/>
                <c:pt idx="0">
                  <c:v>Praktičan rad</c:v>
                </c:pt>
                <c:pt idx="1">
                  <c:v>Pismeni radovi (seminari) i sl.</c:v>
                </c:pt>
                <c:pt idx="2">
                  <c:v>Rasprava</c:v>
                </c:pt>
                <c:pt idx="3">
                  <c:v>Usmena izlaganja</c:v>
                </c:pt>
                <c:pt idx="4">
                  <c:v>Individualni rad</c:v>
                </c:pt>
                <c:pt idx="5">
                  <c:v>Skupinski rad</c:v>
                </c:pt>
                <c:pt idx="6">
                  <c:v>Rad u paru</c:v>
                </c:pt>
                <c:pt idx="7">
                  <c:v>Interaktivno predavanje</c:v>
                </c:pt>
                <c:pt idx="8">
                  <c:v>Frontalno predavanje</c:v>
                </c:pt>
              </c:strCache>
            </c:strRef>
          </c:cat>
          <c:val>
            <c:numRef>
              <c:f>Sheet11!$V$6:$V$14</c:f>
              <c:numCache>
                <c:formatCode>0.00%</c:formatCode>
                <c:ptCount val="9"/>
                <c:pt idx="0">
                  <c:v>0.4358974358974359</c:v>
                </c:pt>
                <c:pt idx="1">
                  <c:v>0.83333333333333337</c:v>
                </c:pt>
                <c:pt idx="2">
                  <c:v>0.88461538461538458</c:v>
                </c:pt>
                <c:pt idx="3">
                  <c:v>0.85897435897435892</c:v>
                </c:pt>
                <c:pt idx="4">
                  <c:v>0.74358974358974361</c:v>
                </c:pt>
                <c:pt idx="5">
                  <c:v>0.63636363636363635</c:v>
                </c:pt>
                <c:pt idx="6">
                  <c:v>0.53409090909090906</c:v>
                </c:pt>
                <c:pt idx="7">
                  <c:v>0.84615384615384615</c:v>
                </c:pt>
                <c:pt idx="8">
                  <c:v>0.83333333333333337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gapDepth val="76"/>
        <c:shape val="box"/>
        <c:axId val="-140803888"/>
        <c:axId val="-140797360"/>
        <c:axId val="0"/>
      </c:bar3DChart>
      <c:catAx>
        <c:axId val="-1408038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sr-Latn-RS"/>
          </a:p>
        </c:txPr>
        <c:crossAx val="-140797360"/>
        <c:crosses val="autoZero"/>
        <c:auto val="1"/>
        <c:lblAlgn val="ctr"/>
        <c:lblOffset val="100"/>
        <c:noMultiLvlLbl val="0"/>
      </c:catAx>
      <c:valAx>
        <c:axId val="-140797360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-140803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286805555555559"/>
          <c:y val="0.22619558823529412"/>
          <c:w val="0.10356356837606838"/>
          <c:h val="0.21265931372549018"/>
        </c:manualLayout>
      </c:layout>
      <c:overlay val="0"/>
      <c:spPr>
        <a:ln>
          <a:solidFill>
            <a:sysClr val="windowText" lastClr="000000"/>
          </a:solidFill>
        </a:ln>
      </c:spPr>
      <c:txPr>
        <a:bodyPr/>
        <a:lstStyle/>
        <a:p>
          <a:pPr>
            <a:defRPr sz="1200" b="1"/>
          </a:pPr>
          <a:endParaRPr lang="sr-Latn-R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sr-Latn-R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Sheet12!$V$5</c:f>
              <c:strCache>
                <c:ptCount val="1"/>
                <c:pt idx="0">
                  <c:v>2015.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 w="31750" h="31750"/>
              <a:bevelB w="31750" h="31750"/>
            </a:sp3d>
          </c:spPr>
          <c:invertIfNegative val="0"/>
          <c:dLbls>
            <c:dLbl>
              <c:idx val="0"/>
              <c:layout>
                <c:manualLayout>
                  <c:x val="5.427350427350427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784188034188034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Sheet12!$U$6:$U$13</c:f>
              <c:strCache>
                <c:ptCount val="8"/>
                <c:pt idx="0">
                  <c:v>Ostalo</c:v>
                </c:pt>
                <c:pt idx="1">
                  <c:v>…isključivo bilješkama s predavanja</c:v>
                </c:pt>
                <c:pt idx="2">
                  <c:v>…recentna  dostupna literatura koju preporučam</c:v>
                </c:pt>
                <c:pt idx="3">
                  <c:v>Udžbenik za predmet s drugog fakulteta</c:v>
                </c:pt>
                <c:pt idx="4">
                  <c:v>Materijali s predavanja na webu</c:v>
                </c:pt>
                <c:pt idx="5">
                  <c:v>Neautorizirana skripta kojoj ste Vi autor</c:v>
                </c:pt>
                <c:pt idx="6">
                  <c:v>Autorizirana skripta kojoj ste Vi autor</c:v>
                </c:pt>
                <c:pt idx="7">
                  <c:v>Udžbenik (knjiga) kojoj ste Vi autor</c:v>
                </c:pt>
              </c:strCache>
            </c:strRef>
          </c:cat>
          <c:val>
            <c:numRef>
              <c:f>Sheet12!$V$6:$V$13</c:f>
              <c:numCache>
                <c:formatCode>0.00%</c:formatCode>
                <c:ptCount val="8"/>
                <c:pt idx="0">
                  <c:v>0.1391304347826087</c:v>
                </c:pt>
                <c:pt idx="1">
                  <c:v>9.5652173913043481E-2</c:v>
                </c:pt>
                <c:pt idx="2">
                  <c:v>0.80869565217391304</c:v>
                </c:pt>
                <c:pt idx="3">
                  <c:v>0.21739130434782608</c:v>
                </c:pt>
                <c:pt idx="4">
                  <c:v>0.4956521739130435</c:v>
                </c:pt>
                <c:pt idx="5">
                  <c:v>0.14782608695652175</c:v>
                </c:pt>
                <c:pt idx="6">
                  <c:v>6.9565217391304349E-2</c:v>
                </c:pt>
                <c:pt idx="7">
                  <c:v>0.21739130434782608</c:v>
                </c:pt>
              </c:numCache>
            </c:numRef>
          </c:val>
        </c:ser>
        <c:ser>
          <c:idx val="1"/>
          <c:order val="1"/>
          <c:tx>
            <c:strRef>
              <c:f>Sheet12!$W$5</c:f>
              <c:strCache>
                <c:ptCount val="1"/>
                <c:pt idx="0">
                  <c:v>2016.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31750" h="31750"/>
              <a:bevelB w="31750" h="31750"/>
            </a:sp3d>
          </c:spPr>
          <c:invertIfNegative val="0"/>
          <c:dLbls>
            <c:dLbl>
              <c:idx val="4"/>
              <c:layout>
                <c:manualLayout>
                  <c:x val="2.713675213675213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Sheet12!$U$6:$U$13</c:f>
              <c:strCache>
                <c:ptCount val="8"/>
                <c:pt idx="0">
                  <c:v>Ostalo</c:v>
                </c:pt>
                <c:pt idx="1">
                  <c:v>…isključivo bilješkama s predavanja</c:v>
                </c:pt>
                <c:pt idx="2">
                  <c:v>…recentna  dostupna literatura koju preporučam</c:v>
                </c:pt>
                <c:pt idx="3">
                  <c:v>Udžbenik za predmet s drugog fakulteta</c:v>
                </c:pt>
                <c:pt idx="4">
                  <c:v>Materijali s predavanja na webu</c:v>
                </c:pt>
                <c:pt idx="5">
                  <c:v>Neautorizirana skripta kojoj ste Vi autor</c:v>
                </c:pt>
                <c:pt idx="6">
                  <c:v>Autorizirana skripta kojoj ste Vi autor</c:v>
                </c:pt>
                <c:pt idx="7">
                  <c:v>Udžbenik (knjiga) kojoj ste Vi autor</c:v>
                </c:pt>
              </c:strCache>
            </c:strRef>
          </c:cat>
          <c:val>
            <c:numRef>
              <c:f>Sheet12!$W$6:$W$13</c:f>
              <c:numCache>
                <c:formatCode>0.00%</c:formatCode>
                <c:ptCount val="8"/>
                <c:pt idx="0">
                  <c:v>0.10290000000000001</c:v>
                </c:pt>
                <c:pt idx="1">
                  <c:v>4.3499999999999997E-2</c:v>
                </c:pt>
                <c:pt idx="2">
                  <c:v>0.88239999999999996</c:v>
                </c:pt>
                <c:pt idx="3">
                  <c:v>0.29409999999999997</c:v>
                </c:pt>
                <c:pt idx="4">
                  <c:v>0.61760000000000004</c:v>
                </c:pt>
                <c:pt idx="5">
                  <c:v>0.1618</c:v>
                </c:pt>
                <c:pt idx="6">
                  <c:v>0.10290000000000001</c:v>
                </c:pt>
                <c:pt idx="7">
                  <c:v>0.14710000000000001</c:v>
                </c:pt>
              </c:numCache>
            </c:numRef>
          </c:val>
        </c:ser>
        <c:ser>
          <c:idx val="2"/>
          <c:order val="2"/>
          <c:tx>
            <c:strRef>
              <c:f>Sheet12!$X$5</c:f>
              <c:strCache>
                <c:ptCount val="1"/>
                <c:pt idx="0">
                  <c:v>2017.</c:v>
                </c:pt>
              </c:strCache>
            </c:strRef>
          </c:tx>
          <c:spPr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w="31750" h="31750"/>
              <a:bevelB w="31750" h="31750"/>
            </a:sp3d>
          </c:spPr>
          <c:invertIfNegative val="0"/>
          <c:dLbls>
            <c:dLbl>
              <c:idx val="0"/>
              <c:layout>
                <c:manualLayout>
                  <c:x val="1.3568376068376069E-2"/>
                  <c:y val="-6.22549019607843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141025641025640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9.497863247863247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Sheet12!$U$6:$U$13</c:f>
              <c:strCache>
                <c:ptCount val="8"/>
                <c:pt idx="0">
                  <c:v>Ostalo</c:v>
                </c:pt>
                <c:pt idx="1">
                  <c:v>…isključivo bilješkama s predavanja</c:v>
                </c:pt>
                <c:pt idx="2">
                  <c:v>…recentna  dostupna literatura koju preporučam</c:v>
                </c:pt>
                <c:pt idx="3">
                  <c:v>Udžbenik za predmet s drugog fakulteta</c:v>
                </c:pt>
                <c:pt idx="4">
                  <c:v>Materijali s predavanja na webu</c:v>
                </c:pt>
                <c:pt idx="5">
                  <c:v>Neautorizirana skripta kojoj ste Vi autor</c:v>
                </c:pt>
                <c:pt idx="6">
                  <c:v>Autorizirana skripta kojoj ste Vi autor</c:v>
                </c:pt>
                <c:pt idx="7">
                  <c:v>Udžbenik (knjiga) kojoj ste Vi autor</c:v>
                </c:pt>
              </c:strCache>
            </c:strRef>
          </c:cat>
          <c:val>
            <c:numRef>
              <c:f>Sheet12!$X$6:$X$13</c:f>
              <c:numCache>
                <c:formatCode>0.00%</c:formatCode>
                <c:ptCount val="8"/>
                <c:pt idx="0">
                  <c:v>0.10256410256410256</c:v>
                </c:pt>
                <c:pt idx="1">
                  <c:v>2.564102564102564E-2</c:v>
                </c:pt>
                <c:pt idx="2">
                  <c:v>0.82051282051282048</c:v>
                </c:pt>
                <c:pt idx="3">
                  <c:v>0.21794871794871795</c:v>
                </c:pt>
                <c:pt idx="4">
                  <c:v>0.60256410256410253</c:v>
                </c:pt>
                <c:pt idx="5">
                  <c:v>8.9743589743589744E-2</c:v>
                </c:pt>
                <c:pt idx="6">
                  <c:v>7.6923076923076927E-2</c:v>
                </c:pt>
                <c:pt idx="7">
                  <c:v>0.15384615384615385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40793008"/>
        <c:axId val="-140790832"/>
        <c:axId val="0"/>
      </c:bar3DChart>
      <c:catAx>
        <c:axId val="-1407930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sr-Latn-RS"/>
          </a:p>
        </c:txPr>
        <c:crossAx val="-140790832"/>
        <c:crosses val="autoZero"/>
        <c:auto val="1"/>
        <c:lblAlgn val="ctr"/>
        <c:lblOffset val="100"/>
        <c:noMultiLvlLbl val="0"/>
      </c:catAx>
      <c:valAx>
        <c:axId val="-140790832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-140793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286805555555559"/>
          <c:y val="0.37084346405228757"/>
          <c:w val="9.9493055555555557E-2"/>
          <c:h val="0.20020833333333332"/>
        </c:manualLayout>
      </c:layout>
      <c:overlay val="0"/>
      <c:spPr>
        <a:ln>
          <a:solidFill>
            <a:sysClr val="windowText" lastClr="000000"/>
          </a:solidFill>
        </a:ln>
      </c:spPr>
      <c:txPr>
        <a:bodyPr/>
        <a:lstStyle/>
        <a:p>
          <a:pPr>
            <a:defRPr sz="1200" b="1"/>
          </a:pPr>
          <a:endParaRPr lang="sr-Latn-R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sr-Latn-R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E060560-6130-4CE9-8C4A-C272B7F18D13}" type="datetimeFigureOut">
              <a:rPr lang="hr-HR"/>
              <a:pPr>
                <a:defRPr/>
              </a:pPr>
              <a:t>4.10.2017.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EE6AD35-9C1F-44B0-BE63-70772CF8736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076422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6770D0-3EA3-4319-B00A-34539866B92F}" type="slidenum">
              <a:rPr lang="hr-HR" altLang="sr-Latn-RS" smtClean="0">
                <a:latin typeface="Calibri" panose="020F0502020204030204" pitchFamily="34" charset="0"/>
              </a:rPr>
              <a:pPr/>
              <a:t>1</a:t>
            </a:fld>
            <a:endParaRPr lang="hr-HR" altLang="sr-Latn-R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245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35718-9947-408A-8086-CCE9BAE61999}" type="datetime1">
              <a:rPr lang="hr-HR"/>
              <a:pPr>
                <a:defRPr/>
              </a:pPr>
              <a:t>4.10.2017.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95721-28B2-4638-A337-4D4AD3EB8B2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06878880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4F930-99A2-48DA-A716-FDD67923AE7C}" type="datetime1">
              <a:rPr lang="hr-HR"/>
              <a:pPr>
                <a:defRPr/>
              </a:pPr>
              <a:t>4.10.2017.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C41CC-04E3-46C4-8F52-EB5EBDAE81E3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33509978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E59E8-63E7-4C51-9A76-1CC6C18E468C}" type="datetime1">
              <a:rPr lang="hr-HR"/>
              <a:pPr>
                <a:defRPr/>
              </a:pPr>
              <a:t>4.10.2017.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54BC3-7BC9-4174-A3D9-CF8A7008081C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51920555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488" y="268288"/>
            <a:ext cx="617220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D9AE8-CF4A-4F90-BED4-A90915B0C758}" type="datetime1">
              <a:rPr lang="hr-HR"/>
              <a:pPr>
                <a:defRPr/>
              </a:pPr>
              <a:t>4.10.2017.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38C83-3350-42E4-8DF0-71386A08ABB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6044012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F9C01-D286-4AFA-A36E-724CF3E24896}" type="datetime1">
              <a:rPr lang="hr-HR"/>
              <a:pPr>
                <a:defRPr/>
              </a:pPr>
              <a:t>4.10.2017.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9CC7B-721C-404A-8B7B-42FD9B8897F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77608476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360B3-0F4E-48CA-9C22-2383CA653D09}" type="datetime1">
              <a:rPr lang="hr-HR"/>
              <a:pPr>
                <a:defRPr/>
              </a:pPr>
              <a:t>4.10.2017.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A1397-925F-40C8-B15F-C64B77CEC0BA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91763237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C8355-1F20-48F2-AD8A-EED4F89DA2DC}" type="datetime1">
              <a:rPr lang="hr-HR"/>
              <a:pPr>
                <a:defRPr/>
              </a:pPr>
              <a:t>4.10.2017.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A415E-22FC-4FBF-88C0-6E6B5A9D663C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7188483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C0601-A864-40B3-9101-5DFDE332D628}" type="datetime1">
              <a:rPr lang="hr-HR"/>
              <a:pPr>
                <a:defRPr/>
              </a:pPr>
              <a:t>4.10.2017.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A7458-7781-4AFE-941E-ADAB9A79D648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02510355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04813"/>
            <a:ext cx="37036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0013"/>
            <a:ext cx="7581900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B3199-467C-4B5E-882A-48860B9259C6}" type="datetime1">
              <a:rPr lang="hr-HR"/>
              <a:pPr>
                <a:defRPr/>
              </a:pPr>
              <a:t>4.10.2017.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4B2B0-B16F-4450-83C6-F37D27DE4F4D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63254818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D7547-1CF8-4DC5-8256-D03DB6395995}" type="datetime1">
              <a:rPr lang="hr-HR"/>
              <a:pPr>
                <a:defRPr/>
              </a:pPr>
              <a:t>4.10.2017.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49330-CEA3-4846-8B8C-B93E1491621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18453942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071F2-2DE8-4BBD-9FD0-B4A6353BF555}" type="datetime1">
              <a:rPr lang="hr-HR"/>
              <a:pPr>
                <a:defRPr/>
              </a:pPr>
              <a:t>4.10.2017.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DDB4D-D127-4D47-96C0-9E91987041E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79629938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  <a:endParaRPr lang="hr-HR" altLang="sr-Latn-R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  <a:endParaRPr lang="hr-HR" altLang="sr-Latn-R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2BE113-E91E-487C-BBAE-F17952D82ED4}" type="datetime1">
              <a:rPr lang="hr-HR"/>
              <a:pPr>
                <a:defRPr/>
              </a:pPr>
              <a:t>4.10.2017.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FC8912E-407B-47B2-ABF2-BB06CA8381D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54" r:id="rId2"/>
    <p:sldLayoutId id="2147484146" r:id="rId3"/>
    <p:sldLayoutId id="2147484147" r:id="rId4"/>
    <p:sldLayoutId id="2147484148" r:id="rId5"/>
    <p:sldLayoutId id="2147484149" r:id="rId6"/>
    <p:sldLayoutId id="2147484155" r:id="rId7"/>
    <p:sldLayoutId id="2147484150" r:id="rId8"/>
    <p:sldLayoutId id="2147484151" r:id="rId9"/>
    <p:sldLayoutId id="2147484152" r:id="rId10"/>
    <p:sldLayoutId id="2147484153" r:id="rId1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971550" y="1484313"/>
            <a:ext cx="75612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b="1"/>
              <a:t>Sustav osiguravanja kvalitete obrazovanja na Filozofskom fakultetu Osijek</a:t>
            </a:r>
            <a:endParaRPr lang="hr-HR" altLang="sr-Latn-RS" sz="180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23850" y="2551113"/>
            <a:ext cx="8712200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60000"/>
              </a:lnSpc>
              <a:buClr>
                <a:srgbClr val="330066"/>
              </a:buClr>
              <a:buSzPct val="70000"/>
              <a:buFontTx/>
              <a:buNone/>
            </a:pPr>
            <a:endParaRPr lang="hr-HR" altLang="sr-Latn-RS" sz="4400" b="1" dirty="0">
              <a:solidFill>
                <a:schemeClr val="accent2"/>
              </a:solidFill>
            </a:endParaRPr>
          </a:p>
          <a:p>
            <a:pPr algn="ctr" eaLnBrk="1" hangingPunct="1">
              <a:lnSpc>
                <a:spcPct val="60000"/>
              </a:lnSpc>
              <a:buClr>
                <a:srgbClr val="330066"/>
              </a:buClr>
              <a:buSzPct val="70000"/>
              <a:buFontTx/>
              <a:buNone/>
            </a:pPr>
            <a:r>
              <a:rPr lang="hr-HR" altLang="sr-Latn-RS" sz="4400" b="1" dirty="0">
                <a:solidFill>
                  <a:schemeClr val="accent2"/>
                </a:solidFill>
              </a:rPr>
              <a:t>Nastavnička anketa</a:t>
            </a:r>
          </a:p>
          <a:p>
            <a:pPr eaLnBrk="1" hangingPunct="1">
              <a:lnSpc>
                <a:spcPct val="60000"/>
              </a:lnSpc>
              <a:buClr>
                <a:srgbClr val="330066"/>
              </a:buClr>
              <a:buSzPct val="70000"/>
              <a:buFontTx/>
              <a:buNone/>
            </a:pPr>
            <a:r>
              <a:rPr lang="hr-HR" altLang="sr-Latn-RS" sz="4400" b="1" dirty="0">
                <a:solidFill>
                  <a:schemeClr val="accent2"/>
                </a:solidFill>
              </a:rPr>
              <a:t>      za akademsku godinu </a:t>
            </a:r>
            <a:r>
              <a:rPr lang="hr-HR" altLang="sr-Latn-RS" sz="4400" b="1" dirty="0" smtClean="0">
                <a:solidFill>
                  <a:schemeClr val="accent2"/>
                </a:solidFill>
              </a:rPr>
              <a:t>2016./17.</a:t>
            </a:r>
            <a:endParaRPr lang="hr-HR" altLang="sr-Latn-RS" sz="4400" b="1" dirty="0">
              <a:solidFill>
                <a:schemeClr val="accent2"/>
              </a:solidFill>
            </a:endParaRPr>
          </a:p>
          <a:p>
            <a:pPr algn="ctr" eaLnBrk="1" hangingPunct="1">
              <a:buClr>
                <a:srgbClr val="330066"/>
              </a:buClr>
              <a:buSzPct val="70000"/>
              <a:buFontTx/>
              <a:buNone/>
            </a:pPr>
            <a:endParaRPr lang="hr-HR" altLang="sr-Latn-RS" sz="3600" b="1" dirty="0"/>
          </a:p>
          <a:p>
            <a:pPr algn="ctr" eaLnBrk="1" hangingPunct="1">
              <a:buClr>
                <a:srgbClr val="330066"/>
              </a:buClr>
              <a:buSzPct val="70000"/>
              <a:buFontTx/>
              <a:buNone/>
            </a:pPr>
            <a:r>
              <a:rPr lang="hr-HR" altLang="sr-Latn-RS" b="1" dirty="0" smtClean="0"/>
              <a:t>listopad 2017.</a:t>
            </a:r>
            <a:endParaRPr lang="hr-HR" altLang="sr-Latn-RS" b="1" dirty="0"/>
          </a:p>
          <a:p>
            <a:pPr algn="ctr" eaLnBrk="1" hangingPunct="1">
              <a:buClr>
                <a:srgbClr val="330066"/>
              </a:buClr>
              <a:buSzPct val="70000"/>
              <a:buFontTx/>
              <a:buNone/>
            </a:pPr>
            <a:endParaRPr lang="hr-HR" altLang="sr-Latn-R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i="1" dirty="0">
                <a:latin typeface="Arial" panose="020B0604020202020204" pitchFamily="34" charset="0"/>
              </a:rPr>
              <a:t>               </a:t>
            </a:r>
            <a:r>
              <a:rPr lang="hr-HR" altLang="sr-Latn-RS" sz="1800" i="1" dirty="0">
                <a:latin typeface="Arial" panose="020B0604020202020204" pitchFamily="34" charset="0"/>
              </a:rPr>
              <a:t>             	            Anketu proveo i rezultate obradio Ured za 					unapređivanje kvalitete obrazovanja  </a:t>
            </a:r>
          </a:p>
          <a:p>
            <a:pPr algn="r" eaLnBrk="1" hangingPunct="1">
              <a:buClr>
                <a:srgbClr val="330066"/>
              </a:buClr>
              <a:buSzPct val="70000"/>
              <a:buFontTx/>
              <a:buNone/>
            </a:pPr>
            <a:endParaRPr lang="hr-HR" altLang="sr-Latn-RS" sz="4000" dirty="0">
              <a:latin typeface="Arial" panose="020B0604020202020204" pitchFamily="34" charset="0"/>
            </a:endParaRPr>
          </a:p>
        </p:txBody>
      </p:sp>
      <p:sp>
        <p:nvSpPr>
          <p:cNvPr id="512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EB95E7-5126-4A90-9465-1960107111B4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hr-HR" altLang="sr-Latn-R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23825"/>
            <a:ext cx="7632700" cy="1150938"/>
          </a:xfrm>
          <a:ln w="28575">
            <a:noFill/>
          </a:ln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r-HR" altLang="sr-Latn-RS" sz="3200" b="1" dirty="0" smtClean="0"/>
              <a:t>Nastavnička procjena uvjeta održavanja nastave</a:t>
            </a:r>
          </a:p>
        </p:txBody>
      </p:sp>
      <p:sp>
        <p:nvSpPr>
          <p:cNvPr id="1536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15980C-D1AB-440F-9240-415CCCE556A3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hr-HR" altLang="sr-Latn-RS" sz="1200" smtClean="0">
              <a:solidFill>
                <a:srgbClr val="898989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6358848"/>
              </p:ext>
            </p:extLst>
          </p:nvPr>
        </p:nvGraphicFramePr>
        <p:xfrm>
          <a:off x="827584" y="1640166"/>
          <a:ext cx="7742808" cy="471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15913" y="215900"/>
            <a:ext cx="8470900" cy="5238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sr-Latn-RS" sz="2800" b="1" dirty="0" smtClean="0"/>
              <a:t>Uporaba tehničkih sredstava i pomagala u nastavi</a:t>
            </a:r>
            <a:endParaRPr lang="hr-HR" altLang="sr-Latn-RS" sz="2800" b="1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EB5FA1-0A7D-4799-9D48-461C733B51FF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hr-HR" altLang="sr-Latn-RS" sz="1200" smtClean="0">
              <a:solidFill>
                <a:srgbClr val="898989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4577466"/>
              </p:ext>
            </p:extLst>
          </p:nvPr>
        </p:nvGraphicFramePr>
        <p:xfrm>
          <a:off x="755576" y="1412776"/>
          <a:ext cx="7776344" cy="464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38200" y="260648"/>
            <a:ext cx="7848600" cy="5238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sr-Latn-RS" sz="2800" b="1" dirty="0" smtClean="0"/>
              <a:t>Oblici rada u nastavi</a:t>
            </a:r>
            <a:endParaRPr lang="hr-HR" altLang="sr-Latn-RS" sz="2800" b="1" dirty="0" smtClean="0"/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E5C713-12A3-49E7-98DB-11FB4E90C444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hr-HR" altLang="sr-Latn-RS" sz="1200" smtClean="0">
              <a:solidFill>
                <a:srgbClr val="898989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0905708"/>
              </p:ext>
            </p:extLst>
          </p:nvPr>
        </p:nvGraphicFramePr>
        <p:xfrm>
          <a:off x="644848" y="1196752"/>
          <a:ext cx="8030840" cy="486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E494DE-3BA4-481B-9060-BFBCA72B4DBD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hr-HR" altLang="sr-Latn-RS" sz="1200" smtClean="0">
              <a:solidFill>
                <a:srgbClr val="898989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47700" y="117475"/>
            <a:ext cx="7848600" cy="5238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sr-Latn-RS" sz="2800" b="1" dirty="0" smtClean="0"/>
              <a:t>Udio različitih izvora literature u nastavi</a:t>
            </a:r>
            <a:endParaRPr lang="hr-HR" altLang="sr-Latn-RS" sz="2800" b="1" dirty="0" smtClean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8250376"/>
              </p:ext>
            </p:extLst>
          </p:nvPr>
        </p:nvGraphicFramePr>
        <p:xfrm>
          <a:off x="467544" y="1124710"/>
          <a:ext cx="8064896" cy="522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11188" y="115888"/>
            <a:ext cx="7839075" cy="95408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sr-Latn-RS" sz="2800" b="1" dirty="0" smtClean="0"/>
              <a:t>Samoprocjena kvalitete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sr-Latn-RS" sz="2800" b="1" dirty="0" smtClean="0"/>
              <a:t> rada nastavnika u nastavi</a:t>
            </a:r>
            <a:endParaRPr lang="hr-HR" altLang="sr-Latn-RS" sz="2800" b="1" dirty="0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6FA5B3-BA2E-48BF-9F85-F9A106C8DC65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hr-HR" altLang="sr-Latn-RS" sz="1200" smtClean="0">
              <a:solidFill>
                <a:srgbClr val="898989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5710529"/>
              </p:ext>
            </p:extLst>
          </p:nvPr>
        </p:nvGraphicFramePr>
        <p:xfrm>
          <a:off x="611188" y="1340768"/>
          <a:ext cx="8108949" cy="514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11188" y="115888"/>
            <a:ext cx="7839075" cy="95408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sr-Latn-RS" sz="2800" b="1" dirty="0" smtClean="0"/>
              <a:t>Samoprocjena kvalitete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sr-Latn-RS" sz="2800" b="1" dirty="0" smtClean="0"/>
              <a:t> rada nastavnika u nastavi (2)</a:t>
            </a:r>
            <a:endParaRPr lang="hr-HR" altLang="sr-Latn-RS" sz="2800" b="1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F00597-C93A-43A7-BA8C-55E65A1F4D89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hr-HR" altLang="sr-Latn-RS" sz="1200" smtClean="0">
              <a:solidFill>
                <a:srgbClr val="898989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1092235"/>
              </p:ext>
            </p:extLst>
          </p:nvPr>
        </p:nvGraphicFramePr>
        <p:xfrm>
          <a:off x="360138" y="1124744"/>
          <a:ext cx="8318872" cy="541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11188" y="115888"/>
            <a:ext cx="7839075" cy="95408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sr-Latn-RS" sz="2800" b="1" dirty="0" smtClean="0"/>
              <a:t>Samoprocjena kvalitete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sr-Latn-RS" sz="2800" b="1" dirty="0" smtClean="0"/>
              <a:t> rada nastavnika u nastavi (3)</a:t>
            </a:r>
            <a:endParaRPr lang="hr-HR" altLang="sr-Latn-RS" sz="2800" b="1" dirty="0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156FC3-8E41-4B16-B2CA-6C28A4E0B116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hr-HR" altLang="sr-Latn-RS" sz="1200" smtClean="0">
              <a:solidFill>
                <a:srgbClr val="898989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8001536"/>
              </p:ext>
            </p:extLst>
          </p:nvPr>
        </p:nvGraphicFramePr>
        <p:xfrm>
          <a:off x="467544" y="1124744"/>
          <a:ext cx="8174856" cy="536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23850" y="115888"/>
            <a:ext cx="8496300" cy="5238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sr-Latn-RS" sz="2800" b="1" dirty="0" smtClean="0"/>
              <a:t>Nastavnička procjena studentskog rada i ponašanja</a:t>
            </a:r>
            <a:endParaRPr lang="hr-HR" altLang="sr-Latn-RS" sz="2800" b="1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E00CE5-90C9-4475-A981-C9D467050293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hr-HR" altLang="sr-Latn-RS" sz="1200" smtClean="0">
              <a:solidFill>
                <a:srgbClr val="898989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259431"/>
              </p:ext>
            </p:extLst>
          </p:nvPr>
        </p:nvGraphicFramePr>
        <p:xfrm>
          <a:off x="683568" y="780215"/>
          <a:ext cx="7776864" cy="5673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1169246" y="1196752"/>
            <a:ext cx="7488832" cy="503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hr-HR" altLang="sr-Latn-RS" sz="4400" dirty="0"/>
          </a:p>
          <a:p>
            <a:pPr algn="ctr" eaLnBrk="1" hangingPunct="1">
              <a:buFontTx/>
              <a:buNone/>
            </a:pPr>
            <a:endParaRPr lang="hr-HR" altLang="sr-Latn-RS" sz="5400" b="1" dirty="0" smtClean="0"/>
          </a:p>
          <a:p>
            <a:pPr algn="ctr" eaLnBrk="1" hangingPunct="1">
              <a:buFontTx/>
              <a:buNone/>
            </a:pPr>
            <a:r>
              <a:rPr lang="hr-HR" altLang="sr-Latn-RS" sz="5400" b="1" dirty="0" smtClean="0"/>
              <a:t>Hvala </a:t>
            </a:r>
            <a:r>
              <a:rPr lang="hr-HR" altLang="sr-Latn-RS" sz="5400" b="1" dirty="0"/>
              <a:t>na pozornosti</a:t>
            </a:r>
            <a:r>
              <a:rPr lang="hr-HR" altLang="sr-Latn-RS" sz="5400" b="1" dirty="0" smtClean="0"/>
              <a:t>!</a:t>
            </a:r>
            <a:endParaRPr lang="hr-HR" altLang="sr-Latn-RS" sz="4400" dirty="0"/>
          </a:p>
          <a:p>
            <a:pPr eaLnBrk="1" hangingPunct="1">
              <a:buFontTx/>
              <a:buNone/>
            </a:pPr>
            <a:endParaRPr lang="hr-HR" altLang="sr-Latn-RS" sz="4400" dirty="0"/>
          </a:p>
          <a:p>
            <a:pPr eaLnBrk="1" hangingPunct="1">
              <a:lnSpc>
                <a:spcPct val="125000"/>
              </a:lnSpc>
              <a:buFontTx/>
              <a:buNone/>
            </a:pPr>
            <a:endParaRPr lang="hr-HR" altLang="sr-Latn-RS" sz="2000" b="1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hr-HR" altLang="sr-Latn-RS" sz="4400" i="1" dirty="0"/>
          </a:p>
        </p:txBody>
      </p:sp>
      <p:sp>
        <p:nvSpPr>
          <p:cNvPr id="2355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188F51-E339-41A3-96DE-E727850AAA53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hr-HR" altLang="sr-Latn-R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2276475" y="2354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r-Latn-RS" altLang="sr-Latn-RS" sz="1800"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27313" y="692150"/>
            <a:ext cx="435292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4000" b="1" kern="0" dirty="0">
                <a:latin typeface="+mj-lt"/>
                <a:ea typeface="+mj-ea"/>
                <a:cs typeface="+mj-cs"/>
              </a:rPr>
              <a:t>Nastavnička anketa</a:t>
            </a:r>
            <a:endParaRPr lang="hr-HR" sz="4000" kern="0" dirty="0">
              <a:latin typeface="+mj-lt"/>
            </a:endParaRPr>
          </a:p>
        </p:txBody>
      </p:sp>
      <p:sp>
        <p:nvSpPr>
          <p:cNvPr id="7172" name="Rectangle 3"/>
          <p:cNvSpPr txBox="1">
            <a:spLocks noChangeArrowheads="1"/>
          </p:cNvSpPr>
          <p:nvPr/>
        </p:nvSpPr>
        <p:spPr bwMode="auto">
          <a:xfrm>
            <a:off x="971550" y="1268413"/>
            <a:ext cx="7777163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Clr>
                <a:srgbClr val="330066"/>
              </a:buClr>
              <a:buSzPct val="70000"/>
              <a:buFont typeface="Wingdings" panose="05000000000000000000" pitchFamily="2" charset="2"/>
              <a:buNone/>
            </a:pPr>
            <a:endParaRPr lang="hr-HR" altLang="sr-Latn-R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buClr>
                <a:srgbClr val="330066"/>
              </a:buClr>
              <a:buSzPct val="70000"/>
              <a:buFont typeface="Wingdings" panose="05000000000000000000" pitchFamily="2" charset="2"/>
              <a:buChar char="l"/>
            </a:pPr>
            <a:r>
              <a:rPr lang="hr-HR" altLang="sr-Latn-RS" b="1" dirty="0">
                <a:solidFill>
                  <a:srgbClr val="000000"/>
                </a:solidFill>
              </a:rPr>
              <a:t>Od 1. do 30. rujna </a:t>
            </a:r>
            <a:r>
              <a:rPr lang="hr-HR" altLang="sr-Latn-RS" b="1" dirty="0" smtClean="0">
                <a:solidFill>
                  <a:srgbClr val="000000"/>
                </a:solidFill>
              </a:rPr>
              <a:t>2017. </a:t>
            </a:r>
            <a:r>
              <a:rPr lang="hr-HR" altLang="sr-Latn-RS" b="1" dirty="0">
                <a:solidFill>
                  <a:srgbClr val="000000"/>
                </a:solidFill>
              </a:rPr>
              <a:t>provedena je nastavnička anketa za akademsku godinu</a:t>
            </a:r>
            <a:r>
              <a:rPr lang="hr-HR" altLang="sr-Latn-RS" b="1" dirty="0">
                <a:latin typeface="Arial" panose="020B0604020202020204" pitchFamily="34" charset="0"/>
              </a:rPr>
              <a:t> </a:t>
            </a:r>
            <a:r>
              <a:rPr lang="hr-HR" altLang="sr-Latn-RS" b="1" dirty="0" smtClean="0">
                <a:solidFill>
                  <a:srgbClr val="000000"/>
                </a:solidFill>
              </a:rPr>
              <a:t>2016./2017. </a:t>
            </a:r>
            <a:endParaRPr lang="hr-HR" altLang="sr-Latn-RS" b="1" dirty="0">
              <a:solidFill>
                <a:srgbClr val="000000"/>
              </a:solidFill>
            </a:endParaRPr>
          </a:p>
          <a:p>
            <a:pPr algn="just">
              <a:buClr>
                <a:srgbClr val="330066"/>
              </a:buClr>
              <a:buSzPct val="70000"/>
              <a:buFont typeface="Wingdings" panose="05000000000000000000" pitchFamily="2" charset="2"/>
              <a:buChar char="l"/>
            </a:pPr>
            <a:r>
              <a:rPr lang="hr-HR" altLang="sr-Latn-RS" b="1" dirty="0"/>
              <a:t>Nastavnička anketa provedena je, kao i svake godine, putem tiskanih</a:t>
            </a:r>
            <a:r>
              <a:rPr lang="hr-HR" altLang="sr-Latn-RS" b="1" dirty="0">
                <a:latin typeface="Arial" panose="020B0604020202020204" pitchFamily="34" charset="0"/>
              </a:rPr>
              <a:t> </a:t>
            </a:r>
            <a:r>
              <a:rPr lang="hr-HR" altLang="sr-Latn-RS" b="1" dirty="0"/>
              <a:t>anketnih upitnika i bila je potpuno anonimna. </a:t>
            </a:r>
          </a:p>
          <a:p>
            <a:pPr algn="just">
              <a:buClr>
                <a:srgbClr val="330066"/>
              </a:buClr>
              <a:buSzPct val="70000"/>
              <a:buFont typeface="Wingdings" panose="05000000000000000000" pitchFamily="2" charset="2"/>
              <a:buChar char="l"/>
            </a:pPr>
            <a:r>
              <a:rPr lang="hr-HR" altLang="sr-Latn-RS" b="1" dirty="0"/>
              <a:t>Svi su nastavnici putem elektroničke pošte bili zamoljeni da se u što većem broju odazovu popunjavanju anketnih upitnika. </a:t>
            </a:r>
          </a:p>
          <a:p>
            <a:pPr>
              <a:buClr>
                <a:srgbClr val="330066"/>
              </a:buClr>
              <a:buSzPct val="70000"/>
              <a:buFont typeface="Wingdings" panose="05000000000000000000" pitchFamily="2" charset="2"/>
              <a:buChar char="l"/>
            </a:pPr>
            <a:endParaRPr lang="hr-HR" altLang="sr-Latn-RS" sz="2800" b="1" dirty="0">
              <a:solidFill>
                <a:srgbClr val="000000"/>
              </a:solidFill>
            </a:endParaRPr>
          </a:p>
        </p:txBody>
      </p:sp>
      <p:sp>
        <p:nvSpPr>
          <p:cNvPr id="717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180284-4CCE-4D3D-B49F-7647C9DAE539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hr-HR" altLang="sr-Latn-R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 idx="4294967295"/>
          </p:nvPr>
        </p:nvSpPr>
        <p:spPr>
          <a:xfrm>
            <a:off x="395288" y="620713"/>
            <a:ext cx="8229600" cy="1143000"/>
          </a:xfrm>
        </p:spPr>
        <p:txBody>
          <a:bodyPr/>
          <a:lstStyle/>
          <a:p>
            <a:r>
              <a:rPr lang="hr-HR" altLang="sr-Latn-RS" sz="4000" b="1" smtClean="0"/>
              <a:t>Provođenje ankete</a:t>
            </a:r>
            <a:endParaRPr lang="hr-HR" altLang="sr-Latn-RS" sz="3600" b="1" smtClean="0"/>
          </a:p>
        </p:txBody>
      </p:sp>
      <p:sp>
        <p:nvSpPr>
          <p:cNvPr id="8195" name="Rectangle 3"/>
          <p:cNvSpPr>
            <a:spLocks noGrp="1"/>
          </p:cNvSpPr>
          <p:nvPr>
            <p:ph type="body" idx="4294967295"/>
          </p:nvPr>
        </p:nvSpPr>
        <p:spPr>
          <a:xfrm>
            <a:off x="684213" y="1989138"/>
            <a:ext cx="8064500" cy="3671887"/>
          </a:xfrm>
        </p:spPr>
        <p:txBody>
          <a:bodyPr/>
          <a:lstStyle/>
          <a:p>
            <a:pPr algn="just">
              <a:lnSpc>
                <a:spcPct val="90000"/>
              </a:lnSpc>
              <a:buClr>
                <a:srgbClr val="330066"/>
              </a:buClr>
              <a:buSzPct val="70000"/>
              <a:buFont typeface="Wingdings" panose="05000000000000000000" pitchFamily="2" charset="2"/>
              <a:buChar char="l"/>
              <a:defRPr/>
            </a:pPr>
            <a:r>
              <a:rPr lang="hr-HR" altLang="sr-Latn-RS" b="1" dirty="0" smtClean="0"/>
              <a:t>Anketni upitnici bili su dostavljeni po kabinetima na radne stolove nastavnicima. </a:t>
            </a:r>
          </a:p>
          <a:p>
            <a:pPr algn="just">
              <a:lnSpc>
                <a:spcPct val="90000"/>
              </a:lnSpc>
              <a:buClr>
                <a:srgbClr val="330066"/>
              </a:buClr>
              <a:buSzPct val="70000"/>
              <a:buFont typeface="Wingdings" panose="05000000000000000000" pitchFamily="2" charset="2"/>
              <a:buChar char="l"/>
              <a:defRPr/>
            </a:pPr>
            <a:r>
              <a:rPr lang="hr-HR" altLang="sr-Latn-RS" b="1" dirty="0" smtClean="0"/>
              <a:t>Popunjene anketne upitnike bilo je potrebno donijeti na vratarnicu Fakulteta, te pohraniti u za to predviđenu zatvorenu kutiju.</a:t>
            </a:r>
          </a:p>
          <a:p>
            <a:pPr marL="0" indent="0">
              <a:lnSpc>
                <a:spcPct val="90000"/>
              </a:lnSpc>
              <a:buClr>
                <a:srgbClr val="330066"/>
              </a:buClr>
              <a:buSzPct val="70000"/>
              <a:buFont typeface="Arial" panose="020B0604020202020204" pitchFamily="34" charset="0"/>
              <a:buNone/>
              <a:defRPr/>
            </a:pPr>
            <a:endParaRPr lang="hr-HR" altLang="sr-Latn-RS" sz="2800" b="1" dirty="0" smtClean="0"/>
          </a:p>
          <a:p>
            <a:pPr>
              <a:lnSpc>
                <a:spcPct val="90000"/>
              </a:lnSpc>
              <a:buClr>
                <a:srgbClr val="330066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hr-HR" altLang="sr-Latn-RS" sz="2800" b="1" dirty="0" smtClean="0"/>
          </a:p>
          <a:p>
            <a:pPr>
              <a:lnSpc>
                <a:spcPct val="90000"/>
              </a:lnSpc>
              <a:buClr>
                <a:srgbClr val="330066"/>
              </a:buClr>
              <a:buSzPct val="70000"/>
              <a:buFont typeface="Wingdings" panose="05000000000000000000" pitchFamily="2" charset="2"/>
              <a:buNone/>
              <a:defRPr/>
            </a:pPr>
            <a:endParaRPr lang="hr-HR" altLang="sr-Latn-RS" sz="2800" b="1" dirty="0" smtClean="0"/>
          </a:p>
        </p:txBody>
      </p:sp>
      <p:sp>
        <p:nvSpPr>
          <p:cNvPr id="819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DC9665-7F59-4E63-BEDD-8D547CE4B538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hr-HR" altLang="sr-Latn-R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 idx="4294967295"/>
          </p:nvPr>
        </p:nvSpPr>
        <p:spPr>
          <a:xfrm>
            <a:off x="539750" y="1125538"/>
            <a:ext cx="8229600" cy="719137"/>
          </a:xfrm>
        </p:spPr>
        <p:txBody>
          <a:bodyPr/>
          <a:lstStyle/>
          <a:p>
            <a:r>
              <a:rPr lang="hr-HR" altLang="sr-Latn-RS" sz="4000" b="1" smtClean="0"/>
              <a:t>Odaziv anketi</a:t>
            </a:r>
          </a:p>
        </p:txBody>
      </p:sp>
      <p:sp>
        <p:nvSpPr>
          <p:cNvPr id="9219" name="Rectangle 3"/>
          <p:cNvSpPr>
            <a:spLocks noGrp="1"/>
          </p:cNvSpPr>
          <p:nvPr>
            <p:ph type="body" idx="4294967295"/>
          </p:nvPr>
        </p:nvSpPr>
        <p:spPr>
          <a:xfrm>
            <a:off x="900113" y="2420938"/>
            <a:ext cx="7991475" cy="3600450"/>
          </a:xfrm>
        </p:spPr>
        <p:txBody>
          <a:bodyPr/>
          <a:lstStyle/>
          <a:p>
            <a:pPr algn="just">
              <a:lnSpc>
                <a:spcPct val="90000"/>
              </a:lnSpc>
              <a:buClr>
                <a:srgbClr val="330066"/>
              </a:buClr>
              <a:buSzPct val="70000"/>
              <a:buFont typeface="Wingdings" panose="05000000000000000000" pitchFamily="2" charset="2"/>
              <a:buChar char="l"/>
            </a:pPr>
            <a:r>
              <a:rPr lang="hr-HR" altLang="sr-Latn-RS" b="1" dirty="0" smtClean="0">
                <a:solidFill>
                  <a:srgbClr val="000000"/>
                </a:solidFill>
              </a:rPr>
              <a:t>Od </a:t>
            </a:r>
            <a:r>
              <a:rPr lang="hr-HR" altLang="sr-Latn-RS" b="1" dirty="0" smtClean="0"/>
              <a:t>142 nastavnika, koliko je bilo zaposleno na dan 1.9.2017., anketi ih se odazvalo 78, što čini  54,93%.</a:t>
            </a:r>
          </a:p>
          <a:p>
            <a:pPr>
              <a:lnSpc>
                <a:spcPct val="90000"/>
              </a:lnSpc>
              <a:buClr>
                <a:srgbClr val="330066"/>
              </a:buClr>
              <a:buSzPct val="70000"/>
              <a:buFont typeface="Wingdings" panose="05000000000000000000" pitchFamily="2" charset="2"/>
              <a:buNone/>
            </a:pPr>
            <a:endParaRPr lang="hr-HR" altLang="sr-Latn-RS" sz="2800" b="1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hr-HR" altLang="sr-Latn-RS" sz="2800" b="1" dirty="0" smtClean="0"/>
          </a:p>
        </p:txBody>
      </p:sp>
      <p:sp>
        <p:nvSpPr>
          <p:cNvPr id="922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51B776-3553-403C-915A-C248D9120C40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hr-HR" altLang="sr-Latn-R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4000" b="1" dirty="0" smtClean="0"/>
              <a:t>Odaziv na anketu po odsjecima </a:t>
            </a:r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74E994-CC10-45E5-A843-3E06E7933E89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hr-HR" altLang="sr-Latn-RS" sz="1200" smtClean="0">
              <a:solidFill>
                <a:srgbClr val="898989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2755440"/>
              </p:ext>
            </p:extLst>
          </p:nvPr>
        </p:nvGraphicFramePr>
        <p:xfrm>
          <a:off x="539552" y="1268760"/>
          <a:ext cx="7865119" cy="5403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404813"/>
            <a:ext cx="7632700" cy="1150937"/>
          </a:xfrm>
          <a:ln w="28575">
            <a:noFill/>
          </a:ln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r-HR" altLang="sr-Latn-RS" sz="3600" b="1" dirty="0" smtClean="0"/>
              <a:t>Struktura </a:t>
            </a:r>
            <a:r>
              <a:rPr lang="hr-HR" altLang="sr-Latn-RS" sz="3600" b="1" dirty="0" err="1" smtClean="0"/>
              <a:t>izašlih</a:t>
            </a:r>
            <a:r>
              <a:rPr lang="hr-HR" altLang="sr-Latn-RS" sz="3600" b="1" dirty="0" smtClean="0"/>
              <a:t> na anketu </a:t>
            </a:r>
            <a:br>
              <a:rPr lang="hr-HR" altLang="sr-Latn-RS" sz="3600" b="1" dirty="0" smtClean="0"/>
            </a:br>
            <a:r>
              <a:rPr lang="hr-HR" altLang="sr-Latn-RS" sz="3600" b="1" dirty="0" smtClean="0"/>
              <a:t>po zvanjima 2017.</a:t>
            </a:r>
          </a:p>
        </p:txBody>
      </p:sp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26BEEE-37CD-4FBF-A1C6-DC6F341B59F9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hr-HR" altLang="sr-Latn-RS" sz="1200" smtClean="0">
              <a:solidFill>
                <a:srgbClr val="898989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7537114"/>
              </p:ext>
            </p:extLst>
          </p:nvPr>
        </p:nvGraphicFramePr>
        <p:xfrm>
          <a:off x="546001" y="1772816"/>
          <a:ext cx="8136904" cy="3671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0"/>
          <p:cNvSpPr>
            <a:spLocks noGrp="1"/>
          </p:cNvSpPr>
          <p:nvPr>
            <p:ph type="ctrTitle"/>
          </p:nvPr>
        </p:nvSpPr>
        <p:spPr>
          <a:xfrm>
            <a:off x="580780" y="116632"/>
            <a:ext cx="8134350" cy="1470025"/>
          </a:xfrm>
        </p:spPr>
        <p:txBody>
          <a:bodyPr/>
          <a:lstStyle/>
          <a:p>
            <a:r>
              <a:rPr lang="hr-HR" altLang="sr-Latn-RS" sz="3600" b="1" dirty="0" err="1" smtClean="0"/>
              <a:t>Izlaznost</a:t>
            </a:r>
            <a:r>
              <a:rPr lang="hr-HR" altLang="sr-Latn-RS" sz="3600" b="1" dirty="0" smtClean="0"/>
              <a:t> na anketu po godinama rada u visokoškolskoj ustanovi</a:t>
            </a:r>
          </a:p>
        </p:txBody>
      </p:sp>
      <p:sp>
        <p:nvSpPr>
          <p:cNvPr id="1229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54DC18-37FD-49AE-8FBA-B566E5DE8827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hr-HR" altLang="sr-Latn-RS" sz="1200" smtClean="0">
              <a:solidFill>
                <a:srgbClr val="898989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1199081"/>
              </p:ext>
            </p:extLst>
          </p:nvPr>
        </p:nvGraphicFramePr>
        <p:xfrm>
          <a:off x="1475656" y="1484784"/>
          <a:ext cx="6336704" cy="5062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632700" cy="1150938"/>
          </a:xfrm>
          <a:ln w="28575">
            <a:noFill/>
          </a:ln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r-HR" altLang="sr-Latn-RS" sz="3600" b="1" dirty="0" smtClean="0"/>
              <a:t>Nastavničko pohađanje PPDMI usavršavanja 2015. - 2017.</a:t>
            </a: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3E9972-6199-4ADE-BD3D-B06408DC5C83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hr-HR" altLang="sr-Latn-RS" sz="1200" smtClean="0">
              <a:solidFill>
                <a:srgbClr val="898989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3602484"/>
              </p:ext>
            </p:extLst>
          </p:nvPr>
        </p:nvGraphicFramePr>
        <p:xfrm>
          <a:off x="404342" y="2060848"/>
          <a:ext cx="8297671" cy="3599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ctrTitle"/>
          </p:nvPr>
        </p:nvSpPr>
        <p:spPr>
          <a:xfrm>
            <a:off x="684213" y="188913"/>
            <a:ext cx="8135937" cy="1470025"/>
          </a:xfrm>
        </p:spPr>
        <p:txBody>
          <a:bodyPr/>
          <a:lstStyle/>
          <a:p>
            <a:r>
              <a:rPr lang="hr-HR" altLang="sr-Latn-RS" b="1" smtClean="0"/>
              <a:t>Stav nastavnika o potrebama u području stručnog usavršavanja</a:t>
            </a:r>
            <a:endParaRPr lang="hr-HR" altLang="sr-Latn-RS" smtClean="0"/>
          </a:p>
        </p:txBody>
      </p:sp>
      <p:sp>
        <p:nvSpPr>
          <p:cNvPr id="1433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BAB232-1CB5-43F3-BAD0-BBD77305EE2B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hr-HR" altLang="sr-Latn-RS" sz="1200" smtClean="0">
              <a:solidFill>
                <a:srgbClr val="898989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973641"/>
              </p:ext>
            </p:extLst>
          </p:nvPr>
        </p:nvGraphicFramePr>
        <p:xfrm>
          <a:off x="611560" y="1772816"/>
          <a:ext cx="7945227" cy="464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2452</TotalTime>
  <Words>294</Words>
  <Application>Microsoft Office PowerPoint</Application>
  <PresentationFormat>On-screen Show (4:3)</PresentationFormat>
  <Paragraphs>98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Provođenje ankete</vt:lpstr>
      <vt:lpstr>Odaziv anketi</vt:lpstr>
      <vt:lpstr>Odaziv na anketu po odsjecima </vt:lpstr>
      <vt:lpstr>Struktura izašlih na anketu  po zvanjima 2017.</vt:lpstr>
      <vt:lpstr>Izlaznost na anketu po godinama rada u visokoškolskoj ustanovi</vt:lpstr>
      <vt:lpstr>Nastavničko pohađanje PPDMI usavršavanja 2015. - 2017.</vt:lpstr>
      <vt:lpstr>Stav nastavnika o potrebama u području stručnog usavršavanja</vt:lpstr>
      <vt:lpstr>Nastavnička procjena uvjeta održavanja nastave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Josipa Selthofer</dc:creator>
  <cp:lastModifiedBy>Korisnik</cp:lastModifiedBy>
  <cp:revision>172</cp:revision>
  <dcterms:created xsi:type="dcterms:W3CDTF">2012-05-08T13:40:29Z</dcterms:created>
  <dcterms:modified xsi:type="dcterms:W3CDTF">2017-10-04T12:33:47Z</dcterms:modified>
</cp:coreProperties>
</file>