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heme/themeOverride1.xml" ContentType="application/vnd.openxmlformats-officedocument.themeOverr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300" r:id="rId4"/>
    <p:sldId id="301" r:id="rId5"/>
    <p:sldId id="305" r:id="rId6"/>
    <p:sldId id="306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315" r:id="rId15"/>
    <p:sldId id="316" r:id="rId16"/>
    <p:sldId id="317" r:id="rId17"/>
    <p:sldId id="319" r:id="rId18"/>
    <p:sldId id="283" r:id="rId19"/>
  </p:sldIdLst>
  <p:sldSz cx="9144000" cy="6858000" type="screen4x3"/>
  <p:notesSz cx="6858000" cy="9144000"/>
  <p:defaultTextStyle>
    <a:defPPr>
      <a:defRPr lang="sr-Latn-C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53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kumenti\Nastavni&#269;ka%20anketa\2017.%202018\nastavni&#269;ka%20anketa%20GRAFIKONI%202018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kumenti\Nastavni&#269;ka%20anketa\2017.%202018\nastavni&#269;ka%20anketa%20GRAFIKONI%202018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kumenti\Nastavni&#269;ka%20anketa\2017.%202018\nastavni&#269;ka%20anketa%20GRAFIKONI%202018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kumenti\Nastavni&#269;ka%20anketa\2017.%202018\nastavni&#269;ka%20anketa%20GRAFIKONI%202018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kumenti\Nastavni&#269;ka%20anketa\2017.%202018\nastavni&#269;ka%20anketa%20GRAFIKONI%202018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kumenti\Nastavni&#269;ka%20anketa\2017.%202018\Nastavni&#269;ka%20anketa%20-%20grafikoni%202018.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kumenti\Nastavni&#269;ka%20anketa\2017.%202018\Nastavni&#269;ka%20anketa%20-%20grafikoni%202018.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kumenti\Nastavni&#269;ka%20anketa\2017.%202018\Nastavni&#269;ka%20anketa%20-%20grafikoni%202018.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okumenti\Nastavni&#269;ka%20anketa\2017.%202018\Nastavni&#269;ka%20anketa%20-%20grafikoni%202018..xlsx" TargetMode="External"/><Relationship Id="rId1" Type="http://schemas.openxmlformats.org/officeDocument/2006/relationships/themeOverride" Target="../theme/themeOverride1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kumenti\Nastavni&#269;ka%20anketa\2017.%202018\nastavni&#269;ka%20anketa%20GRAFIKONI%202018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kumenti\Nastavni&#269;ka%20anketa\2017.%202018\nastavni&#269;ka%20anketa%20GRAFIKONI%202018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kumenti\Nastavni&#269;ka%20anketa\2017.%202018\nastavni&#269;ka%20anketa%20GRAFIKONI%202018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kumenti\Nastavni&#269;ka%20anketa\2017.%202018\nastavni&#269;ka%20anketa%20GRAFIKONI%20201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1"/>
          <c:order val="0"/>
          <c:tx>
            <c:strRef>
              <c:f>Sheet2!$I$10</c:f>
              <c:strCache>
                <c:ptCount val="1"/>
                <c:pt idx="0">
                  <c:v>2016.</c:v>
                </c:pt>
              </c:strCache>
            </c:strRef>
          </c:tx>
          <c:spPr>
            <a:solidFill>
              <a:srgbClr val="7030A0"/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Sheet2!$H$11:$H$22</c:f>
              <c:strCache>
                <c:ptCount val="12"/>
                <c:pt idx="0">
                  <c:v>Bez odgovora</c:v>
                </c:pt>
                <c:pt idx="1">
                  <c:v>Pedagogija</c:v>
                </c:pt>
                <c:pt idx="2">
                  <c:v>Engleski jezik i književnost</c:v>
                </c:pt>
                <c:pt idx="3">
                  <c:v>Filozofija </c:v>
                </c:pt>
                <c:pt idx="4">
                  <c:v>Njemački jezik i književnost</c:v>
                </c:pt>
                <c:pt idx="5">
                  <c:v>Hrvatski jezik i književnost</c:v>
                </c:pt>
                <c:pt idx="6">
                  <c:v>Informacijske znanosti</c:v>
                </c:pt>
                <c:pt idx="7">
                  <c:v>Katedra za zajedničke sadržaje</c:v>
                </c:pt>
                <c:pt idx="8">
                  <c:v>Mađarski jezik i književnost</c:v>
                </c:pt>
                <c:pt idx="9">
                  <c:v>Katedra za sociologiju</c:v>
                </c:pt>
                <c:pt idx="10">
                  <c:v>Povijest</c:v>
                </c:pt>
                <c:pt idx="11">
                  <c:v>Psihologija</c:v>
                </c:pt>
              </c:strCache>
            </c:strRef>
          </c:cat>
          <c:val>
            <c:numRef>
              <c:f>Sheet2!$I$11:$I$22</c:f>
              <c:numCache>
                <c:formatCode>General</c:formatCode>
                <c:ptCount val="12"/>
                <c:pt idx="0">
                  <c:v>0</c:v>
                </c:pt>
                <c:pt idx="1">
                  <c:v>7</c:v>
                </c:pt>
                <c:pt idx="2">
                  <c:v>11</c:v>
                </c:pt>
                <c:pt idx="3">
                  <c:v>3</c:v>
                </c:pt>
                <c:pt idx="4">
                  <c:v>7</c:v>
                </c:pt>
                <c:pt idx="5">
                  <c:v>13</c:v>
                </c:pt>
                <c:pt idx="6">
                  <c:v>8</c:v>
                </c:pt>
                <c:pt idx="7">
                  <c:v>2</c:v>
                </c:pt>
                <c:pt idx="8">
                  <c:v>4</c:v>
                </c:pt>
                <c:pt idx="9">
                  <c:v>0</c:v>
                </c:pt>
                <c:pt idx="10">
                  <c:v>5</c:v>
                </c:pt>
                <c:pt idx="1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E9-4E0E-B289-01F86CF0A6BC}"/>
            </c:ext>
          </c:extLst>
        </c:ser>
        <c:ser>
          <c:idx val="2"/>
          <c:order val="1"/>
          <c:tx>
            <c:strRef>
              <c:f>Sheet2!$J$10</c:f>
              <c:strCache>
                <c:ptCount val="1"/>
                <c:pt idx="0">
                  <c:v>2017.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 w="31750" h="31750" prst="divot"/>
              <a:bevelB w="31750" h="31750" prst="softRound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 i="0" baseline="0">
                    <a:solidFill>
                      <a:sysClr val="windowText" lastClr="000000"/>
                    </a:solidFill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Sheet2!$H$11:$H$22</c:f>
              <c:strCache>
                <c:ptCount val="12"/>
                <c:pt idx="0">
                  <c:v>Bez odgovora</c:v>
                </c:pt>
                <c:pt idx="1">
                  <c:v>Pedagogija</c:v>
                </c:pt>
                <c:pt idx="2">
                  <c:v>Engleski jezik i književnost</c:v>
                </c:pt>
                <c:pt idx="3">
                  <c:v>Filozofija </c:v>
                </c:pt>
                <c:pt idx="4">
                  <c:v>Njemački jezik i književnost</c:v>
                </c:pt>
                <c:pt idx="5">
                  <c:v>Hrvatski jezik i književnost</c:v>
                </c:pt>
                <c:pt idx="6">
                  <c:v>Informacijske znanosti</c:v>
                </c:pt>
                <c:pt idx="7">
                  <c:v>Katedra za zajedničke sadržaje</c:v>
                </c:pt>
                <c:pt idx="8">
                  <c:v>Mađarski jezik i književnost</c:v>
                </c:pt>
                <c:pt idx="9">
                  <c:v>Katedra za sociologiju</c:v>
                </c:pt>
                <c:pt idx="10">
                  <c:v>Povijest</c:v>
                </c:pt>
                <c:pt idx="11">
                  <c:v>Psihologija</c:v>
                </c:pt>
              </c:strCache>
            </c:strRef>
          </c:cat>
          <c:val>
            <c:numRef>
              <c:f>Sheet2!$J$11:$J$22</c:f>
              <c:numCache>
                <c:formatCode>General</c:formatCode>
                <c:ptCount val="12"/>
                <c:pt idx="0">
                  <c:v>10</c:v>
                </c:pt>
                <c:pt idx="1">
                  <c:v>4</c:v>
                </c:pt>
                <c:pt idx="2">
                  <c:v>13</c:v>
                </c:pt>
                <c:pt idx="3">
                  <c:v>4</c:v>
                </c:pt>
                <c:pt idx="4">
                  <c:v>9</c:v>
                </c:pt>
                <c:pt idx="5">
                  <c:v>13</c:v>
                </c:pt>
                <c:pt idx="6">
                  <c:v>7</c:v>
                </c:pt>
                <c:pt idx="7">
                  <c:v>5</c:v>
                </c:pt>
                <c:pt idx="8">
                  <c:v>5</c:v>
                </c:pt>
                <c:pt idx="9">
                  <c:v>0</c:v>
                </c:pt>
                <c:pt idx="10">
                  <c:v>3</c:v>
                </c:pt>
                <c:pt idx="1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E9-4E0E-B289-01F86CF0A6BC}"/>
            </c:ext>
          </c:extLst>
        </c:ser>
        <c:ser>
          <c:idx val="3"/>
          <c:order val="2"/>
          <c:tx>
            <c:strRef>
              <c:f>Sheet2!$K$10</c:f>
              <c:strCache>
                <c:ptCount val="1"/>
                <c:pt idx="0">
                  <c:v>2018.</c:v>
                </c:pt>
              </c:strCache>
            </c:strRef>
          </c:tx>
          <c:spPr>
            <a:solidFill>
              <a:schemeClr val="accent6"/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0"/>
              <c:layout>
                <c:manualLayout>
                  <c:x val="-3.4152801062794229E-3"/>
                  <c:y val="-9.89404958741405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2E9-4E0E-B289-01F86CF0A6BC}"/>
                </c:ext>
              </c:extLst>
            </c:dLbl>
            <c:dLbl>
              <c:idx val="1"/>
              <c:layout>
                <c:manualLayout>
                  <c:x val="1.5968065879964906E-3"/>
                  <c:y val="-1.17474302496330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2E9-4E0E-B289-01F86CF0A6BC}"/>
                </c:ext>
              </c:extLst>
            </c:dLbl>
            <c:dLbl>
              <c:idx val="6"/>
              <c:layout>
                <c:manualLayout>
                  <c:x val="-5.8548898531332649E-17"/>
                  <c:y val="-1.1747430249632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2E9-4E0E-B289-01F86CF0A6BC}"/>
                </c:ext>
              </c:extLst>
            </c:dLbl>
            <c:dLbl>
              <c:idx val="7"/>
              <c:layout>
                <c:manualLayout>
                  <c:x val="4.7904197639894132E-3"/>
                  <c:y val="-5.87371512481648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2E9-4E0E-B289-01F86CF0A6BC}"/>
                </c:ext>
              </c:extLst>
            </c:dLbl>
            <c:dLbl>
              <c:idx val="9"/>
              <c:layout>
                <c:manualLayout>
                  <c:x val="1.5968065879964906E-3"/>
                  <c:y val="-7.83162016642192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02E9-4E0E-B289-01F86CF0A6BC}"/>
                </c:ext>
              </c:extLst>
            </c:dLbl>
            <c:dLbl>
              <c:idx val="10"/>
              <c:layout>
                <c:manualLayout>
                  <c:x val="0"/>
                  <c:y val="-1.17474302496328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2E9-4E0E-B289-01F86CF0A6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Sheet2!$H$11:$H$22</c:f>
              <c:strCache>
                <c:ptCount val="12"/>
                <c:pt idx="0">
                  <c:v>Bez odgovora</c:v>
                </c:pt>
                <c:pt idx="1">
                  <c:v>Pedagogija</c:v>
                </c:pt>
                <c:pt idx="2">
                  <c:v>Engleski jezik i književnost</c:v>
                </c:pt>
                <c:pt idx="3">
                  <c:v>Filozofija </c:v>
                </c:pt>
                <c:pt idx="4">
                  <c:v>Njemački jezik i književnost</c:v>
                </c:pt>
                <c:pt idx="5">
                  <c:v>Hrvatski jezik i književnost</c:v>
                </c:pt>
                <c:pt idx="6">
                  <c:v>Informacijske znanosti</c:v>
                </c:pt>
                <c:pt idx="7">
                  <c:v>Katedra za zajedničke sadržaje</c:v>
                </c:pt>
                <c:pt idx="8">
                  <c:v>Mađarski jezik i književnost</c:v>
                </c:pt>
                <c:pt idx="9">
                  <c:v>Katedra za sociologiju</c:v>
                </c:pt>
                <c:pt idx="10">
                  <c:v>Povijest</c:v>
                </c:pt>
                <c:pt idx="11">
                  <c:v>Psihologija</c:v>
                </c:pt>
              </c:strCache>
            </c:strRef>
          </c:cat>
          <c:val>
            <c:numRef>
              <c:f>Sheet2!$K$11:$K$22</c:f>
              <c:numCache>
                <c:formatCode>General</c:formatCode>
                <c:ptCount val="12"/>
                <c:pt idx="0">
                  <c:v>0</c:v>
                </c:pt>
                <c:pt idx="1">
                  <c:v>5</c:v>
                </c:pt>
                <c:pt idx="2">
                  <c:v>14</c:v>
                </c:pt>
                <c:pt idx="3">
                  <c:v>2</c:v>
                </c:pt>
                <c:pt idx="4">
                  <c:v>12</c:v>
                </c:pt>
                <c:pt idx="5">
                  <c:v>12</c:v>
                </c:pt>
                <c:pt idx="6">
                  <c:v>10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  <c:pt idx="10">
                  <c:v>6</c:v>
                </c:pt>
                <c:pt idx="1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2E9-4E0E-B289-01F86CF0A6BC}"/>
            </c:ext>
          </c:extLst>
        </c:ser>
        <c:ser>
          <c:idx val="4"/>
          <c:order val="3"/>
          <c:tx>
            <c:strRef>
              <c:f>Sheet2!$L$10</c:f>
              <c:strCache>
                <c:ptCount val="1"/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Sheet2!$H$11:$H$22</c:f>
              <c:strCache>
                <c:ptCount val="12"/>
                <c:pt idx="0">
                  <c:v>Bez odgovora</c:v>
                </c:pt>
                <c:pt idx="1">
                  <c:v>Pedagogija</c:v>
                </c:pt>
                <c:pt idx="2">
                  <c:v>Engleski jezik i književnost</c:v>
                </c:pt>
                <c:pt idx="3">
                  <c:v>Filozofija </c:v>
                </c:pt>
                <c:pt idx="4">
                  <c:v>Njemački jezik i književnost</c:v>
                </c:pt>
                <c:pt idx="5">
                  <c:v>Hrvatski jezik i književnost</c:v>
                </c:pt>
                <c:pt idx="6">
                  <c:v>Informacijske znanosti</c:v>
                </c:pt>
                <c:pt idx="7">
                  <c:v>Katedra za zajedničke sadržaje</c:v>
                </c:pt>
                <c:pt idx="8">
                  <c:v>Mađarski jezik i književnost</c:v>
                </c:pt>
                <c:pt idx="9">
                  <c:v>Katedra za sociologiju</c:v>
                </c:pt>
                <c:pt idx="10">
                  <c:v>Povijest</c:v>
                </c:pt>
                <c:pt idx="11">
                  <c:v>Psihologija</c:v>
                </c:pt>
              </c:strCache>
            </c:strRef>
          </c:cat>
          <c:val>
            <c:numRef>
              <c:f>Sheet2!$L$11:$L$22</c:f>
              <c:numCache>
                <c:formatCode>General</c:formatCode>
                <c:ptCount val="12"/>
              </c:numCache>
            </c:numRef>
          </c:val>
          <c:extLst>
            <c:ext xmlns:c16="http://schemas.microsoft.com/office/drawing/2014/chart" uri="{C3380CC4-5D6E-409C-BE32-E72D297353CC}">
              <c16:uniqueId val="{00000009-02E9-4E0E-B289-01F86CF0A6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9"/>
        <c:gapDepth val="38"/>
        <c:shape val="box"/>
        <c:axId val="-881118288"/>
        <c:axId val="-881119376"/>
        <c:axId val="0"/>
      </c:bar3DChart>
      <c:catAx>
        <c:axId val="-88111828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 b="1" baseline="0">
                <a:latin typeface="Calibri" pitchFamily="34" charset="0"/>
              </a:defRPr>
            </a:pPr>
            <a:endParaRPr lang="sr-Latn-RS"/>
          </a:p>
        </c:txPr>
        <c:crossAx val="-881119376"/>
        <c:crosses val="autoZero"/>
        <c:auto val="1"/>
        <c:lblAlgn val="ctr"/>
        <c:lblOffset val="100"/>
        <c:noMultiLvlLbl val="0"/>
      </c:catAx>
      <c:valAx>
        <c:axId val="-88111937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sr-Latn-RS"/>
          </a:p>
        </c:txPr>
        <c:crossAx val="-881118288"/>
        <c:crosses val="autoZero"/>
        <c:crossBetween val="between"/>
      </c:valAx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83546907262251213"/>
          <c:y val="0.30235850474637804"/>
          <c:w val="0.12654189278663369"/>
          <c:h val="0.20928759316872569"/>
        </c:manualLayout>
      </c:layout>
      <c:overlay val="1"/>
      <c:spPr>
        <a:ln>
          <a:solidFill>
            <a:sysClr val="windowText" lastClr="000000"/>
          </a:solidFill>
        </a:ln>
      </c:spPr>
      <c:txPr>
        <a:bodyPr/>
        <a:lstStyle/>
        <a:p>
          <a:pPr>
            <a:defRPr sz="1100" b="1"/>
          </a:pPr>
          <a:endParaRPr lang="sr-Latn-R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'samoprocjena '!$S$5</c:f>
              <c:strCache>
                <c:ptCount val="1"/>
                <c:pt idx="0">
                  <c:v>2016.</c:v>
                </c:pt>
              </c:strCache>
            </c:strRef>
          </c:tx>
          <c:spPr>
            <a:solidFill>
              <a:srgbClr val="7030A0"/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0"/>
              <c:layout>
                <c:manualLayout>
                  <c:x val="5.427350427350427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3A3-4337-8B79-125B19D5A8F6}"/>
                </c:ext>
              </c:extLst>
            </c:dLbl>
            <c:dLbl>
              <c:idx val="4"/>
              <c:layout>
                <c:manualLayout>
                  <c:x val="6.784188034188034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3A3-4337-8B79-125B19D5A8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'samoprocjena '!$R$6:$R$10</c:f>
              <c:strCache>
                <c:ptCount val="5"/>
                <c:pt idx="0">
                  <c:v>Navodim jasne kriterije ocjene rada studenata</c:v>
                </c:pt>
                <c:pt idx="1">
                  <c:v>Obavještavam studente o načinu provedbe ispita/kolokvija</c:v>
                </c:pt>
                <c:pt idx="2">
                  <c:v>Upućujem studente u obveze koje trebaju ispuniti</c:v>
                </c:pt>
                <c:pt idx="3">
                  <c:v>Obavještavam studente o sadržajima koji će se obrađivati</c:v>
                </c:pt>
                <c:pt idx="4">
                  <c:v>Obavještavam studente o nastavnim ciljevima</c:v>
                </c:pt>
              </c:strCache>
            </c:strRef>
          </c:cat>
          <c:val>
            <c:numRef>
              <c:f>'samoprocjena '!$S$6:$S$10</c:f>
              <c:numCache>
                <c:formatCode>_(* #,##0.00_);_(* \(#,##0.00\);_(* "-"??_);_(@_)</c:formatCode>
                <c:ptCount val="5"/>
                <c:pt idx="0">
                  <c:v>4.76</c:v>
                </c:pt>
                <c:pt idx="1">
                  <c:v>4.9000000000000004</c:v>
                </c:pt>
                <c:pt idx="2">
                  <c:v>4.91</c:v>
                </c:pt>
                <c:pt idx="3">
                  <c:v>4.91</c:v>
                </c:pt>
                <c:pt idx="4">
                  <c:v>4.82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3A3-4337-8B79-125B19D5A8F6}"/>
            </c:ext>
          </c:extLst>
        </c:ser>
        <c:ser>
          <c:idx val="1"/>
          <c:order val="1"/>
          <c:tx>
            <c:strRef>
              <c:f>'samoprocjena '!$T$5</c:f>
              <c:strCache>
                <c:ptCount val="1"/>
                <c:pt idx="0">
                  <c:v>2017.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4"/>
              <c:layout>
                <c:manualLayout>
                  <c:x val="2.713675213675213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3A3-4337-8B79-125B19D5A8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'samoprocjena '!$R$6:$R$10</c:f>
              <c:strCache>
                <c:ptCount val="5"/>
                <c:pt idx="0">
                  <c:v>Navodim jasne kriterije ocjene rada studenata</c:v>
                </c:pt>
                <c:pt idx="1">
                  <c:v>Obavještavam studente o načinu provedbe ispita/kolokvija</c:v>
                </c:pt>
                <c:pt idx="2">
                  <c:v>Upućujem studente u obveze koje trebaju ispuniti</c:v>
                </c:pt>
                <c:pt idx="3">
                  <c:v>Obavještavam studente o sadržajima koji će se obrađivati</c:v>
                </c:pt>
                <c:pt idx="4">
                  <c:v>Obavještavam studente o nastavnim ciljevima</c:v>
                </c:pt>
              </c:strCache>
            </c:strRef>
          </c:cat>
          <c:val>
            <c:numRef>
              <c:f>'samoprocjena '!$T$6:$T$10</c:f>
              <c:numCache>
                <c:formatCode>_(* #,##0.00_);_(* \(#,##0.00\);_(* "-"??_);_(@_)</c:formatCode>
                <c:ptCount val="5"/>
                <c:pt idx="0">
                  <c:v>4.8099999999999996</c:v>
                </c:pt>
                <c:pt idx="1">
                  <c:v>4.92</c:v>
                </c:pt>
                <c:pt idx="2">
                  <c:v>4.92</c:v>
                </c:pt>
                <c:pt idx="3">
                  <c:v>4.9000000000000004</c:v>
                </c:pt>
                <c:pt idx="4">
                  <c:v>4.7699999999999996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3A3-4337-8B79-125B19D5A8F6}"/>
            </c:ext>
          </c:extLst>
        </c:ser>
        <c:ser>
          <c:idx val="2"/>
          <c:order val="2"/>
          <c:tx>
            <c:strRef>
              <c:f>'samoprocjena '!$U$5</c:f>
              <c:strCache>
                <c:ptCount val="1"/>
                <c:pt idx="0">
                  <c:v>2018.</c:v>
                </c:pt>
              </c:strCache>
            </c:strRef>
          </c:tx>
          <c:spPr>
            <a:solidFill>
              <a:schemeClr val="accent6"/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0"/>
              <c:layout>
                <c:manualLayout>
                  <c:x val="1.3568376068376069E-2"/>
                  <c:y val="-6.22549019607843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3A3-4337-8B79-125B19D5A8F6}"/>
                </c:ext>
              </c:extLst>
            </c:dLbl>
            <c:dLbl>
              <c:idx val="1"/>
              <c:layout>
                <c:manualLayout>
                  <c:x val="8.141025641025640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F3A3-4337-8B79-125B19D5A8F6}"/>
                </c:ext>
              </c:extLst>
            </c:dLbl>
            <c:dLbl>
              <c:idx val="4"/>
              <c:layout>
                <c:manualLayout>
                  <c:x val="9.497863247863247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3A3-4337-8B79-125B19D5A8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'samoprocjena '!$R$6:$R$10</c:f>
              <c:strCache>
                <c:ptCount val="5"/>
                <c:pt idx="0">
                  <c:v>Navodim jasne kriterije ocjene rada studenata</c:v>
                </c:pt>
                <c:pt idx="1">
                  <c:v>Obavještavam studente o načinu provedbe ispita/kolokvija</c:v>
                </c:pt>
                <c:pt idx="2">
                  <c:v>Upućujem studente u obveze koje trebaju ispuniti</c:v>
                </c:pt>
                <c:pt idx="3">
                  <c:v>Obavještavam studente o sadržajima koji će se obrađivati</c:v>
                </c:pt>
                <c:pt idx="4">
                  <c:v>Obavještavam studente o nastavnim ciljevima</c:v>
                </c:pt>
              </c:strCache>
            </c:strRef>
          </c:cat>
          <c:val>
            <c:numRef>
              <c:f>'samoprocjena '!$U$6:$U$10</c:f>
              <c:numCache>
                <c:formatCode>_(* #,##0.00_);_(* \(#,##0.00\);_(* "-"??_);_(@_)</c:formatCode>
                <c:ptCount val="5"/>
                <c:pt idx="0">
                  <c:v>4.8600000000000003</c:v>
                </c:pt>
                <c:pt idx="1">
                  <c:v>4.96</c:v>
                </c:pt>
                <c:pt idx="2">
                  <c:v>4.97</c:v>
                </c:pt>
                <c:pt idx="3">
                  <c:v>4.9400000000000004</c:v>
                </c:pt>
                <c:pt idx="4">
                  <c:v>4.8600000000000003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3A3-4337-8B79-125B19D5A8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703018720"/>
        <c:axId val="-703009472"/>
        <c:axId val="0"/>
      </c:bar3DChart>
      <c:catAx>
        <c:axId val="-703018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="1" baseline="0">
                <a:latin typeface="Calibri" pitchFamily="34" charset="0"/>
              </a:defRPr>
            </a:pPr>
            <a:endParaRPr lang="sr-Latn-RS"/>
          </a:p>
        </c:txPr>
        <c:crossAx val="-703009472"/>
        <c:crosses val="autoZero"/>
        <c:auto val="1"/>
        <c:lblAlgn val="ctr"/>
        <c:lblOffset val="100"/>
        <c:noMultiLvlLbl val="0"/>
      </c:catAx>
      <c:valAx>
        <c:axId val="-703009472"/>
        <c:scaling>
          <c:orientation val="minMax"/>
          <c:max val="5"/>
          <c:min val="1"/>
        </c:scaling>
        <c:delete val="0"/>
        <c:axPos val="b"/>
        <c:majorGridlines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sr-Latn-RS"/>
          </a:p>
        </c:txPr>
        <c:crossAx val="-703018720"/>
        <c:crosses val="autoZero"/>
        <c:crossBetween val="between"/>
        <c:majorUnit val="1"/>
      </c:valAx>
    </c:plotArea>
    <c:legend>
      <c:legendPos val="r"/>
      <c:layout>
        <c:manualLayout>
          <c:xMode val="edge"/>
          <c:yMode val="edge"/>
          <c:x val="0.92559094292317945"/>
          <c:y val="0.32103954248366007"/>
          <c:w val="6.8285827072993605E-2"/>
          <c:h val="0.20020833333333332"/>
        </c:manualLayout>
      </c:layout>
      <c:overlay val="0"/>
      <c:spPr>
        <a:ln>
          <a:solidFill>
            <a:sysClr val="windowText" lastClr="000000"/>
          </a:solidFill>
        </a:ln>
      </c:spPr>
      <c:txPr>
        <a:bodyPr/>
        <a:lstStyle/>
        <a:p>
          <a:pPr>
            <a:defRPr sz="1050" b="1"/>
          </a:pPr>
          <a:endParaRPr lang="sr-Latn-R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'samoprocjena '!$S$50</c:f>
              <c:strCache>
                <c:ptCount val="1"/>
                <c:pt idx="0">
                  <c:v>2016.</c:v>
                </c:pt>
              </c:strCache>
            </c:strRef>
          </c:tx>
          <c:spPr>
            <a:solidFill>
              <a:srgbClr val="7030A0"/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0"/>
              <c:layout>
                <c:manualLayout>
                  <c:x val="5.427350427350427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5D8-476D-A611-317F10490008}"/>
                </c:ext>
              </c:extLst>
            </c:dLbl>
            <c:dLbl>
              <c:idx val="4"/>
              <c:layout>
                <c:manualLayout>
                  <c:x val="6.784188034188034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5D8-476D-A611-317F104900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'samoprocjena '!$R$51:$R$55</c:f>
              <c:strCache>
                <c:ptCount val="5"/>
                <c:pt idx="0">
                  <c:v>Upućujem na izvore informacija o gradivu</c:v>
                </c:pt>
                <c:pt idx="1">
                  <c:v>Potičem studente na aktivnost</c:v>
                </c:pt>
                <c:pt idx="2">
                  <c:v>Dajem studentima povratnu informaciju o njihovu radu</c:v>
                </c:pt>
                <c:pt idx="3">
                  <c:v>Mislim da je moj način izvođenja nastave odgovarajući</c:v>
                </c:pt>
                <c:pt idx="4">
                  <c:v>Izlažem na jasan i razumljiv način</c:v>
                </c:pt>
              </c:strCache>
            </c:strRef>
          </c:cat>
          <c:val>
            <c:numRef>
              <c:f>'samoprocjena '!$S$51:$S$55</c:f>
              <c:numCache>
                <c:formatCode>_(* #,##0.00_);_(* \(#,##0.00\);_(* "-"??_);_(@_)</c:formatCode>
                <c:ptCount val="5"/>
                <c:pt idx="0">
                  <c:v>4.6500000000000004</c:v>
                </c:pt>
                <c:pt idx="1">
                  <c:v>4.74</c:v>
                </c:pt>
                <c:pt idx="2">
                  <c:v>4.68</c:v>
                </c:pt>
                <c:pt idx="3">
                  <c:v>4.55</c:v>
                </c:pt>
                <c:pt idx="4">
                  <c:v>4.62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5D8-476D-A611-317F10490008}"/>
            </c:ext>
          </c:extLst>
        </c:ser>
        <c:ser>
          <c:idx val="1"/>
          <c:order val="1"/>
          <c:tx>
            <c:strRef>
              <c:f>'samoprocjena '!$T$50</c:f>
              <c:strCache>
                <c:ptCount val="1"/>
                <c:pt idx="0">
                  <c:v>2017.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4"/>
              <c:layout>
                <c:manualLayout>
                  <c:x val="2.713675213675213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5D8-476D-A611-317F104900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'samoprocjena '!$R$51:$R$55</c:f>
              <c:strCache>
                <c:ptCount val="5"/>
                <c:pt idx="0">
                  <c:v>Upućujem na izvore informacija o gradivu</c:v>
                </c:pt>
                <c:pt idx="1">
                  <c:v>Potičem studente na aktivnost</c:v>
                </c:pt>
                <c:pt idx="2">
                  <c:v>Dajem studentima povratnu informaciju o njihovu radu</c:v>
                </c:pt>
                <c:pt idx="3">
                  <c:v>Mislim da je moj način izvođenja nastave odgovarajući</c:v>
                </c:pt>
                <c:pt idx="4">
                  <c:v>Izlažem na jasan i razumljiv način</c:v>
                </c:pt>
              </c:strCache>
            </c:strRef>
          </c:cat>
          <c:val>
            <c:numRef>
              <c:f>'samoprocjena '!$T$51:$T$55</c:f>
              <c:numCache>
                <c:formatCode>_(* #,##0.00_);_(* \(#,##0.00\);_(* "-"??_);_(@_)</c:formatCode>
                <c:ptCount val="5"/>
                <c:pt idx="0">
                  <c:v>4.66</c:v>
                </c:pt>
                <c:pt idx="1">
                  <c:v>4.76</c:v>
                </c:pt>
                <c:pt idx="2">
                  <c:v>4.76</c:v>
                </c:pt>
                <c:pt idx="3">
                  <c:v>4.55</c:v>
                </c:pt>
                <c:pt idx="4">
                  <c:v>4.6399999999999997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5D8-476D-A611-317F10490008}"/>
            </c:ext>
          </c:extLst>
        </c:ser>
        <c:ser>
          <c:idx val="2"/>
          <c:order val="2"/>
          <c:tx>
            <c:strRef>
              <c:f>'samoprocjena '!$U$50</c:f>
              <c:strCache>
                <c:ptCount val="1"/>
                <c:pt idx="0">
                  <c:v>2018.</c:v>
                </c:pt>
              </c:strCache>
            </c:strRef>
          </c:tx>
          <c:spPr>
            <a:solidFill>
              <a:schemeClr val="accent6"/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0"/>
              <c:layout>
                <c:manualLayout>
                  <c:x val="1.3568376068376069E-2"/>
                  <c:y val="-6.22549019607843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5D8-476D-A611-317F10490008}"/>
                </c:ext>
              </c:extLst>
            </c:dLbl>
            <c:dLbl>
              <c:idx val="1"/>
              <c:layout>
                <c:manualLayout>
                  <c:x val="8.141025641025640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F5D8-476D-A611-317F10490008}"/>
                </c:ext>
              </c:extLst>
            </c:dLbl>
            <c:dLbl>
              <c:idx val="4"/>
              <c:layout>
                <c:manualLayout>
                  <c:x val="9.497863247863247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5D8-476D-A611-317F104900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'samoprocjena '!$R$51:$R$55</c:f>
              <c:strCache>
                <c:ptCount val="5"/>
                <c:pt idx="0">
                  <c:v>Upućujem na izvore informacija o gradivu</c:v>
                </c:pt>
                <c:pt idx="1">
                  <c:v>Potičem studente na aktivnost</c:v>
                </c:pt>
                <c:pt idx="2">
                  <c:v>Dajem studentima povratnu informaciju o njihovu radu</c:v>
                </c:pt>
                <c:pt idx="3">
                  <c:v>Mislim da je moj način izvođenja nastave odgovarajući</c:v>
                </c:pt>
                <c:pt idx="4">
                  <c:v>Izlažem na jasan i razumljiv način</c:v>
                </c:pt>
              </c:strCache>
            </c:strRef>
          </c:cat>
          <c:val>
            <c:numRef>
              <c:f>'samoprocjena '!$U$51:$U$55</c:f>
              <c:numCache>
                <c:formatCode>_(* #,##0.00_);_(* \(#,##0.00\);_(* "-"??_);_(@_)</c:formatCode>
                <c:ptCount val="5"/>
                <c:pt idx="0">
                  <c:v>4.72</c:v>
                </c:pt>
                <c:pt idx="1">
                  <c:v>4.75</c:v>
                </c:pt>
                <c:pt idx="2">
                  <c:v>4.7300000000000004</c:v>
                </c:pt>
                <c:pt idx="3">
                  <c:v>4.49</c:v>
                </c:pt>
                <c:pt idx="4">
                  <c:v>4.5599999999999996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5D8-476D-A611-317F104900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703008384"/>
        <c:axId val="-703020896"/>
        <c:axId val="0"/>
      </c:bar3DChart>
      <c:catAx>
        <c:axId val="-70300838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="1" baseline="0">
                <a:latin typeface="Calibri" pitchFamily="34" charset="0"/>
              </a:defRPr>
            </a:pPr>
            <a:endParaRPr lang="sr-Latn-RS"/>
          </a:p>
        </c:txPr>
        <c:crossAx val="-703020896"/>
        <c:crosses val="autoZero"/>
        <c:auto val="1"/>
        <c:lblAlgn val="ctr"/>
        <c:lblOffset val="100"/>
        <c:noMultiLvlLbl val="0"/>
      </c:catAx>
      <c:valAx>
        <c:axId val="-703020896"/>
        <c:scaling>
          <c:orientation val="minMax"/>
          <c:max val="5"/>
          <c:min val="1"/>
        </c:scaling>
        <c:delete val="0"/>
        <c:axPos val="b"/>
        <c:majorGridlines/>
        <c:numFmt formatCode="_(* #,##0.00_);_(* \(#,##0.00\);_(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sr-Latn-RS"/>
          </a:p>
        </c:txPr>
        <c:crossAx val="-703008384"/>
        <c:crosses val="autoZero"/>
        <c:crossBetween val="between"/>
        <c:majorUnit val="1"/>
      </c:valAx>
    </c:plotArea>
    <c:legend>
      <c:legendPos val="r"/>
      <c:layout>
        <c:manualLayout>
          <c:xMode val="edge"/>
          <c:yMode val="edge"/>
          <c:x val="0.9130592816430817"/>
          <c:y val="0.39989575163398694"/>
          <c:w val="8.062856230345912E-2"/>
          <c:h val="0.19398284313725489"/>
        </c:manualLayout>
      </c:layout>
      <c:overlay val="0"/>
      <c:spPr>
        <a:ln>
          <a:solidFill>
            <a:sysClr val="windowText" lastClr="000000"/>
          </a:solidFill>
        </a:ln>
      </c:spPr>
      <c:txPr>
        <a:bodyPr/>
        <a:lstStyle/>
        <a:p>
          <a:pPr>
            <a:defRPr sz="1100" b="1"/>
          </a:pPr>
          <a:endParaRPr lang="sr-Latn-R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'samoprocjena '!$S$93</c:f>
              <c:strCache>
                <c:ptCount val="1"/>
                <c:pt idx="0">
                  <c:v>2016.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0"/>
              <c:layout>
                <c:manualLayout>
                  <c:x val="5.427350427350427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D2A-4131-887F-FEC5345F7B1F}"/>
                </c:ext>
              </c:extLst>
            </c:dLbl>
            <c:dLbl>
              <c:idx val="2"/>
              <c:layout>
                <c:manualLayout>
                  <c:x val="4.0705128205128201E-3"/>
                  <c:y val="-2.07516339869281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D2A-4131-887F-FEC5345F7B1F}"/>
                </c:ext>
              </c:extLst>
            </c:dLbl>
            <c:dLbl>
              <c:idx val="3"/>
              <c:layout>
                <c:manualLayout>
                  <c:x val="5.427243589743689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D2A-4131-887F-FEC5345F7B1F}"/>
                </c:ext>
              </c:extLst>
            </c:dLbl>
            <c:dLbl>
              <c:idx val="4"/>
              <c:layout>
                <c:manualLayout>
                  <c:x val="6.784188034188034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D2A-4131-887F-FEC5345F7B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'samoprocjena '!$R$94:$R$97</c:f>
              <c:strCache>
                <c:ptCount val="4"/>
                <c:pt idx="0">
                  <c:v>Nadoknađujem otkazanu nastavu</c:v>
                </c:pt>
                <c:pt idx="1">
                  <c:v>Pristupačan sam i susretljiv</c:v>
                </c:pt>
                <c:pt idx="2">
                  <c:v>Korektan sam u komunikaciji sa studentima</c:v>
                </c:pt>
                <c:pt idx="3">
                  <c:v>Dostupan sam za konzultacije</c:v>
                </c:pt>
              </c:strCache>
            </c:strRef>
          </c:cat>
          <c:val>
            <c:numRef>
              <c:f>'samoprocjena '!$S$94:$S$97</c:f>
              <c:numCache>
                <c:formatCode>_(* #,##0.00_);_(* \(#,##0.00\);_(* "-"??_);_(@_)</c:formatCode>
                <c:ptCount val="4"/>
                <c:pt idx="0">
                  <c:v>4.9400000000000004</c:v>
                </c:pt>
                <c:pt idx="1">
                  <c:v>4.79</c:v>
                </c:pt>
                <c:pt idx="2">
                  <c:v>4.8499999999999996</c:v>
                </c:pt>
                <c:pt idx="3">
                  <c:v>4.91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D2A-4131-887F-FEC5345F7B1F}"/>
            </c:ext>
          </c:extLst>
        </c:ser>
        <c:ser>
          <c:idx val="1"/>
          <c:order val="1"/>
          <c:tx>
            <c:strRef>
              <c:f>'samoprocjena '!$T$93</c:f>
              <c:strCache>
                <c:ptCount val="1"/>
                <c:pt idx="0">
                  <c:v>2017.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4"/>
              <c:layout>
                <c:manualLayout>
                  <c:x val="2.713675213675213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D2A-4131-887F-FEC5345F7B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'samoprocjena '!$R$94:$R$97</c:f>
              <c:strCache>
                <c:ptCount val="4"/>
                <c:pt idx="0">
                  <c:v>Nadoknađujem otkazanu nastavu</c:v>
                </c:pt>
                <c:pt idx="1">
                  <c:v>Pristupačan sam i susretljiv</c:v>
                </c:pt>
                <c:pt idx="2">
                  <c:v>Korektan sam u komunikaciji sa studentima</c:v>
                </c:pt>
                <c:pt idx="3">
                  <c:v>Dostupan sam za konzultacije</c:v>
                </c:pt>
              </c:strCache>
            </c:strRef>
          </c:cat>
          <c:val>
            <c:numRef>
              <c:f>'samoprocjena '!$T$94:$T$97</c:f>
              <c:numCache>
                <c:formatCode>_(* #,##0.00_);_(* \(#,##0.00\);_(* "-"??_);_(@_)</c:formatCode>
                <c:ptCount val="4"/>
                <c:pt idx="0">
                  <c:v>4.9400000000000004</c:v>
                </c:pt>
                <c:pt idx="1">
                  <c:v>4.87</c:v>
                </c:pt>
                <c:pt idx="2">
                  <c:v>4.9000000000000004</c:v>
                </c:pt>
                <c:pt idx="3">
                  <c:v>4.91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D2A-4131-887F-FEC5345F7B1F}"/>
            </c:ext>
          </c:extLst>
        </c:ser>
        <c:ser>
          <c:idx val="2"/>
          <c:order val="2"/>
          <c:tx>
            <c:strRef>
              <c:f>'samoprocjena '!$U$93</c:f>
              <c:strCache>
                <c:ptCount val="1"/>
                <c:pt idx="0">
                  <c:v>2018.</c:v>
                </c:pt>
              </c:strCache>
            </c:strRef>
          </c:tx>
          <c:spPr>
            <a:solidFill>
              <a:schemeClr val="accent6"/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0"/>
              <c:layout>
                <c:manualLayout>
                  <c:x val="1.3568376068376069E-2"/>
                  <c:y val="-6.22549019607843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D2A-4131-887F-FEC5345F7B1F}"/>
                </c:ext>
              </c:extLst>
            </c:dLbl>
            <c:dLbl>
              <c:idx val="1"/>
              <c:layout>
                <c:manualLayout>
                  <c:x val="8.141025641025640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2D2A-4131-887F-FEC5345F7B1F}"/>
                </c:ext>
              </c:extLst>
            </c:dLbl>
            <c:dLbl>
              <c:idx val="3"/>
              <c:layout>
                <c:manualLayout>
                  <c:x val="8.1410256410257408E-3"/>
                  <c:y val="-4.15032679738562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2D2A-4131-887F-FEC5345F7B1F}"/>
                </c:ext>
              </c:extLst>
            </c:dLbl>
            <c:dLbl>
              <c:idx val="4"/>
              <c:layout>
                <c:manualLayout>
                  <c:x val="9.497863247863247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D2A-4131-887F-FEC5345F7B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'samoprocjena '!$R$94:$R$97</c:f>
              <c:strCache>
                <c:ptCount val="4"/>
                <c:pt idx="0">
                  <c:v>Nadoknađujem otkazanu nastavu</c:v>
                </c:pt>
                <c:pt idx="1">
                  <c:v>Pristupačan sam i susretljiv</c:v>
                </c:pt>
                <c:pt idx="2">
                  <c:v>Korektan sam u komunikaciji sa studentima</c:v>
                </c:pt>
                <c:pt idx="3">
                  <c:v>Dostupan sam za konzultacije</c:v>
                </c:pt>
              </c:strCache>
            </c:strRef>
          </c:cat>
          <c:val>
            <c:numRef>
              <c:f>'samoprocjena '!$U$94:$U$97</c:f>
              <c:numCache>
                <c:formatCode>_(* #,##0.00_);_(* \(#,##0.00\);_(* "-"??_);_(@_)</c:formatCode>
                <c:ptCount val="4"/>
                <c:pt idx="0">
                  <c:v>4.9400000000000004</c:v>
                </c:pt>
                <c:pt idx="1">
                  <c:v>4.8600000000000003</c:v>
                </c:pt>
                <c:pt idx="2">
                  <c:v>4.87</c:v>
                </c:pt>
                <c:pt idx="3">
                  <c:v>4.8899999999999997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2D2A-4131-887F-FEC5345F7B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703019808"/>
        <c:axId val="-703012192"/>
        <c:axId val="0"/>
      </c:bar3DChart>
      <c:catAx>
        <c:axId val="-70301980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="1" baseline="0">
                <a:latin typeface="Calibri" pitchFamily="34" charset="0"/>
              </a:defRPr>
            </a:pPr>
            <a:endParaRPr lang="sr-Latn-RS"/>
          </a:p>
        </c:txPr>
        <c:crossAx val="-703012192"/>
        <c:crosses val="autoZero"/>
        <c:auto val="1"/>
        <c:lblAlgn val="ctr"/>
        <c:lblOffset val="100"/>
        <c:noMultiLvlLbl val="0"/>
      </c:catAx>
      <c:valAx>
        <c:axId val="-703012192"/>
        <c:scaling>
          <c:orientation val="minMax"/>
          <c:max val="5"/>
          <c:min val="1"/>
        </c:scaling>
        <c:delete val="0"/>
        <c:axPos val="b"/>
        <c:majorGridlines/>
        <c:numFmt formatCode="_(* #,##0.00_);_(* \(#,##0.00\);_(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sr-Latn-RS"/>
          </a:p>
        </c:txPr>
        <c:crossAx val="-703019808"/>
        <c:crosses val="autoZero"/>
        <c:crossBetween val="between"/>
        <c:majorUnit val="1"/>
      </c:valAx>
    </c:plotArea>
    <c:legend>
      <c:legendPos val="r"/>
      <c:layout>
        <c:manualLayout>
          <c:xMode val="edge"/>
          <c:yMode val="edge"/>
          <c:x val="0.90152933372641497"/>
          <c:y val="0.3957454248366013"/>
          <c:w val="8.2188605542452831E-2"/>
          <c:h val="0.20020833333333332"/>
        </c:manualLayout>
      </c:layout>
      <c:overlay val="0"/>
      <c:spPr>
        <a:ln>
          <a:solidFill>
            <a:sysClr val="windowText" lastClr="000000"/>
          </a:solidFill>
        </a:ln>
      </c:spPr>
      <c:txPr>
        <a:bodyPr/>
        <a:lstStyle/>
        <a:p>
          <a:pPr>
            <a:defRPr sz="1100" b="1"/>
          </a:pPr>
          <a:endParaRPr lang="sr-Latn-R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'procjena studenata'!$S$6</c:f>
              <c:strCache>
                <c:ptCount val="1"/>
                <c:pt idx="0">
                  <c:v>2016.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0"/>
              <c:layout>
                <c:manualLayout>
                  <c:x val="5.427350427350427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A95-4100-AF5B-6D7264E61BB7}"/>
                </c:ext>
              </c:extLst>
            </c:dLbl>
            <c:dLbl>
              <c:idx val="4"/>
              <c:layout>
                <c:manualLayout>
                  <c:x val="6.784188034188034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A95-4100-AF5B-6D7264E61B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'procjena studenata'!$R$7:$R$15</c:f>
              <c:strCache>
                <c:ptCount val="9"/>
                <c:pt idx="0">
                  <c:v>Samostalno traže dodatne izvore podataka o gradivu</c:v>
                </c:pt>
                <c:pt idx="1">
                  <c:v>Kada im nešto nije jasno, pitaju me</c:v>
                </c:pt>
                <c:pt idx="2">
                  <c:v>Korektno se ponašaju u komunikaciji sa mnom</c:v>
                </c:pt>
                <c:pt idx="3">
                  <c:v>Aktivno sudjeluju u nastavi</c:v>
                </c:pt>
                <c:pt idx="4">
                  <c:v>Pozorno prate nastavu</c:v>
                </c:pt>
                <c:pt idx="5">
                  <c:v>Na vrijeme izvršavaju obveze</c:v>
                </c:pt>
                <c:pt idx="6">
                  <c:v>Redovito se pripremaju za praćenje nastave</c:v>
                </c:pt>
                <c:pt idx="7">
                  <c:v>U dovoljnoj mjeri pohađaju nastavu</c:v>
                </c:pt>
                <c:pt idx="8">
                  <c:v>Pokazuju zanimanje za kolegije koje predajem</c:v>
                </c:pt>
              </c:strCache>
            </c:strRef>
          </c:cat>
          <c:val>
            <c:numRef>
              <c:f>'procjena studenata'!$S$7:$S$15</c:f>
              <c:numCache>
                <c:formatCode>_(* #,##0.00_);_(* \(#,##0.00\);_(* "-"??_);_(@_)</c:formatCode>
                <c:ptCount val="9"/>
                <c:pt idx="0">
                  <c:v>2.88</c:v>
                </c:pt>
                <c:pt idx="1">
                  <c:v>4.04</c:v>
                </c:pt>
                <c:pt idx="2">
                  <c:v>4.57</c:v>
                </c:pt>
                <c:pt idx="3">
                  <c:v>3.74</c:v>
                </c:pt>
                <c:pt idx="4">
                  <c:v>3.82</c:v>
                </c:pt>
                <c:pt idx="5">
                  <c:v>3.61</c:v>
                </c:pt>
                <c:pt idx="6">
                  <c:v>3.13</c:v>
                </c:pt>
                <c:pt idx="7">
                  <c:v>4.2</c:v>
                </c:pt>
                <c:pt idx="8">
                  <c:v>3.99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A95-4100-AF5B-6D7264E61BB7}"/>
            </c:ext>
          </c:extLst>
        </c:ser>
        <c:ser>
          <c:idx val="1"/>
          <c:order val="1"/>
          <c:tx>
            <c:strRef>
              <c:f>'procjena studenata'!$T$6</c:f>
              <c:strCache>
                <c:ptCount val="1"/>
                <c:pt idx="0">
                  <c:v>2017.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4"/>
              <c:layout>
                <c:manualLayout>
                  <c:x val="2.713675213675213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A95-4100-AF5B-6D7264E61B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'procjena studenata'!$R$7:$R$15</c:f>
              <c:strCache>
                <c:ptCount val="9"/>
                <c:pt idx="0">
                  <c:v>Samostalno traže dodatne izvore podataka o gradivu</c:v>
                </c:pt>
                <c:pt idx="1">
                  <c:v>Kada im nešto nije jasno, pitaju me</c:v>
                </c:pt>
                <c:pt idx="2">
                  <c:v>Korektno se ponašaju u komunikaciji sa mnom</c:v>
                </c:pt>
                <c:pt idx="3">
                  <c:v>Aktivno sudjeluju u nastavi</c:v>
                </c:pt>
                <c:pt idx="4">
                  <c:v>Pozorno prate nastavu</c:v>
                </c:pt>
                <c:pt idx="5">
                  <c:v>Na vrijeme izvršavaju obveze</c:v>
                </c:pt>
                <c:pt idx="6">
                  <c:v>Redovito se pripremaju za praćenje nastave</c:v>
                </c:pt>
                <c:pt idx="7">
                  <c:v>U dovoljnoj mjeri pohađaju nastavu</c:v>
                </c:pt>
                <c:pt idx="8">
                  <c:v>Pokazuju zanimanje za kolegije koje predajem</c:v>
                </c:pt>
              </c:strCache>
            </c:strRef>
          </c:cat>
          <c:val>
            <c:numRef>
              <c:f>'procjena studenata'!$T$7:$T$15</c:f>
              <c:numCache>
                <c:formatCode>_(* #,##0.00_);_(* \(#,##0.00\);_(* "-"??_);_(@_)</c:formatCode>
                <c:ptCount val="9"/>
                <c:pt idx="0">
                  <c:v>2.97</c:v>
                </c:pt>
                <c:pt idx="1">
                  <c:v>4.18</c:v>
                </c:pt>
                <c:pt idx="2">
                  <c:v>4.6900000000000004</c:v>
                </c:pt>
                <c:pt idx="3">
                  <c:v>3.82</c:v>
                </c:pt>
                <c:pt idx="4">
                  <c:v>3.82</c:v>
                </c:pt>
                <c:pt idx="5">
                  <c:v>3.71</c:v>
                </c:pt>
                <c:pt idx="6">
                  <c:v>3.18</c:v>
                </c:pt>
                <c:pt idx="7">
                  <c:v>4.18</c:v>
                </c:pt>
                <c:pt idx="8">
                  <c:v>3.95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A95-4100-AF5B-6D7264E61BB7}"/>
            </c:ext>
          </c:extLst>
        </c:ser>
        <c:ser>
          <c:idx val="2"/>
          <c:order val="2"/>
          <c:tx>
            <c:strRef>
              <c:f>'procjena studenata'!$U$6</c:f>
              <c:strCache>
                <c:ptCount val="1"/>
                <c:pt idx="0">
                  <c:v>2018.</c:v>
                </c:pt>
              </c:strCache>
            </c:strRef>
          </c:tx>
          <c:spPr>
            <a:solidFill>
              <a:schemeClr val="accent6"/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0"/>
              <c:layout>
                <c:manualLayout>
                  <c:x val="1.3568376068376069E-2"/>
                  <c:y val="-6.22549019607843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A95-4100-AF5B-6D7264E61BB7}"/>
                </c:ext>
              </c:extLst>
            </c:dLbl>
            <c:dLbl>
              <c:idx val="1"/>
              <c:layout>
                <c:manualLayout>
                  <c:x val="8.141025641025640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AA95-4100-AF5B-6D7264E61BB7}"/>
                </c:ext>
              </c:extLst>
            </c:dLbl>
            <c:dLbl>
              <c:idx val="4"/>
              <c:layout>
                <c:manualLayout>
                  <c:x val="9.497863247863247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A95-4100-AF5B-6D7264E61B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'procjena studenata'!$R$7:$R$15</c:f>
              <c:strCache>
                <c:ptCount val="9"/>
                <c:pt idx="0">
                  <c:v>Samostalno traže dodatne izvore podataka o gradivu</c:v>
                </c:pt>
                <c:pt idx="1">
                  <c:v>Kada im nešto nije jasno, pitaju me</c:v>
                </c:pt>
                <c:pt idx="2">
                  <c:v>Korektno se ponašaju u komunikaciji sa mnom</c:v>
                </c:pt>
                <c:pt idx="3">
                  <c:v>Aktivno sudjeluju u nastavi</c:v>
                </c:pt>
                <c:pt idx="4">
                  <c:v>Pozorno prate nastavu</c:v>
                </c:pt>
                <c:pt idx="5">
                  <c:v>Na vrijeme izvršavaju obveze</c:v>
                </c:pt>
                <c:pt idx="6">
                  <c:v>Redovito se pripremaju za praćenje nastave</c:v>
                </c:pt>
                <c:pt idx="7">
                  <c:v>U dovoljnoj mjeri pohađaju nastavu</c:v>
                </c:pt>
                <c:pt idx="8">
                  <c:v>Pokazuju zanimanje za kolegije koje predajem</c:v>
                </c:pt>
              </c:strCache>
            </c:strRef>
          </c:cat>
          <c:val>
            <c:numRef>
              <c:f>'procjena studenata'!$U$7:$U$15</c:f>
              <c:numCache>
                <c:formatCode>_(* #,##0.00_);_(* \(#,##0.00\);_(* "-"??_);_(@_)</c:formatCode>
                <c:ptCount val="9"/>
                <c:pt idx="0">
                  <c:v>3.37</c:v>
                </c:pt>
                <c:pt idx="1">
                  <c:v>4.2</c:v>
                </c:pt>
                <c:pt idx="2">
                  <c:v>4.83</c:v>
                </c:pt>
                <c:pt idx="3">
                  <c:v>3.97</c:v>
                </c:pt>
                <c:pt idx="4">
                  <c:v>3.96</c:v>
                </c:pt>
                <c:pt idx="5">
                  <c:v>3.93</c:v>
                </c:pt>
                <c:pt idx="6">
                  <c:v>3.5</c:v>
                </c:pt>
                <c:pt idx="7">
                  <c:v>4.43</c:v>
                </c:pt>
                <c:pt idx="8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A95-4100-AF5B-6D7264E61B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703016544"/>
        <c:axId val="-703020352"/>
        <c:axId val="0"/>
      </c:bar3DChart>
      <c:catAx>
        <c:axId val="-70301654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 b="1" baseline="0">
                <a:latin typeface="Calibri" pitchFamily="34" charset="0"/>
              </a:defRPr>
            </a:pPr>
            <a:endParaRPr lang="sr-Latn-RS"/>
          </a:p>
        </c:txPr>
        <c:crossAx val="-703020352"/>
        <c:crosses val="autoZero"/>
        <c:auto val="1"/>
        <c:lblAlgn val="ctr"/>
        <c:lblOffset val="100"/>
        <c:noMultiLvlLbl val="0"/>
      </c:catAx>
      <c:valAx>
        <c:axId val="-703020352"/>
        <c:scaling>
          <c:orientation val="minMax"/>
          <c:max val="5"/>
          <c:min val="0"/>
        </c:scaling>
        <c:delete val="0"/>
        <c:axPos val="b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sr-Latn-RS"/>
          </a:p>
        </c:txPr>
        <c:crossAx val="-703016544"/>
        <c:crosses val="autoZero"/>
        <c:crossBetween val="between"/>
        <c:majorUnit val="1"/>
        <c:minorUnit val="0.1"/>
      </c:valAx>
    </c:plotArea>
    <c:legend>
      <c:legendPos val="r"/>
      <c:layout>
        <c:manualLayout>
          <c:xMode val="edge"/>
          <c:yMode val="edge"/>
          <c:x val="0.90607188482704415"/>
          <c:y val="0.3957454248366013"/>
          <c:w val="7.7646054441823903E-2"/>
          <c:h val="0.20020833333333332"/>
        </c:manualLayout>
      </c:layout>
      <c:overlay val="0"/>
      <c:spPr>
        <a:ln>
          <a:solidFill>
            <a:sysClr val="windowText" lastClr="000000"/>
          </a:solidFill>
        </a:ln>
      </c:spPr>
      <c:txPr>
        <a:bodyPr/>
        <a:lstStyle/>
        <a:p>
          <a:pPr>
            <a:defRPr sz="1100" b="1"/>
          </a:pPr>
          <a:endParaRPr lang="sr-Latn-R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3141198481959984E-2"/>
          <c:y val="5.5562626262626265E-2"/>
          <c:w val="0.93628070068838409"/>
          <c:h val="0.86821565656565658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scene3d>
              <a:camera prst="orthographicFront"/>
              <a:lightRig rig="threePt" dir="t"/>
            </a:scene3d>
            <a:sp3d prstMaterial="plastic">
              <a:bevelT w="31750"/>
            </a:sp3d>
          </c:spPr>
          <c:invertIfNegative val="0"/>
          <c:dPt>
            <c:idx val="1"/>
            <c:invertIfNegative val="0"/>
            <c:bubble3D val="0"/>
            <c:spPr>
              <a:solidFill>
                <a:schemeClr val="accent1"/>
              </a:solidFill>
              <a:scene3d>
                <a:camera prst="orthographicFront"/>
                <a:lightRig rig="threePt" dir="t"/>
              </a:scene3d>
              <a:sp3d prstMaterial="plastic">
                <a:bevelT w="31750"/>
              </a:sp3d>
            </c:spPr>
            <c:extLst>
              <c:ext xmlns:c16="http://schemas.microsoft.com/office/drawing/2014/chart" uri="{C3380CC4-5D6E-409C-BE32-E72D297353CC}">
                <c16:uniqueId val="{00000001-2462-432F-B12D-18BAE498020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scene3d>
                <a:camera prst="orthographicFront"/>
                <a:lightRig rig="threePt" dir="t"/>
              </a:scene3d>
              <a:sp3d prstMaterial="plastic">
                <a:bevelT w="31750"/>
              </a:sp3d>
            </c:spPr>
            <c:extLst>
              <c:ext xmlns:c16="http://schemas.microsoft.com/office/drawing/2014/chart" uri="{C3380CC4-5D6E-409C-BE32-E72D297353CC}">
                <c16:uniqueId val="{00000002-2462-432F-B12D-18BAE4980203}"/>
              </c:ext>
            </c:extLst>
          </c:dPt>
          <c:dLbls>
            <c:dLbl>
              <c:idx val="0"/>
              <c:layout>
                <c:manualLayout>
                  <c:x val="1.3428306878306878E-2"/>
                  <c:y val="1.2341919191919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462-432F-B12D-18BAE4980203}"/>
                </c:ext>
              </c:extLst>
            </c:dLbl>
            <c:dLbl>
              <c:idx val="1"/>
              <c:layout>
                <c:manualLayout>
                  <c:x val="3.3742063492063494E-3"/>
                  <c:y val="-3.69343434343434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462-432F-B12D-18BAE4980203}"/>
                </c:ext>
              </c:extLst>
            </c:dLbl>
            <c:dLbl>
              <c:idx val="2"/>
              <c:layout>
                <c:manualLayout>
                  <c:x val="-1.6943121693121692E-3"/>
                  <c:y val="2.8828282828282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462-432F-B12D-18BAE49802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'samo stalni radni odnos'!$K$50:$K$52</c:f>
              <c:strCache>
                <c:ptCount val="3"/>
                <c:pt idx="0">
                  <c:v>Znanstveno-nastavno</c:v>
                </c:pt>
                <c:pt idx="1">
                  <c:v>Suradničko</c:v>
                </c:pt>
                <c:pt idx="2">
                  <c:v>Nastavno</c:v>
                </c:pt>
              </c:strCache>
            </c:strRef>
          </c:cat>
          <c:val>
            <c:numRef>
              <c:f>'samo stalni radni odnos'!$L$50:$L$52</c:f>
              <c:numCache>
                <c:formatCode>0.00%</c:formatCode>
                <c:ptCount val="3"/>
                <c:pt idx="0">
                  <c:v>0.62029999999999996</c:v>
                </c:pt>
                <c:pt idx="1">
                  <c:v>0.29110000000000003</c:v>
                </c:pt>
                <c:pt idx="2">
                  <c:v>8.8599999999999998E-2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462-432F-B12D-18BAE498020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15"/>
        <c:gapDepth val="115"/>
        <c:shape val="box"/>
        <c:axId val="1086783040"/>
        <c:axId val="1086784672"/>
        <c:axId val="0"/>
      </c:bar3DChart>
      <c:catAx>
        <c:axId val="108678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sr-Latn-RS"/>
          </a:p>
        </c:txPr>
        <c:crossAx val="1086784672"/>
        <c:crosses val="autoZero"/>
        <c:auto val="1"/>
        <c:lblAlgn val="ctr"/>
        <c:lblOffset val="100"/>
        <c:noMultiLvlLbl val="0"/>
      </c:catAx>
      <c:valAx>
        <c:axId val="1086784672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sr-Latn-RS"/>
          </a:p>
        </c:txPr>
        <c:crossAx val="10867830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3"/>
          <c:order val="3"/>
          <c:tx>
            <c:strRef>
              <c:f>Sheet4!$AA$11</c:f>
              <c:strCache>
                <c:ptCount val="1"/>
                <c:pt idx="0">
                  <c:v>2016.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effectLst/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Sheet4!$W$12:$W$17</c:f>
              <c:strCache>
                <c:ptCount val="6"/>
                <c:pt idx="0">
                  <c:v>0-2 godine</c:v>
                </c:pt>
                <c:pt idx="1">
                  <c:v>3-5 godina</c:v>
                </c:pt>
                <c:pt idx="2">
                  <c:v>6-8 godina</c:v>
                </c:pt>
                <c:pt idx="3">
                  <c:v>9-11 godina</c:v>
                </c:pt>
                <c:pt idx="4">
                  <c:v>12-14 godina</c:v>
                </c:pt>
                <c:pt idx="5">
                  <c:v>15 i više</c:v>
                </c:pt>
              </c:strCache>
            </c:strRef>
          </c:cat>
          <c:val>
            <c:numRef>
              <c:f>Sheet4!$AA$12:$AA$17</c:f>
              <c:numCache>
                <c:formatCode>0.00%</c:formatCode>
                <c:ptCount val="6"/>
                <c:pt idx="0">
                  <c:v>0.19120000000000001</c:v>
                </c:pt>
                <c:pt idx="1">
                  <c:v>8.8200000000000001E-2</c:v>
                </c:pt>
                <c:pt idx="2">
                  <c:v>0.3382</c:v>
                </c:pt>
                <c:pt idx="3">
                  <c:v>0.1618</c:v>
                </c:pt>
                <c:pt idx="4">
                  <c:v>0.1618</c:v>
                </c:pt>
                <c:pt idx="5">
                  <c:v>5.8799999999999998E-2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60-42DD-848F-5BF14C48503C}"/>
            </c:ext>
          </c:extLst>
        </c:ser>
        <c:ser>
          <c:idx val="4"/>
          <c:order val="4"/>
          <c:tx>
            <c:strRef>
              <c:f>Sheet4!$AB$11</c:f>
              <c:strCache>
                <c:ptCount val="1"/>
                <c:pt idx="0">
                  <c:v>2017.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Sheet4!$W$12:$W$17</c:f>
              <c:strCache>
                <c:ptCount val="6"/>
                <c:pt idx="0">
                  <c:v>0-2 godine</c:v>
                </c:pt>
                <c:pt idx="1">
                  <c:v>3-5 godina</c:v>
                </c:pt>
                <c:pt idx="2">
                  <c:v>6-8 godina</c:v>
                </c:pt>
                <c:pt idx="3">
                  <c:v>9-11 godina</c:v>
                </c:pt>
                <c:pt idx="4">
                  <c:v>12-14 godina</c:v>
                </c:pt>
                <c:pt idx="5">
                  <c:v>15 i više</c:v>
                </c:pt>
              </c:strCache>
            </c:strRef>
          </c:cat>
          <c:val>
            <c:numRef>
              <c:f>Sheet4!$AB$12:$AB$17</c:f>
              <c:numCache>
                <c:formatCode>0.00%</c:formatCode>
                <c:ptCount val="6"/>
                <c:pt idx="0">
                  <c:v>0.26919999999999999</c:v>
                </c:pt>
                <c:pt idx="1">
                  <c:v>0.15379999999999999</c:v>
                </c:pt>
                <c:pt idx="2">
                  <c:v>0.2949</c:v>
                </c:pt>
                <c:pt idx="3">
                  <c:v>8.9700000000000002E-2</c:v>
                </c:pt>
                <c:pt idx="4">
                  <c:v>8.9700000000000002E-2</c:v>
                </c:pt>
                <c:pt idx="5">
                  <c:v>0.1026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60-42DD-848F-5BF14C48503C}"/>
            </c:ext>
          </c:extLst>
        </c:ser>
        <c:ser>
          <c:idx val="5"/>
          <c:order val="5"/>
          <c:tx>
            <c:strRef>
              <c:f>Sheet4!$AC$11</c:f>
              <c:strCache>
                <c:ptCount val="1"/>
                <c:pt idx="0">
                  <c:v>2018.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Sheet4!$W$12:$W$17</c:f>
              <c:strCache>
                <c:ptCount val="6"/>
                <c:pt idx="0">
                  <c:v>0-2 godine</c:v>
                </c:pt>
                <c:pt idx="1">
                  <c:v>3-5 godina</c:v>
                </c:pt>
                <c:pt idx="2">
                  <c:v>6-8 godina</c:v>
                </c:pt>
                <c:pt idx="3">
                  <c:v>9-11 godina</c:v>
                </c:pt>
                <c:pt idx="4">
                  <c:v>12-14 godina</c:v>
                </c:pt>
                <c:pt idx="5">
                  <c:v>15 i više</c:v>
                </c:pt>
              </c:strCache>
            </c:strRef>
          </c:cat>
          <c:val>
            <c:numRef>
              <c:f>Sheet4!$AC$12:$AC$17</c:f>
              <c:numCache>
                <c:formatCode>0.00%</c:formatCode>
                <c:ptCount val="6"/>
                <c:pt idx="0">
                  <c:v>0.37969999999999998</c:v>
                </c:pt>
                <c:pt idx="1">
                  <c:v>0.13919999999999999</c:v>
                </c:pt>
                <c:pt idx="2">
                  <c:v>0.18990000000000001</c:v>
                </c:pt>
                <c:pt idx="3">
                  <c:v>8.8599999999999998E-2</c:v>
                </c:pt>
                <c:pt idx="4">
                  <c:v>0.1013</c:v>
                </c:pt>
                <c:pt idx="5">
                  <c:v>0.1013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660-42DD-848F-5BF14C48503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88220928"/>
        <c:axId val="1088211680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Sheet4!$X$11</c15:sqref>
                        </c15:formulaRef>
                      </c:ext>
                    </c:extLst>
                    <c:strCache>
                      <c:ptCount val="1"/>
                      <c:pt idx="0">
                        <c:v>2009.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scene3d>
                    <a:camera prst="orthographicFront"/>
                    <a:lightRig rig="threePt" dir="t"/>
                  </a:scene3d>
                  <a:sp3d>
                    <a:bevelT w="31750" h="31750"/>
                    <a:bevelB w="31750" h="31750"/>
                  </a:sp3d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Sheet4!$W$12:$W$17</c15:sqref>
                        </c15:formulaRef>
                      </c:ext>
                    </c:extLst>
                    <c:strCache>
                      <c:ptCount val="6"/>
                      <c:pt idx="0">
                        <c:v>0-2 godine</c:v>
                      </c:pt>
                      <c:pt idx="1">
                        <c:v>3-5 godina</c:v>
                      </c:pt>
                      <c:pt idx="2">
                        <c:v>6-8 godina</c:v>
                      </c:pt>
                      <c:pt idx="3">
                        <c:v>9-11 godina</c:v>
                      </c:pt>
                      <c:pt idx="4">
                        <c:v>12-14 godina</c:v>
                      </c:pt>
                      <c:pt idx="5">
                        <c:v>15 i više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Sheet4!$X$12:$X$17</c15:sqref>
                        </c15:formulaRef>
                      </c:ext>
                    </c:extLst>
                    <c:numCache>
                      <c:formatCode>0.00%</c:formatCode>
                      <c:ptCount val="6"/>
                      <c:pt idx="0">
                        <c:v>0.22600000000000001</c:v>
                      </c:pt>
                      <c:pt idx="1">
                        <c:v>0.34499999999999997</c:v>
                      </c:pt>
                      <c:pt idx="2">
                        <c:v>0.107</c:v>
                      </c:pt>
                      <c:pt idx="3">
                        <c:v>4.8000000000000001E-2</c:v>
                      </c:pt>
                      <c:pt idx="4">
                        <c:v>8.3000000000000004E-2</c:v>
                      </c:pt>
                      <c:pt idx="5">
                        <c:v>0.19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6660-42DD-848F-5BF14C48503C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Sheet4!$Y$11</c15:sqref>
                        </c15:formulaRef>
                      </c:ext>
                    </c:extLst>
                    <c:strCache>
                      <c:ptCount val="1"/>
                      <c:pt idx="0">
                        <c:v>2012.</c:v>
                      </c:pt>
                    </c:strCache>
                  </c:strRef>
                </c:tx>
                <c:spPr>
                  <a:solidFill>
                    <a:schemeClr val="accent1">
                      <a:lumMod val="40000"/>
                      <a:lumOff val="60000"/>
                    </a:schemeClr>
                  </a:solidFill>
                  <a:scene3d>
                    <a:camera prst="orthographicFront"/>
                    <a:lightRig rig="threePt" dir="t"/>
                  </a:scene3d>
                  <a:sp3d>
                    <a:bevelT w="31750" h="31750"/>
                    <a:bevelB w="31750" h="31750"/>
                  </a:sp3d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Sheet4!$W$12:$W$17</c15:sqref>
                        </c15:formulaRef>
                      </c:ext>
                    </c:extLst>
                    <c:strCache>
                      <c:ptCount val="6"/>
                      <c:pt idx="0">
                        <c:v>0-2 godine</c:v>
                      </c:pt>
                      <c:pt idx="1">
                        <c:v>3-5 godina</c:v>
                      </c:pt>
                      <c:pt idx="2">
                        <c:v>6-8 godina</c:v>
                      </c:pt>
                      <c:pt idx="3">
                        <c:v>9-11 godina</c:v>
                      </c:pt>
                      <c:pt idx="4">
                        <c:v>12-14 godina</c:v>
                      </c:pt>
                      <c:pt idx="5">
                        <c:v>15 i više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Sheet4!$Y$12:$Y$17</c15:sqref>
                        </c15:formulaRef>
                      </c:ext>
                    </c:extLst>
                    <c:numCache>
                      <c:formatCode>0.00%</c:formatCode>
                      <c:ptCount val="6"/>
                      <c:pt idx="0">
                        <c:v>0.11700000000000001</c:v>
                      </c:pt>
                      <c:pt idx="1">
                        <c:v>0.26700000000000002</c:v>
                      </c:pt>
                      <c:pt idx="2">
                        <c:v>0.26700000000000002</c:v>
                      </c:pt>
                      <c:pt idx="3">
                        <c:v>8.3000000000000004E-2</c:v>
                      </c:pt>
                      <c:pt idx="4">
                        <c:v>3.3000000000000002E-2</c:v>
                      </c:pt>
                      <c:pt idx="5">
                        <c:v>0.23300000000000001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6660-42DD-848F-5BF14C48503C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Sheet4!$Z$11</c15:sqref>
                        </c15:formulaRef>
                      </c:ext>
                    </c:extLst>
                    <c:strCache>
                      <c:ptCount val="1"/>
                      <c:pt idx="0">
                        <c:v>2013.</c:v>
                      </c:pt>
                    </c:strCache>
                  </c:strRef>
                </c:tx>
                <c:spPr>
                  <a:solidFill>
                    <a:schemeClr val="accent1">
                      <a:lumMod val="75000"/>
                    </a:schemeClr>
                  </a:solidFill>
                  <a:scene3d>
                    <a:camera prst="orthographicFront"/>
                    <a:lightRig rig="threePt" dir="t"/>
                  </a:scene3d>
                  <a:sp3d>
                    <a:bevelT w="31750" h="31750"/>
                    <a:bevelB w="31750" h="31750"/>
                  </a:sp3d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Sheet4!$W$12:$W$17</c15:sqref>
                        </c15:formulaRef>
                      </c:ext>
                    </c:extLst>
                    <c:strCache>
                      <c:ptCount val="6"/>
                      <c:pt idx="0">
                        <c:v>0-2 godine</c:v>
                      </c:pt>
                      <c:pt idx="1">
                        <c:v>3-5 godina</c:v>
                      </c:pt>
                      <c:pt idx="2">
                        <c:v>6-8 godina</c:v>
                      </c:pt>
                      <c:pt idx="3">
                        <c:v>9-11 godina</c:v>
                      </c:pt>
                      <c:pt idx="4">
                        <c:v>12-14 godina</c:v>
                      </c:pt>
                      <c:pt idx="5">
                        <c:v>15 i više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Sheet4!$Z$12:$Z$17</c15:sqref>
                        </c15:formulaRef>
                      </c:ext>
                    </c:extLst>
                    <c:numCache>
                      <c:formatCode>0.00%</c:formatCode>
                      <c:ptCount val="6"/>
                      <c:pt idx="0">
                        <c:v>0.10299999999999999</c:v>
                      </c:pt>
                      <c:pt idx="1">
                        <c:v>0.16600000000000001</c:v>
                      </c:pt>
                      <c:pt idx="2">
                        <c:v>0.33300000000000002</c:v>
                      </c:pt>
                      <c:pt idx="3">
                        <c:v>0.10299999999999999</c:v>
                      </c:pt>
                      <c:pt idx="4">
                        <c:v>6.4000000000000001E-2</c:v>
                      </c:pt>
                      <c:pt idx="5">
                        <c:v>0.23100000000000001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6660-42DD-848F-5BF14C48503C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Sheet4!$AC$11</c15:sqref>
                        </c15:formulaRef>
                      </c:ext>
                    </c:extLst>
                    <c:strCache>
                      <c:ptCount val="1"/>
                      <c:pt idx="0">
                        <c:v>2018.</c:v>
                      </c:pt>
                    </c:strCache>
                  </c:strRef>
                </c:tx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</c:ext>
                  </c:extLst>
                </c:dLbls>
                <c:val>
                  <c:numLit>
                    <c:formatCode>General</c:formatCode>
                    <c:ptCount val="1"/>
                    <c:pt idx="0">
                      <c:v>1</c:v>
                    </c:pt>
                  </c:numLit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6660-42DD-848F-5BF14C48503C}"/>
                  </c:ext>
                </c:extLst>
              </c15:ser>
            </c15:filteredBarSeries>
          </c:ext>
        </c:extLst>
      </c:bar3DChart>
      <c:catAx>
        <c:axId val="108822092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sr-Latn-RS"/>
          </a:p>
        </c:txPr>
        <c:crossAx val="1088211680"/>
        <c:crosses val="autoZero"/>
        <c:auto val="1"/>
        <c:lblAlgn val="ctr"/>
        <c:lblOffset val="100"/>
        <c:noMultiLvlLbl val="0"/>
      </c:catAx>
      <c:valAx>
        <c:axId val="1088211680"/>
        <c:scaling>
          <c:orientation val="minMax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sr-Latn-RS"/>
          </a:p>
        </c:txPr>
        <c:crossAx val="10882209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20"/>
      <c:depthPercent val="100"/>
      <c:rAngAx val="1"/>
    </c:view3D>
    <c:floor>
      <c:thickness val="0"/>
    </c:floor>
    <c:sideWall>
      <c:thickness val="0"/>
      <c:spPr>
        <a:scene3d>
          <a:camera prst="orthographicFront"/>
          <a:lightRig rig="threePt" dir="t"/>
        </a:scene3d>
      </c:spPr>
    </c:sideWall>
    <c:backWall>
      <c:thickness val="0"/>
      <c:spPr>
        <a:scene3d>
          <a:camera prst="orthographicFront"/>
          <a:lightRig rig="threePt" dir="t"/>
        </a:scene3d>
      </c:spPr>
    </c:backWall>
    <c:plotArea>
      <c:layout>
        <c:manualLayout>
          <c:layoutTarget val="inner"/>
          <c:xMode val="edge"/>
          <c:yMode val="edge"/>
          <c:x val="7.1458865882753922E-2"/>
          <c:y val="2.1535606060606064E-2"/>
          <c:w val="0.85044677830003912"/>
          <c:h val="0.87611590909090908"/>
        </c:manualLayout>
      </c:layout>
      <c:bar3DChart>
        <c:barDir val="col"/>
        <c:grouping val="clustered"/>
        <c:varyColors val="0"/>
        <c:ser>
          <c:idx val="4"/>
          <c:order val="0"/>
          <c:tx>
            <c:strRef>
              <c:f>Sheet5!$T$16</c:f>
              <c:strCache>
                <c:ptCount val="1"/>
                <c:pt idx="0">
                  <c:v>2018.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 w="31750"/>
              <a:bevelB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Sheet5!$S$17:$S$19</c:f>
              <c:strCache>
                <c:ptCount val="3"/>
                <c:pt idx="0">
                  <c:v>Da</c:v>
                </c:pt>
                <c:pt idx="1">
                  <c:v>Ne</c:v>
                </c:pt>
                <c:pt idx="2">
                  <c:v>Djelomično</c:v>
                </c:pt>
              </c:strCache>
            </c:strRef>
          </c:cat>
          <c:val>
            <c:numRef>
              <c:f>Sheet5!$T$17:$T$19</c:f>
              <c:numCache>
                <c:formatCode>0.00%</c:formatCode>
                <c:ptCount val="3"/>
                <c:pt idx="0">
                  <c:v>0.86</c:v>
                </c:pt>
                <c:pt idx="1">
                  <c:v>0.09</c:v>
                </c:pt>
                <c:pt idx="2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73-4BE3-AD0F-33E34DB14268}"/>
            </c:ext>
          </c:extLst>
        </c:ser>
        <c:ser>
          <c:idx val="0"/>
          <c:order val="1"/>
          <c:tx>
            <c:strRef>
              <c:f>Sheet5!$U$16</c:f>
              <c:strCache>
                <c:ptCount val="1"/>
                <c:pt idx="0">
                  <c:v>2017.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 w="3175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Sheet5!$S$17:$S$19</c:f>
              <c:strCache>
                <c:ptCount val="3"/>
                <c:pt idx="0">
                  <c:v>Da</c:v>
                </c:pt>
                <c:pt idx="1">
                  <c:v>Ne</c:v>
                </c:pt>
                <c:pt idx="2">
                  <c:v>Djelomično</c:v>
                </c:pt>
              </c:strCache>
            </c:strRef>
          </c:cat>
          <c:val>
            <c:numRef>
              <c:f>Sheet5!$U$17:$U$19</c:f>
              <c:numCache>
                <c:formatCode>0.00%</c:formatCode>
                <c:ptCount val="3"/>
                <c:pt idx="0">
                  <c:v>0.9103</c:v>
                </c:pt>
                <c:pt idx="1">
                  <c:v>5.1299999999999998E-2</c:v>
                </c:pt>
                <c:pt idx="2">
                  <c:v>3.85E-2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973-4BE3-AD0F-33E34DB14268}"/>
            </c:ext>
          </c:extLst>
        </c:ser>
        <c:ser>
          <c:idx val="1"/>
          <c:order val="2"/>
          <c:tx>
            <c:strRef>
              <c:f>Sheet5!$V$16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 w="3175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Sheet5!$S$17:$S$19</c:f>
              <c:strCache>
                <c:ptCount val="3"/>
                <c:pt idx="0">
                  <c:v>Da</c:v>
                </c:pt>
                <c:pt idx="1">
                  <c:v>Ne</c:v>
                </c:pt>
                <c:pt idx="2">
                  <c:v>Djelomično</c:v>
                </c:pt>
              </c:strCache>
            </c:strRef>
          </c:cat>
          <c:val>
            <c:numRef>
              <c:f>Sheet5!$V$17:$V$19</c:f>
              <c:numCache>
                <c:formatCode>0.00%</c:formatCode>
                <c:ptCount val="3"/>
                <c:pt idx="0">
                  <c:v>0.8236</c:v>
                </c:pt>
                <c:pt idx="1">
                  <c:v>0.16170000000000001</c:v>
                </c:pt>
                <c:pt idx="2">
                  <c:v>1.47E-2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973-4BE3-AD0F-33E34DB1426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16"/>
        <c:gapDepth val="116"/>
        <c:shape val="box"/>
        <c:axId val="1088217664"/>
        <c:axId val="1088218208"/>
        <c:axId val="0"/>
      </c:bar3DChart>
      <c:catAx>
        <c:axId val="10882176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sr-Latn-RS"/>
          </a:p>
        </c:txPr>
        <c:crossAx val="1088218208"/>
        <c:crosses val="autoZero"/>
        <c:auto val="1"/>
        <c:lblAlgn val="ctr"/>
        <c:lblOffset val="100"/>
        <c:noMultiLvlLbl val="0"/>
      </c:catAx>
      <c:valAx>
        <c:axId val="108821820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sr-Latn-RS"/>
          </a:p>
        </c:txPr>
        <c:crossAx val="10882176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0380171957671962"/>
          <c:y val="0.32975934343434343"/>
          <c:w val="5.860759628493524E-2"/>
          <c:h val="0.30941287878787876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1100" b="1"/>
          </a:pPr>
          <a:endParaRPr lang="sr-Latn-R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1"/>
          <c:order val="0"/>
          <c:tx>
            <c:strRef>
              <c:f>Sheet7!$X$14</c:f>
              <c:strCache>
                <c:ptCount val="1"/>
                <c:pt idx="0">
                  <c:v>2016.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Sheet7!$U$15:$U$20</c:f>
              <c:strCache>
                <c:ptCount val="6"/>
                <c:pt idx="0">
                  <c:v>Nešto drugo</c:v>
                </c:pt>
                <c:pt idx="1">
                  <c:v>Znanstvene i stručne</c:v>
                </c:pt>
                <c:pt idx="2">
                  <c:v>Informacijske i informat.</c:v>
                </c:pt>
                <c:pt idx="3">
                  <c:v>Didaktičko-metodičke</c:v>
                </c:pt>
                <c:pt idx="4">
                  <c:v>Psihološke</c:v>
                </c:pt>
                <c:pt idx="5">
                  <c:v>Pedagoške</c:v>
                </c:pt>
              </c:strCache>
            </c:strRef>
          </c:cat>
          <c:val>
            <c:numRef>
              <c:f>Sheet7!$X$15:$X$20</c:f>
              <c:numCache>
                <c:formatCode>0.00%</c:formatCode>
                <c:ptCount val="6"/>
                <c:pt idx="0">
                  <c:v>0.17649999999999999</c:v>
                </c:pt>
                <c:pt idx="1">
                  <c:v>0.29409999999999997</c:v>
                </c:pt>
                <c:pt idx="2">
                  <c:v>0.23530000000000001</c:v>
                </c:pt>
                <c:pt idx="3">
                  <c:v>0.52839999999999998</c:v>
                </c:pt>
                <c:pt idx="4">
                  <c:v>0.63239999999999996</c:v>
                </c:pt>
                <c:pt idx="5">
                  <c:v>2.9399999999999999E-2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36-419B-9C8A-33E4778E7720}"/>
            </c:ext>
          </c:extLst>
        </c:ser>
        <c:ser>
          <c:idx val="0"/>
          <c:order val="1"/>
          <c:tx>
            <c:strRef>
              <c:f>Sheet7!$Y$14</c:f>
              <c:strCache>
                <c:ptCount val="1"/>
                <c:pt idx="0">
                  <c:v>2017.</c:v>
                </c:pt>
              </c:strCache>
            </c:strRef>
          </c:tx>
          <c:spPr>
            <a:solidFill>
              <a:srgbClr val="4BACC6">
                <a:lumMod val="40000"/>
                <a:lumOff val="60000"/>
              </a:srgbClr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Sheet7!$U$15:$U$20</c:f>
              <c:strCache>
                <c:ptCount val="6"/>
                <c:pt idx="0">
                  <c:v>Nešto drugo</c:v>
                </c:pt>
                <c:pt idx="1">
                  <c:v>Znanstvene i stručne</c:v>
                </c:pt>
                <c:pt idx="2">
                  <c:v>Informacijske i informat.</c:v>
                </c:pt>
                <c:pt idx="3">
                  <c:v>Didaktičko-metodičke</c:v>
                </c:pt>
                <c:pt idx="4">
                  <c:v>Psihološke</c:v>
                </c:pt>
                <c:pt idx="5">
                  <c:v>Pedagoške</c:v>
                </c:pt>
              </c:strCache>
            </c:strRef>
          </c:cat>
          <c:val>
            <c:numRef>
              <c:f>Sheet7!$Y$15:$Y$20</c:f>
              <c:numCache>
                <c:formatCode>0.00%</c:formatCode>
                <c:ptCount val="6"/>
                <c:pt idx="0">
                  <c:v>0.1154</c:v>
                </c:pt>
                <c:pt idx="1">
                  <c:v>0.42309999999999998</c:v>
                </c:pt>
                <c:pt idx="2">
                  <c:v>0.2051</c:v>
                </c:pt>
                <c:pt idx="3">
                  <c:v>0.48720000000000002</c:v>
                </c:pt>
                <c:pt idx="4">
                  <c:v>0.56410000000000005</c:v>
                </c:pt>
                <c:pt idx="5">
                  <c:v>5.1299999999999998E-2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36-419B-9C8A-33E4778E7720}"/>
            </c:ext>
          </c:extLst>
        </c:ser>
        <c:ser>
          <c:idx val="2"/>
          <c:order val="2"/>
          <c:tx>
            <c:strRef>
              <c:f>Sheet7!$Z$14</c:f>
              <c:strCache>
                <c:ptCount val="1"/>
                <c:pt idx="0">
                  <c:v>2018.</c:v>
                </c:pt>
              </c:strCache>
            </c:strRef>
          </c:tx>
          <c:spPr>
            <a:solidFill>
              <a:srgbClr val="C0504D">
                <a:lumMod val="40000"/>
                <a:lumOff val="60000"/>
              </a:srgbClr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Sheet7!$U$15:$U$20</c:f>
              <c:strCache>
                <c:ptCount val="6"/>
                <c:pt idx="0">
                  <c:v>Nešto drugo</c:v>
                </c:pt>
                <c:pt idx="1">
                  <c:v>Znanstvene i stručne</c:v>
                </c:pt>
                <c:pt idx="2">
                  <c:v>Informacijske i informat.</c:v>
                </c:pt>
                <c:pt idx="3">
                  <c:v>Didaktičko-metodičke</c:v>
                </c:pt>
                <c:pt idx="4">
                  <c:v>Psihološke</c:v>
                </c:pt>
                <c:pt idx="5">
                  <c:v>Pedagoške</c:v>
                </c:pt>
              </c:strCache>
            </c:strRef>
          </c:cat>
          <c:val>
            <c:numRef>
              <c:f>Sheet7!$Z$15:$Z$20</c:f>
              <c:numCache>
                <c:formatCode>0.00%</c:formatCode>
                <c:ptCount val="6"/>
                <c:pt idx="0">
                  <c:v>0.1646</c:v>
                </c:pt>
                <c:pt idx="1">
                  <c:v>0.3291</c:v>
                </c:pt>
                <c:pt idx="2">
                  <c:v>0.27850000000000003</c:v>
                </c:pt>
                <c:pt idx="3">
                  <c:v>0.50629999999999997</c:v>
                </c:pt>
                <c:pt idx="4">
                  <c:v>0.45569999999999999</c:v>
                </c:pt>
                <c:pt idx="5">
                  <c:v>8.8599999999999998E-2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36-419B-9C8A-33E4778E772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89493616"/>
        <c:axId val="1089483280"/>
        <c:axId val="0"/>
      </c:bar3DChart>
      <c:catAx>
        <c:axId val="108949361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sr-Latn-RS"/>
          </a:p>
        </c:txPr>
        <c:crossAx val="1089483280"/>
        <c:crosses val="autoZero"/>
        <c:auto val="1"/>
        <c:lblAlgn val="ctr"/>
        <c:lblOffset val="100"/>
        <c:noMultiLvlLbl val="0"/>
      </c:catAx>
      <c:valAx>
        <c:axId val="1089483280"/>
        <c:scaling>
          <c:orientation val="minMax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sr-Latn-RS"/>
          </a:p>
        </c:txPr>
        <c:crossAx val="10894936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Sheet9!$R$12</c:f>
              <c:strCache>
                <c:ptCount val="1"/>
                <c:pt idx="0">
                  <c:v>2016.</c:v>
                </c:pt>
              </c:strCache>
            </c:strRef>
          </c:tx>
          <c:spPr>
            <a:solidFill>
              <a:srgbClr val="7030A0"/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0"/>
              <c:layout>
                <c:manualLayout>
                  <c:x val="5.427350427350427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95F-40BA-BB0A-8D1D2B271B15}"/>
                </c:ext>
              </c:extLst>
            </c:dLbl>
            <c:dLbl>
              <c:idx val="4"/>
              <c:layout>
                <c:manualLayout>
                  <c:x val="6.784188034188034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95F-40BA-BB0A-8D1D2B271B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Sheet9!$Q$13:$Q$17</c:f>
              <c:strCache>
                <c:ptCount val="5"/>
                <c:pt idx="0">
                  <c:v>Procijenite vrijeme održavanja nastave</c:v>
                </c:pt>
                <c:pt idx="1">
                  <c:v>Procijenite trajanje nastave</c:v>
                </c:pt>
                <c:pt idx="2">
                  <c:v>Procijenitu veličinu nastavne skupine</c:v>
                </c:pt>
                <c:pt idx="3">
                  <c:v>Procijenite mjesto održavanja nastave</c:v>
                </c:pt>
                <c:pt idx="4">
                  <c:v>Procijenite tehničku opremljenost</c:v>
                </c:pt>
              </c:strCache>
            </c:strRef>
          </c:cat>
          <c:val>
            <c:numRef>
              <c:f>Sheet9!$R$13:$R$17</c:f>
              <c:numCache>
                <c:formatCode>0.00</c:formatCode>
                <c:ptCount val="5"/>
                <c:pt idx="0">
                  <c:v>4.3</c:v>
                </c:pt>
                <c:pt idx="1">
                  <c:v>4.34</c:v>
                </c:pt>
                <c:pt idx="2">
                  <c:v>3.97</c:v>
                </c:pt>
                <c:pt idx="3">
                  <c:v>4.13</c:v>
                </c:pt>
                <c:pt idx="4">
                  <c:v>4.3499999999999996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95F-40BA-BB0A-8D1D2B271B15}"/>
            </c:ext>
          </c:extLst>
        </c:ser>
        <c:ser>
          <c:idx val="1"/>
          <c:order val="1"/>
          <c:tx>
            <c:strRef>
              <c:f>Sheet9!$S$12</c:f>
              <c:strCache>
                <c:ptCount val="1"/>
                <c:pt idx="0">
                  <c:v>2017.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4"/>
              <c:layout>
                <c:manualLayout>
                  <c:x val="2.713675213675213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95F-40BA-BB0A-8D1D2B271B15}"/>
                </c:ext>
              </c:extLst>
            </c:dLbl>
            <c:spPr>
              <a:scene3d>
                <a:camera prst="orthographicFront"/>
                <a:lightRig rig="threePt" dir="t"/>
              </a:scene3d>
              <a:sp3d/>
            </c:spPr>
            <c:txPr>
              <a:bodyPr/>
              <a:lstStyle/>
              <a:p>
                <a:pPr>
                  <a:defRPr sz="11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Sheet9!$Q$13:$Q$17</c:f>
              <c:strCache>
                <c:ptCount val="5"/>
                <c:pt idx="0">
                  <c:v>Procijenite vrijeme održavanja nastave</c:v>
                </c:pt>
                <c:pt idx="1">
                  <c:v>Procijenite trajanje nastave</c:v>
                </c:pt>
                <c:pt idx="2">
                  <c:v>Procijenitu veličinu nastavne skupine</c:v>
                </c:pt>
                <c:pt idx="3">
                  <c:v>Procijenite mjesto održavanja nastave</c:v>
                </c:pt>
                <c:pt idx="4">
                  <c:v>Procijenite tehničku opremljenost</c:v>
                </c:pt>
              </c:strCache>
            </c:strRef>
          </c:cat>
          <c:val>
            <c:numRef>
              <c:f>Sheet9!$S$13:$S$17</c:f>
              <c:numCache>
                <c:formatCode>0.00</c:formatCode>
                <c:ptCount val="5"/>
                <c:pt idx="0">
                  <c:v>4.01</c:v>
                </c:pt>
                <c:pt idx="1">
                  <c:v>4.4400000000000004</c:v>
                </c:pt>
                <c:pt idx="2">
                  <c:v>4.03</c:v>
                </c:pt>
                <c:pt idx="3">
                  <c:v>4.13</c:v>
                </c:pt>
                <c:pt idx="4">
                  <c:v>4.29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95F-40BA-BB0A-8D1D2B271B15}"/>
            </c:ext>
          </c:extLst>
        </c:ser>
        <c:ser>
          <c:idx val="2"/>
          <c:order val="2"/>
          <c:tx>
            <c:strRef>
              <c:f>Sheet9!$T$12</c:f>
              <c:strCache>
                <c:ptCount val="1"/>
                <c:pt idx="0">
                  <c:v>2018.</c:v>
                </c:pt>
              </c:strCache>
            </c:strRef>
          </c:tx>
          <c:spPr>
            <a:solidFill>
              <a:schemeClr val="accent6"/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0"/>
              <c:layout>
                <c:manualLayout>
                  <c:x val="1.3568376068376069E-2"/>
                  <c:y val="-6.22549019607843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95F-40BA-BB0A-8D1D2B271B15}"/>
                </c:ext>
              </c:extLst>
            </c:dLbl>
            <c:dLbl>
              <c:idx val="1"/>
              <c:layout>
                <c:manualLayout>
                  <c:x val="8.141025641025640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095F-40BA-BB0A-8D1D2B271B15}"/>
                </c:ext>
              </c:extLst>
            </c:dLbl>
            <c:dLbl>
              <c:idx val="4"/>
              <c:layout>
                <c:manualLayout>
                  <c:x val="9.497863247863247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95F-40BA-BB0A-8D1D2B271B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Sheet9!$Q$13:$Q$17</c:f>
              <c:strCache>
                <c:ptCount val="5"/>
                <c:pt idx="0">
                  <c:v>Procijenite vrijeme održavanja nastave</c:v>
                </c:pt>
                <c:pt idx="1">
                  <c:v>Procijenite trajanje nastave</c:v>
                </c:pt>
                <c:pt idx="2">
                  <c:v>Procijenitu veličinu nastavne skupine</c:v>
                </c:pt>
                <c:pt idx="3">
                  <c:v>Procijenite mjesto održavanja nastave</c:v>
                </c:pt>
                <c:pt idx="4">
                  <c:v>Procijenite tehničku opremljenost</c:v>
                </c:pt>
              </c:strCache>
            </c:strRef>
          </c:cat>
          <c:val>
            <c:numRef>
              <c:f>Sheet9!$T$13:$T$17</c:f>
              <c:numCache>
                <c:formatCode>0.00</c:formatCode>
                <c:ptCount val="5"/>
                <c:pt idx="0">
                  <c:v>4.0599999999999996</c:v>
                </c:pt>
                <c:pt idx="1">
                  <c:v>4.57</c:v>
                </c:pt>
                <c:pt idx="2">
                  <c:v>4.0999999999999996</c:v>
                </c:pt>
                <c:pt idx="3">
                  <c:v>4.21</c:v>
                </c:pt>
                <c:pt idx="4">
                  <c:v>4.34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95F-40BA-BB0A-8D1D2B271B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694024848"/>
        <c:axId val="-694013968"/>
        <c:axId val="0"/>
      </c:bar3DChart>
      <c:catAx>
        <c:axId val="-69402484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sr-Latn-RS"/>
          </a:p>
        </c:txPr>
        <c:crossAx val="-694013968"/>
        <c:crosses val="autoZero"/>
        <c:auto val="1"/>
        <c:lblAlgn val="ctr"/>
        <c:lblOffset val="100"/>
        <c:noMultiLvlLbl val="0"/>
      </c:catAx>
      <c:valAx>
        <c:axId val="-694013968"/>
        <c:scaling>
          <c:orientation val="minMax"/>
          <c:max val="5"/>
          <c:min val="1"/>
        </c:scaling>
        <c:delete val="0"/>
        <c:axPos val="b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sr-Latn-RS"/>
          </a:p>
        </c:txPr>
        <c:crossAx val="-694024848"/>
        <c:crosses val="autoZero"/>
        <c:crossBetween val="between"/>
        <c:majorUnit val="1"/>
      </c:valAx>
    </c:plotArea>
    <c:legend>
      <c:legendPos val="r"/>
      <c:layout>
        <c:manualLayout>
          <c:xMode val="edge"/>
          <c:yMode val="edge"/>
          <c:x val="0.88693856837606833"/>
          <c:y val="0.39159509803921566"/>
          <c:w val="0.10492040598290599"/>
          <c:h val="0.20850898692810457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1100" b="1"/>
          </a:pPr>
          <a:endParaRPr lang="sr-Latn-R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Sheet10!$W$5</c:f>
              <c:strCache>
                <c:ptCount val="1"/>
                <c:pt idx="0">
                  <c:v>2016.</c:v>
                </c:pt>
              </c:strCache>
            </c:strRef>
          </c:tx>
          <c:spPr>
            <a:solidFill>
              <a:srgbClr val="7030A0"/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0"/>
              <c:layout>
                <c:manualLayout>
                  <c:x val="5.427350427350427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736-494F-949F-236D98B88554}"/>
                </c:ext>
              </c:extLst>
            </c:dLbl>
            <c:dLbl>
              <c:idx val="4"/>
              <c:layout>
                <c:manualLayout>
                  <c:x val="6.784188034188034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736-494F-949F-236D98B885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Sheet10!$V$6:$V$12</c:f>
              <c:strCache>
                <c:ptCount val="7"/>
                <c:pt idx="0">
                  <c:v>Ostalo</c:v>
                </c:pt>
                <c:pt idx="1">
                  <c:v>Grafoskop</c:v>
                </c:pt>
                <c:pt idx="2">
                  <c:v>Videomaterijali</c:v>
                </c:pt>
                <c:pt idx="3">
                  <c:v>Audiomaterijali</c:v>
                </c:pt>
                <c:pt idx="4">
                  <c:v>E-pošta</c:v>
                </c:pt>
                <c:pt idx="5">
                  <c:v>Moodle sustav</c:v>
                </c:pt>
                <c:pt idx="6">
                  <c:v>Računalo+LCD projektor</c:v>
                </c:pt>
              </c:strCache>
            </c:strRef>
          </c:cat>
          <c:val>
            <c:numRef>
              <c:f>Sheet10!$W$6:$W$12</c:f>
              <c:numCache>
                <c:formatCode>0.00%</c:formatCode>
                <c:ptCount val="7"/>
                <c:pt idx="0">
                  <c:v>7.3499999999999996E-2</c:v>
                </c:pt>
                <c:pt idx="1">
                  <c:v>8.8200000000000001E-2</c:v>
                </c:pt>
                <c:pt idx="2">
                  <c:v>0.83819999999999995</c:v>
                </c:pt>
                <c:pt idx="3">
                  <c:v>0.63239999999999996</c:v>
                </c:pt>
                <c:pt idx="4">
                  <c:v>0.77939999999999998</c:v>
                </c:pt>
                <c:pt idx="5">
                  <c:v>0.61760000000000004</c:v>
                </c:pt>
                <c:pt idx="6">
                  <c:v>0.97060000000000002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736-494F-949F-236D98B88554}"/>
            </c:ext>
          </c:extLst>
        </c:ser>
        <c:ser>
          <c:idx val="1"/>
          <c:order val="1"/>
          <c:tx>
            <c:strRef>
              <c:f>Sheet10!$X$5</c:f>
              <c:strCache>
                <c:ptCount val="1"/>
                <c:pt idx="0">
                  <c:v>2017.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4"/>
              <c:layout>
                <c:manualLayout>
                  <c:x val="2.713675213675213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736-494F-949F-236D98B885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Sheet10!$V$6:$V$12</c:f>
              <c:strCache>
                <c:ptCount val="7"/>
                <c:pt idx="0">
                  <c:v>Ostalo</c:v>
                </c:pt>
                <c:pt idx="1">
                  <c:v>Grafoskop</c:v>
                </c:pt>
                <c:pt idx="2">
                  <c:v>Videomaterijali</c:v>
                </c:pt>
                <c:pt idx="3">
                  <c:v>Audiomaterijali</c:v>
                </c:pt>
                <c:pt idx="4">
                  <c:v>E-pošta</c:v>
                </c:pt>
                <c:pt idx="5">
                  <c:v>Moodle sustav</c:v>
                </c:pt>
                <c:pt idx="6">
                  <c:v>Računalo+LCD projektor</c:v>
                </c:pt>
              </c:strCache>
            </c:strRef>
          </c:cat>
          <c:val>
            <c:numRef>
              <c:f>Sheet10!$X$6:$X$12</c:f>
              <c:numCache>
                <c:formatCode>0.00%</c:formatCode>
                <c:ptCount val="7"/>
                <c:pt idx="0">
                  <c:v>7.6899999999999996E-2</c:v>
                </c:pt>
                <c:pt idx="1">
                  <c:v>5.1299999999999998E-2</c:v>
                </c:pt>
                <c:pt idx="2">
                  <c:v>0.74360000000000004</c:v>
                </c:pt>
                <c:pt idx="3">
                  <c:v>0.51280000000000003</c:v>
                </c:pt>
                <c:pt idx="4">
                  <c:v>0.71789999999999998</c:v>
                </c:pt>
                <c:pt idx="5">
                  <c:v>0.66669999999999996</c:v>
                </c:pt>
                <c:pt idx="6">
                  <c:v>0.97440000000000004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736-494F-949F-236D98B88554}"/>
            </c:ext>
          </c:extLst>
        </c:ser>
        <c:ser>
          <c:idx val="2"/>
          <c:order val="2"/>
          <c:tx>
            <c:strRef>
              <c:f>Sheet10!$Y$5</c:f>
              <c:strCache>
                <c:ptCount val="1"/>
                <c:pt idx="0">
                  <c:v>2018.</c:v>
                </c:pt>
              </c:strCache>
            </c:strRef>
          </c:tx>
          <c:spPr>
            <a:solidFill>
              <a:schemeClr val="accent6"/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0"/>
              <c:layout>
                <c:manualLayout>
                  <c:x val="1.3568376068376069E-2"/>
                  <c:y val="-6.22549019607843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E736-494F-949F-236D98B88554}"/>
                </c:ext>
              </c:extLst>
            </c:dLbl>
            <c:dLbl>
              <c:idx val="1"/>
              <c:layout>
                <c:manualLayout>
                  <c:x val="8.141025641025640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E736-494F-949F-236D98B88554}"/>
                </c:ext>
              </c:extLst>
            </c:dLbl>
            <c:dLbl>
              <c:idx val="4"/>
              <c:layout>
                <c:manualLayout>
                  <c:x val="9.497863247863247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E736-494F-949F-236D98B885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Sheet10!$V$6:$V$12</c:f>
              <c:strCache>
                <c:ptCount val="7"/>
                <c:pt idx="0">
                  <c:v>Ostalo</c:v>
                </c:pt>
                <c:pt idx="1">
                  <c:v>Grafoskop</c:v>
                </c:pt>
                <c:pt idx="2">
                  <c:v>Videomaterijali</c:v>
                </c:pt>
                <c:pt idx="3">
                  <c:v>Audiomaterijali</c:v>
                </c:pt>
                <c:pt idx="4">
                  <c:v>E-pošta</c:v>
                </c:pt>
                <c:pt idx="5">
                  <c:v>Moodle sustav</c:v>
                </c:pt>
                <c:pt idx="6">
                  <c:v>Računalo+LCD projektor</c:v>
                </c:pt>
              </c:strCache>
            </c:strRef>
          </c:cat>
          <c:val>
            <c:numRef>
              <c:f>Sheet10!$Y$6:$Y$12</c:f>
              <c:numCache>
                <c:formatCode>0.00%</c:formatCode>
                <c:ptCount val="7"/>
                <c:pt idx="0">
                  <c:v>0.09</c:v>
                </c:pt>
                <c:pt idx="1">
                  <c:v>0.06</c:v>
                </c:pt>
                <c:pt idx="2">
                  <c:v>0.8</c:v>
                </c:pt>
                <c:pt idx="3">
                  <c:v>0.48</c:v>
                </c:pt>
                <c:pt idx="4">
                  <c:v>0.81</c:v>
                </c:pt>
                <c:pt idx="5">
                  <c:v>0.77</c:v>
                </c:pt>
                <c:pt idx="6">
                  <c:v>0.97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736-494F-949F-236D98B88554}"/>
            </c:ext>
          </c:extLst>
        </c:ser>
        <c:ser>
          <c:idx val="3"/>
          <c:order val="3"/>
          <c:tx>
            <c:strRef>
              <c:f>Sheet10!$Z$5</c:f>
              <c:strCache>
                <c:ptCount val="1"/>
              </c:strCache>
            </c:strRef>
          </c:tx>
          <c:spPr>
            <a:solidFill>
              <a:schemeClr val="accent6"/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4"/>
              <c:layout>
                <c:manualLayout>
                  <c:x val="1.3568376068376069E-3"/>
                  <c:y val="-8.30081699346408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736-494F-949F-236D98B88554}"/>
                </c:ext>
              </c:extLst>
            </c:dLbl>
            <c:dLbl>
              <c:idx val="5"/>
              <c:layout>
                <c:manualLayout>
                  <c:x val="0"/>
                  <c:y val="-6.22549019607843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736-494F-949F-236D98B885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Sheet10!$V$6:$V$12</c:f>
              <c:strCache>
                <c:ptCount val="7"/>
                <c:pt idx="0">
                  <c:v>Ostalo</c:v>
                </c:pt>
                <c:pt idx="1">
                  <c:v>Grafoskop</c:v>
                </c:pt>
                <c:pt idx="2">
                  <c:v>Videomaterijali</c:v>
                </c:pt>
                <c:pt idx="3">
                  <c:v>Audiomaterijali</c:v>
                </c:pt>
                <c:pt idx="4">
                  <c:v>E-pošta</c:v>
                </c:pt>
                <c:pt idx="5">
                  <c:v>Moodle sustav</c:v>
                </c:pt>
                <c:pt idx="6">
                  <c:v>Računalo+LCD projektor</c:v>
                </c:pt>
              </c:strCache>
            </c:strRef>
          </c:cat>
          <c:val>
            <c:numRef>
              <c:f>Sheet10!$Z$6:$Z$12</c:f>
              <c:numCache>
                <c:formatCode>0.00%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0B-E736-494F-949F-236D98B88554}"/>
            </c:ext>
          </c:extLst>
        </c:ser>
        <c:ser>
          <c:idx val="4"/>
          <c:order val="4"/>
          <c:tx>
            <c:strRef>
              <c:f>Sheet10!$AA$5</c:f>
              <c:strCache>
                <c:ptCount val="1"/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1.3568376068376566E-3"/>
                  <c:y val="-1.2450980392156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736-494F-949F-236D98B88554}"/>
                </c:ext>
              </c:extLst>
            </c:dLbl>
            <c:dLbl>
              <c:idx val="1"/>
              <c:layout>
                <c:manualLayout>
                  <c:x val="0"/>
                  <c:y val="-4.15032679738562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736-494F-949F-236D98B88554}"/>
                </c:ext>
              </c:extLst>
            </c:dLbl>
            <c:dLbl>
              <c:idx val="2"/>
              <c:layout>
                <c:manualLayout>
                  <c:x val="-9.9500275065756255E-17"/>
                  <c:y val="-1.24509803921569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736-494F-949F-236D98B88554}"/>
                </c:ext>
              </c:extLst>
            </c:dLbl>
            <c:dLbl>
              <c:idx val="3"/>
              <c:layout>
                <c:manualLayout>
                  <c:x val="0"/>
                  <c:y val="-8.30065359477124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736-494F-949F-236D98B88554}"/>
                </c:ext>
              </c:extLst>
            </c:dLbl>
            <c:dLbl>
              <c:idx val="4"/>
              <c:layout>
                <c:manualLayout>
                  <c:x val="-9.9500275065756255E-17"/>
                  <c:y val="-6.22549019607843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736-494F-949F-236D98B88554}"/>
                </c:ext>
              </c:extLst>
            </c:dLbl>
            <c:dLbl>
              <c:idx val="5"/>
              <c:layout>
                <c:manualLayout>
                  <c:x val="0"/>
                  <c:y val="-6.22549019607843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736-494F-949F-236D98B88554}"/>
                </c:ext>
              </c:extLst>
            </c:dLbl>
            <c:dLbl>
              <c:idx val="6"/>
              <c:layout>
                <c:manualLayout>
                  <c:x val="0"/>
                  <c:y val="-1.66013071895424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736-494F-949F-236D98B885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Sheet10!$V$6:$V$12</c:f>
              <c:strCache>
                <c:ptCount val="7"/>
                <c:pt idx="0">
                  <c:v>Ostalo</c:v>
                </c:pt>
                <c:pt idx="1">
                  <c:v>Grafoskop</c:v>
                </c:pt>
                <c:pt idx="2">
                  <c:v>Videomaterijali</c:v>
                </c:pt>
                <c:pt idx="3">
                  <c:v>Audiomaterijali</c:v>
                </c:pt>
                <c:pt idx="4">
                  <c:v>E-pošta</c:v>
                </c:pt>
                <c:pt idx="5">
                  <c:v>Moodle sustav</c:v>
                </c:pt>
                <c:pt idx="6">
                  <c:v>Računalo+LCD projektor</c:v>
                </c:pt>
              </c:strCache>
            </c:strRef>
          </c:cat>
          <c:val>
            <c:numRef>
              <c:f>Sheet10!$AA$6:$AA$12</c:f>
              <c:numCache>
                <c:formatCode>0.00%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13-E736-494F-949F-236D98B885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"/>
        <c:gapDepth val="131"/>
        <c:shape val="box"/>
        <c:axId val="-703364144"/>
        <c:axId val="-703355984"/>
        <c:axId val="0"/>
      </c:bar3DChart>
      <c:catAx>
        <c:axId val="-70336414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sr-Latn-RS"/>
          </a:p>
        </c:txPr>
        <c:crossAx val="-703355984"/>
        <c:crosses val="autoZero"/>
        <c:auto val="1"/>
        <c:lblAlgn val="ctr"/>
        <c:lblOffset val="100"/>
        <c:noMultiLvlLbl val="0"/>
      </c:catAx>
      <c:valAx>
        <c:axId val="-703355984"/>
        <c:scaling>
          <c:orientation val="minMax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sr-Latn-RS"/>
          </a:p>
        </c:txPr>
        <c:crossAx val="-703364144"/>
        <c:crosses val="autoZero"/>
        <c:crossBetween val="between"/>
      </c:valAx>
    </c:plotArea>
    <c:legend>
      <c:legendPos val="r"/>
      <c:legendEntry>
        <c:idx val="0"/>
        <c:delete val="1"/>
      </c:legendEntry>
      <c:legendEntry>
        <c:idx val="1"/>
        <c:delete val="1"/>
      </c:legendEntry>
      <c:layout>
        <c:manualLayout>
          <c:xMode val="edge"/>
          <c:yMode val="edge"/>
          <c:x val="0.90050694444444446"/>
          <c:y val="0.40404607843137252"/>
          <c:w val="9.1352029914529898E-2"/>
          <c:h val="0.19605800653594771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1100" b="1"/>
          </a:pPr>
          <a:endParaRPr lang="sr-Latn-R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1"/>
          <c:order val="0"/>
          <c:tx>
            <c:strRef>
              <c:f>Sheet11!$T$5</c:f>
              <c:strCache>
                <c:ptCount val="1"/>
                <c:pt idx="0">
                  <c:v>2016.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4"/>
              <c:layout>
                <c:manualLayout>
                  <c:x val="2.713675213675213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436-412B-9848-C34BF0B3CF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Sheet11!$S$6:$S$14</c:f>
              <c:strCache>
                <c:ptCount val="9"/>
                <c:pt idx="0">
                  <c:v>Praktičan rad</c:v>
                </c:pt>
                <c:pt idx="1">
                  <c:v>Pismeni radovi (seminari) i sl.</c:v>
                </c:pt>
                <c:pt idx="2">
                  <c:v>Rasprava</c:v>
                </c:pt>
                <c:pt idx="3">
                  <c:v>Usmena izlaganja</c:v>
                </c:pt>
                <c:pt idx="4">
                  <c:v>Individualni rad</c:v>
                </c:pt>
                <c:pt idx="5">
                  <c:v>Skupinski rad</c:v>
                </c:pt>
                <c:pt idx="6">
                  <c:v>Rad u paru</c:v>
                </c:pt>
                <c:pt idx="7">
                  <c:v>Interaktivno predavanje</c:v>
                </c:pt>
                <c:pt idx="8">
                  <c:v>Frontalno predavanje</c:v>
                </c:pt>
              </c:strCache>
            </c:strRef>
          </c:cat>
          <c:val>
            <c:numRef>
              <c:f>Sheet11!$T$6:$T$14</c:f>
              <c:numCache>
                <c:formatCode>0.00%</c:formatCode>
                <c:ptCount val="9"/>
                <c:pt idx="0">
                  <c:v>0.38240000000000002</c:v>
                </c:pt>
                <c:pt idx="1">
                  <c:v>0.82350000000000001</c:v>
                </c:pt>
                <c:pt idx="2">
                  <c:v>0.85289999999999999</c:v>
                </c:pt>
                <c:pt idx="3">
                  <c:v>0.88239999999999996</c:v>
                </c:pt>
                <c:pt idx="4">
                  <c:v>0.75</c:v>
                </c:pt>
                <c:pt idx="5">
                  <c:v>0.77939999999999998</c:v>
                </c:pt>
                <c:pt idx="6">
                  <c:v>0.61760000000000004</c:v>
                </c:pt>
                <c:pt idx="7">
                  <c:v>0.73529999999999995</c:v>
                </c:pt>
                <c:pt idx="8">
                  <c:v>0.61760000000000004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36-412B-9848-C34BF0B3CFBB}"/>
            </c:ext>
          </c:extLst>
        </c:ser>
        <c:ser>
          <c:idx val="2"/>
          <c:order val="1"/>
          <c:tx>
            <c:strRef>
              <c:f>Sheet11!$U$5</c:f>
              <c:strCache>
                <c:ptCount val="1"/>
                <c:pt idx="0">
                  <c:v>2017.</c:v>
                </c:pt>
              </c:strCache>
            </c:strRef>
          </c:tx>
          <c:spPr>
            <a:solidFill>
              <a:srgbClr val="7030A0"/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0"/>
              <c:layout>
                <c:manualLayout>
                  <c:x val="1.3568376068376069E-2"/>
                  <c:y val="-6.22549019607843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436-412B-9848-C34BF0B3CFBB}"/>
                </c:ext>
              </c:extLst>
            </c:dLbl>
            <c:dLbl>
              <c:idx val="1"/>
              <c:layout>
                <c:manualLayout>
                  <c:x val="8.141025641025640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436-412B-9848-C34BF0B3CFBB}"/>
                </c:ext>
              </c:extLst>
            </c:dLbl>
            <c:dLbl>
              <c:idx val="4"/>
              <c:layout>
                <c:manualLayout>
                  <c:x val="-1.0683760683760684E-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436-412B-9848-C34BF0B3CF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Sheet11!$S$6:$S$14</c:f>
              <c:strCache>
                <c:ptCount val="9"/>
                <c:pt idx="0">
                  <c:v>Praktičan rad</c:v>
                </c:pt>
                <c:pt idx="1">
                  <c:v>Pismeni radovi (seminari) i sl.</c:v>
                </c:pt>
                <c:pt idx="2">
                  <c:v>Rasprava</c:v>
                </c:pt>
                <c:pt idx="3">
                  <c:v>Usmena izlaganja</c:v>
                </c:pt>
                <c:pt idx="4">
                  <c:v>Individualni rad</c:v>
                </c:pt>
                <c:pt idx="5">
                  <c:v>Skupinski rad</c:v>
                </c:pt>
                <c:pt idx="6">
                  <c:v>Rad u paru</c:v>
                </c:pt>
                <c:pt idx="7">
                  <c:v>Interaktivno predavanje</c:v>
                </c:pt>
                <c:pt idx="8">
                  <c:v>Frontalno predavanje</c:v>
                </c:pt>
              </c:strCache>
            </c:strRef>
          </c:cat>
          <c:val>
            <c:numRef>
              <c:f>Sheet11!$U$6:$U$14</c:f>
              <c:numCache>
                <c:formatCode>0.00%</c:formatCode>
                <c:ptCount val="9"/>
                <c:pt idx="0">
                  <c:v>0.4358974358974359</c:v>
                </c:pt>
                <c:pt idx="1">
                  <c:v>0.83333333333333337</c:v>
                </c:pt>
                <c:pt idx="2">
                  <c:v>0.88461538461538458</c:v>
                </c:pt>
                <c:pt idx="3">
                  <c:v>0.85897435897435892</c:v>
                </c:pt>
                <c:pt idx="4">
                  <c:v>0.74358974358974361</c:v>
                </c:pt>
                <c:pt idx="5">
                  <c:v>0.63636363636363635</c:v>
                </c:pt>
                <c:pt idx="6">
                  <c:v>0.53409090909090906</c:v>
                </c:pt>
                <c:pt idx="7">
                  <c:v>0.84615384615384615</c:v>
                </c:pt>
                <c:pt idx="8">
                  <c:v>0.83333333333333337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436-412B-9848-C34BF0B3CFBB}"/>
            </c:ext>
          </c:extLst>
        </c:ser>
        <c:ser>
          <c:idx val="3"/>
          <c:order val="2"/>
          <c:tx>
            <c:strRef>
              <c:f>Sheet11!$V$5</c:f>
              <c:strCache>
                <c:ptCount val="1"/>
                <c:pt idx="0">
                  <c:v>2018.</c:v>
                </c:pt>
              </c:strCache>
            </c:strRef>
          </c:tx>
          <c:spPr>
            <a:solidFill>
              <a:schemeClr val="accent6"/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Sheet11!$S$6:$S$14</c:f>
              <c:strCache>
                <c:ptCount val="9"/>
                <c:pt idx="0">
                  <c:v>Praktičan rad</c:v>
                </c:pt>
                <c:pt idx="1">
                  <c:v>Pismeni radovi (seminari) i sl.</c:v>
                </c:pt>
                <c:pt idx="2">
                  <c:v>Rasprava</c:v>
                </c:pt>
                <c:pt idx="3">
                  <c:v>Usmena izlaganja</c:v>
                </c:pt>
                <c:pt idx="4">
                  <c:v>Individualni rad</c:v>
                </c:pt>
                <c:pt idx="5">
                  <c:v>Skupinski rad</c:v>
                </c:pt>
                <c:pt idx="6">
                  <c:v>Rad u paru</c:v>
                </c:pt>
                <c:pt idx="7">
                  <c:v>Interaktivno predavanje</c:v>
                </c:pt>
                <c:pt idx="8">
                  <c:v>Frontalno predavanje</c:v>
                </c:pt>
              </c:strCache>
            </c:strRef>
          </c:cat>
          <c:val>
            <c:numRef>
              <c:f>Sheet11!$V$6:$V$14</c:f>
              <c:numCache>
                <c:formatCode>0.00%</c:formatCode>
                <c:ptCount val="9"/>
                <c:pt idx="0">
                  <c:v>0.49440000000000001</c:v>
                </c:pt>
                <c:pt idx="1">
                  <c:v>0.84109999999999996</c:v>
                </c:pt>
                <c:pt idx="2">
                  <c:v>0.86109999999999998</c:v>
                </c:pt>
                <c:pt idx="3">
                  <c:v>0.97109999999999996</c:v>
                </c:pt>
                <c:pt idx="4">
                  <c:v>0.73440000000000005</c:v>
                </c:pt>
                <c:pt idx="5">
                  <c:v>0.73440000000000005</c:v>
                </c:pt>
                <c:pt idx="6">
                  <c:v>0.68400000000000005</c:v>
                </c:pt>
                <c:pt idx="7">
                  <c:v>0.873</c:v>
                </c:pt>
                <c:pt idx="8">
                  <c:v>0.91110000000000002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436-412B-9848-C34BF0B3CF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gapDepth val="76"/>
        <c:shape val="box"/>
        <c:axId val="-703361424"/>
        <c:axId val="-703359792"/>
        <c:axId val="0"/>
      </c:bar3DChart>
      <c:catAx>
        <c:axId val="-70336142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sr-Latn-RS"/>
          </a:p>
        </c:txPr>
        <c:crossAx val="-703359792"/>
        <c:crosses val="autoZero"/>
        <c:auto val="1"/>
        <c:lblAlgn val="ctr"/>
        <c:lblOffset val="100"/>
        <c:noMultiLvlLbl val="0"/>
      </c:catAx>
      <c:valAx>
        <c:axId val="-703359792"/>
        <c:scaling>
          <c:orientation val="minMax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sr-Latn-RS"/>
          </a:p>
        </c:txPr>
        <c:crossAx val="-7033614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286805555555559"/>
          <c:y val="0.22619558823529412"/>
          <c:w val="0.10356356837606838"/>
          <c:h val="0.21265931372549018"/>
        </c:manualLayout>
      </c:layout>
      <c:overlay val="0"/>
      <c:spPr>
        <a:ln>
          <a:solidFill>
            <a:sysClr val="windowText" lastClr="000000"/>
          </a:solidFill>
        </a:ln>
      </c:spPr>
      <c:txPr>
        <a:bodyPr/>
        <a:lstStyle/>
        <a:p>
          <a:pPr>
            <a:defRPr sz="1100" b="1"/>
          </a:pPr>
          <a:endParaRPr lang="sr-Latn-R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Sheet12!$V$5</c:f>
              <c:strCache>
                <c:ptCount val="1"/>
                <c:pt idx="0">
                  <c:v>2016.</c:v>
                </c:pt>
              </c:strCache>
            </c:strRef>
          </c:tx>
          <c:spPr>
            <a:solidFill>
              <a:srgbClr val="7030A0"/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0"/>
              <c:layout>
                <c:manualLayout>
                  <c:x val="5.427350427350427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C00-4E79-A483-5EA76A008A30}"/>
                </c:ext>
              </c:extLst>
            </c:dLbl>
            <c:dLbl>
              <c:idx val="4"/>
              <c:layout>
                <c:manualLayout>
                  <c:x val="6.784188034188034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C00-4E79-A483-5EA76A008A3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Sheet12!$U$6:$U$13</c:f>
              <c:strCache>
                <c:ptCount val="8"/>
                <c:pt idx="0">
                  <c:v>Ostalo</c:v>
                </c:pt>
                <c:pt idx="1">
                  <c:v>…isključivo bilješkama s predavanja</c:v>
                </c:pt>
                <c:pt idx="2">
                  <c:v>…recentna  dostupna literatura koju preporučam</c:v>
                </c:pt>
                <c:pt idx="3">
                  <c:v>Udžbenik za predmet s drugog fakulteta</c:v>
                </c:pt>
                <c:pt idx="4">
                  <c:v>Materijali s predavanja na webu</c:v>
                </c:pt>
                <c:pt idx="5">
                  <c:v>Neautorizirana skripta kojoj ste Vi autor</c:v>
                </c:pt>
                <c:pt idx="6">
                  <c:v>Autorizirana skripta kojoj ste Vi autor</c:v>
                </c:pt>
                <c:pt idx="7">
                  <c:v>Udžbenik (knjiga) kojoj ste Vi autor</c:v>
                </c:pt>
              </c:strCache>
            </c:strRef>
          </c:cat>
          <c:val>
            <c:numRef>
              <c:f>Sheet12!$V$6:$V$13</c:f>
              <c:numCache>
                <c:formatCode>0.00%</c:formatCode>
                <c:ptCount val="8"/>
                <c:pt idx="0">
                  <c:v>0.10290000000000001</c:v>
                </c:pt>
                <c:pt idx="1">
                  <c:v>4.3499999999999997E-2</c:v>
                </c:pt>
                <c:pt idx="2">
                  <c:v>0.88239999999999996</c:v>
                </c:pt>
                <c:pt idx="3">
                  <c:v>0.29409999999999997</c:v>
                </c:pt>
                <c:pt idx="4">
                  <c:v>0.61760000000000004</c:v>
                </c:pt>
                <c:pt idx="5">
                  <c:v>0.1618</c:v>
                </c:pt>
                <c:pt idx="6">
                  <c:v>0.10290000000000001</c:v>
                </c:pt>
                <c:pt idx="7">
                  <c:v>0.14710000000000001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C00-4E79-A483-5EA76A008A30}"/>
            </c:ext>
          </c:extLst>
        </c:ser>
        <c:ser>
          <c:idx val="1"/>
          <c:order val="1"/>
          <c:tx>
            <c:strRef>
              <c:f>Sheet12!$W$5</c:f>
              <c:strCache>
                <c:ptCount val="1"/>
                <c:pt idx="0">
                  <c:v>2017.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4"/>
              <c:layout>
                <c:manualLayout>
                  <c:x val="2.713675213675213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C00-4E79-A483-5EA76A008A3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Sheet12!$U$6:$U$13</c:f>
              <c:strCache>
                <c:ptCount val="8"/>
                <c:pt idx="0">
                  <c:v>Ostalo</c:v>
                </c:pt>
                <c:pt idx="1">
                  <c:v>…isključivo bilješkama s predavanja</c:v>
                </c:pt>
                <c:pt idx="2">
                  <c:v>…recentna  dostupna literatura koju preporučam</c:v>
                </c:pt>
                <c:pt idx="3">
                  <c:v>Udžbenik za predmet s drugog fakulteta</c:v>
                </c:pt>
                <c:pt idx="4">
                  <c:v>Materijali s predavanja na webu</c:v>
                </c:pt>
                <c:pt idx="5">
                  <c:v>Neautorizirana skripta kojoj ste Vi autor</c:v>
                </c:pt>
                <c:pt idx="6">
                  <c:v>Autorizirana skripta kojoj ste Vi autor</c:v>
                </c:pt>
                <c:pt idx="7">
                  <c:v>Udžbenik (knjiga) kojoj ste Vi autor</c:v>
                </c:pt>
              </c:strCache>
            </c:strRef>
          </c:cat>
          <c:val>
            <c:numRef>
              <c:f>Sheet12!$W$6:$W$13</c:f>
              <c:numCache>
                <c:formatCode>0.00%</c:formatCode>
                <c:ptCount val="8"/>
                <c:pt idx="0">
                  <c:v>0.10256410256410256</c:v>
                </c:pt>
                <c:pt idx="1">
                  <c:v>2.564102564102564E-2</c:v>
                </c:pt>
                <c:pt idx="2">
                  <c:v>0.82051282051282048</c:v>
                </c:pt>
                <c:pt idx="3">
                  <c:v>0.21794871794871795</c:v>
                </c:pt>
                <c:pt idx="4">
                  <c:v>0.60256410256410253</c:v>
                </c:pt>
                <c:pt idx="5">
                  <c:v>8.9743589743589744E-2</c:v>
                </c:pt>
                <c:pt idx="6">
                  <c:v>7.6923076923076927E-2</c:v>
                </c:pt>
                <c:pt idx="7">
                  <c:v>0.15384615384615385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C00-4E79-A483-5EA76A008A30}"/>
            </c:ext>
          </c:extLst>
        </c:ser>
        <c:ser>
          <c:idx val="2"/>
          <c:order val="2"/>
          <c:tx>
            <c:strRef>
              <c:f>Sheet12!$X$5</c:f>
              <c:strCache>
                <c:ptCount val="1"/>
                <c:pt idx="0">
                  <c:v>2018.</c:v>
                </c:pt>
              </c:strCache>
            </c:strRef>
          </c:tx>
          <c:spPr>
            <a:solidFill>
              <a:schemeClr val="accent6"/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0"/>
              <c:layout>
                <c:manualLayout>
                  <c:x val="1.3568376068376069E-2"/>
                  <c:y val="-6.22549019607843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C00-4E79-A483-5EA76A008A30}"/>
                </c:ext>
              </c:extLst>
            </c:dLbl>
            <c:dLbl>
              <c:idx val="1"/>
              <c:layout>
                <c:manualLayout>
                  <c:x val="8.141025641025640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BC00-4E79-A483-5EA76A008A30}"/>
                </c:ext>
              </c:extLst>
            </c:dLbl>
            <c:dLbl>
              <c:idx val="4"/>
              <c:layout>
                <c:manualLayout>
                  <c:x val="9.497863247863247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BC00-4E79-A483-5EA76A008A3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Sheet12!$U$6:$U$13</c:f>
              <c:strCache>
                <c:ptCount val="8"/>
                <c:pt idx="0">
                  <c:v>Ostalo</c:v>
                </c:pt>
                <c:pt idx="1">
                  <c:v>…isključivo bilješkama s predavanja</c:v>
                </c:pt>
                <c:pt idx="2">
                  <c:v>…recentna  dostupna literatura koju preporučam</c:v>
                </c:pt>
                <c:pt idx="3">
                  <c:v>Udžbenik za predmet s drugog fakulteta</c:v>
                </c:pt>
                <c:pt idx="4">
                  <c:v>Materijali s predavanja na webu</c:v>
                </c:pt>
                <c:pt idx="5">
                  <c:v>Neautorizirana skripta kojoj ste Vi autor</c:v>
                </c:pt>
                <c:pt idx="6">
                  <c:v>Autorizirana skripta kojoj ste Vi autor</c:v>
                </c:pt>
                <c:pt idx="7">
                  <c:v>Udžbenik (knjiga) kojoj ste Vi autor</c:v>
                </c:pt>
              </c:strCache>
            </c:strRef>
          </c:cat>
          <c:val>
            <c:numRef>
              <c:f>Sheet12!$X$6:$X$13</c:f>
              <c:numCache>
                <c:formatCode>0.00%</c:formatCode>
                <c:ptCount val="8"/>
                <c:pt idx="0">
                  <c:v>0.1144</c:v>
                </c:pt>
                <c:pt idx="1">
                  <c:v>0.10009999999999999</c:v>
                </c:pt>
                <c:pt idx="2">
                  <c:v>0.81</c:v>
                </c:pt>
                <c:pt idx="3">
                  <c:v>0.215</c:v>
                </c:pt>
                <c:pt idx="4">
                  <c:v>0.59409999999999996</c:v>
                </c:pt>
                <c:pt idx="5">
                  <c:v>0.19</c:v>
                </c:pt>
                <c:pt idx="6">
                  <c:v>0.10100000000000001</c:v>
                </c:pt>
                <c:pt idx="7">
                  <c:v>0.2243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C00-4E79-A483-5EA76A008A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703353808"/>
        <c:axId val="-703358160"/>
        <c:axId val="0"/>
      </c:bar3DChart>
      <c:catAx>
        <c:axId val="-70335380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-703358160"/>
        <c:crosses val="autoZero"/>
        <c:auto val="1"/>
        <c:lblAlgn val="ctr"/>
        <c:lblOffset val="100"/>
        <c:noMultiLvlLbl val="0"/>
      </c:catAx>
      <c:valAx>
        <c:axId val="-703358160"/>
        <c:scaling>
          <c:orientation val="minMax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crossAx val="-7033538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286805555555559"/>
          <c:y val="0.37084346405228757"/>
          <c:w val="9.9493055555555557E-2"/>
          <c:h val="0.20020833333333332"/>
        </c:manualLayout>
      </c:layout>
      <c:overlay val="0"/>
      <c:spPr>
        <a:ln>
          <a:solidFill>
            <a:sysClr val="windowText" lastClr="000000"/>
          </a:solidFill>
        </a:ln>
      </c:sp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2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sr-Latn-R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E060560-6130-4CE9-8C4A-C272B7F18D13}" type="datetimeFigureOut">
              <a:rPr lang="hr-HR"/>
              <a:pPr>
                <a:defRPr/>
              </a:pPr>
              <a:t>16.11.2018.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hr-H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EE6AD35-9C1F-44B0-BE63-70772CF8736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0764225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6770D0-3EA3-4319-B00A-34539866B92F}" type="slidenum">
              <a:rPr lang="hr-HR" altLang="sr-Latn-RS" smtClean="0">
                <a:latin typeface="Calibri" panose="020F0502020204030204" pitchFamily="34" charset="0"/>
              </a:rPr>
              <a:pPr/>
              <a:t>1</a:t>
            </a:fld>
            <a:endParaRPr lang="hr-HR" altLang="sr-Latn-R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245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35718-9947-408A-8086-CCE9BAE61999}" type="datetime1">
              <a:rPr lang="hr-HR"/>
              <a:pPr>
                <a:defRPr/>
              </a:pPr>
              <a:t>16.11.2018.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95721-28B2-4638-A337-4D4AD3EB8B27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06878880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4F930-99A2-48DA-A716-FDD67923AE7C}" type="datetime1">
              <a:rPr lang="hr-HR"/>
              <a:pPr>
                <a:defRPr/>
              </a:pPr>
              <a:t>16.11.2018.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C41CC-04E3-46C4-8F52-EB5EBDAE81E3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33509978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E59E8-63E7-4C51-9A76-1CC6C18E468C}" type="datetime1">
              <a:rPr lang="hr-HR"/>
              <a:pPr>
                <a:defRPr/>
              </a:pPr>
              <a:t>16.11.2018.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54BC3-7BC9-4174-A3D9-CF8A7008081C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51920555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3488" y="268288"/>
            <a:ext cx="6172200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D9AE8-CF4A-4F90-BED4-A90915B0C758}" type="datetime1">
              <a:rPr lang="hr-HR"/>
              <a:pPr>
                <a:defRPr/>
              </a:pPr>
              <a:t>16.11.2018.</a:t>
            </a:fld>
            <a:endParaRPr lang="hr-H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38C83-3350-42E4-8DF0-71386A08ABB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6044012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F9C01-D286-4AFA-A36E-724CF3E24896}" type="datetime1">
              <a:rPr lang="hr-HR"/>
              <a:pPr>
                <a:defRPr/>
              </a:pPr>
              <a:t>16.11.2018.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9CC7B-721C-404A-8B7B-42FD9B8897F2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77608476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360B3-0F4E-48CA-9C22-2383CA653D09}" type="datetime1">
              <a:rPr lang="hr-HR"/>
              <a:pPr>
                <a:defRPr/>
              </a:pPr>
              <a:t>16.11.2018.</a:t>
            </a:fld>
            <a:endParaRPr lang="hr-H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A1397-925F-40C8-B15F-C64B77CEC0BA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91763237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C8355-1F20-48F2-AD8A-EED4F89DA2DC}" type="datetime1">
              <a:rPr lang="hr-HR"/>
              <a:pPr>
                <a:defRPr/>
              </a:pPr>
              <a:t>16.11.2018.</a:t>
            </a:fld>
            <a:endParaRPr lang="hr-H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A415E-22FC-4FBF-88C0-6E6B5A9D663C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7188483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C0601-A864-40B3-9101-5DFDE332D628}" type="datetime1">
              <a:rPr lang="hr-HR"/>
              <a:pPr>
                <a:defRPr/>
              </a:pPr>
              <a:t>16.11.2018.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A7458-7781-4AFE-941E-ADAB9A79D64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02510355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404813"/>
            <a:ext cx="370363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0013"/>
            <a:ext cx="7581900" cy="551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B3199-467C-4B5E-882A-48860B9259C6}" type="datetime1">
              <a:rPr lang="hr-HR"/>
              <a:pPr>
                <a:defRPr/>
              </a:pPr>
              <a:t>16.11.2018.</a:t>
            </a:fld>
            <a:endParaRPr lang="hr-H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4B2B0-B16F-4450-83C6-F37D27DE4F4D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63254818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D7547-1CF8-4DC5-8256-D03DB6395995}" type="datetime1">
              <a:rPr lang="hr-HR"/>
              <a:pPr>
                <a:defRPr/>
              </a:pPr>
              <a:t>16.11.2018.</a:t>
            </a:fld>
            <a:endParaRPr lang="hr-H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49330-CEA3-4846-8B8C-B93E1491621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18453942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071F2-2DE8-4BBD-9FD0-B4A6353BF555}" type="datetime1">
              <a:rPr lang="hr-HR"/>
              <a:pPr>
                <a:defRPr/>
              </a:pPr>
              <a:t>16.11.2018.</a:t>
            </a:fld>
            <a:endParaRPr lang="hr-H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DDB4D-D127-4D47-96C0-9E91987041E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79629938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  <a:endParaRPr lang="hr-HR" altLang="sr-Latn-R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  <a:endParaRPr lang="hr-HR" altLang="sr-Latn-R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2BE113-E91E-487C-BBAE-F17952D82ED4}" type="datetime1">
              <a:rPr lang="hr-HR"/>
              <a:pPr>
                <a:defRPr/>
              </a:pPr>
              <a:t>16.11.2018.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FC8912E-407B-47B2-ABF2-BB06CA8381D2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5" r:id="rId1"/>
    <p:sldLayoutId id="2147484154" r:id="rId2"/>
    <p:sldLayoutId id="2147484146" r:id="rId3"/>
    <p:sldLayoutId id="2147484147" r:id="rId4"/>
    <p:sldLayoutId id="2147484148" r:id="rId5"/>
    <p:sldLayoutId id="2147484149" r:id="rId6"/>
    <p:sldLayoutId id="2147484155" r:id="rId7"/>
    <p:sldLayoutId id="2147484150" r:id="rId8"/>
    <p:sldLayoutId id="2147484151" r:id="rId9"/>
    <p:sldLayoutId id="2147484152" r:id="rId10"/>
    <p:sldLayoutId id="2147484153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971550" y="1484313"/>
            <a:ext cx="756126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b="1"/>
              <a:t>Sustav osiguravanja kvalitete obrazovanja na Filozofskom fakultetu Osijek</a:t>
            </a:r>
            <a:endParaRPr lang="hr-HR" altLang="sr-Latn-RS" sz="1800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23850" y="2551113"/>
            <a:ext cx="8712200" cy="446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60000"/>
              </a:lnSpc>
              <a:buClr>
                <a:srgbClr val="330066"/>
              </a:buClr>
              <a:buSzPct val="70000"/>
              <a:buFontTx/>
              <a:buNone/>
            </a:pPr>
            <a:endParaRPr lang="hr-HR" altLang="sr-Latn-RS" sz="4400" b="1" dirty="0">
              <a:solidFill>
                <a:schemeClr val="accent2"/>
              </a:solidFill>
            </a:endParaRPr>
          </a:p>
          <a:p>
            <a:pPr algn="ctr" eaLnBrk="1" hangingPunct="1">
              <a:lnSpc>
                <a:spcPct val="60000"/>
              </a:lnSpc>
              <a:buClr>
                <a:srgbClr val="330066"/>
              </a:buClr>
              <a:buSzPct val="70000"/>
              <a:buFontTx/>
              <a:buNone/>
            </a:pPr>
            <a:r>
              <a:rPr lang="hr-HR" altLang="sr-Latn-RS" sz="4400" b="1" dirty="0">
                <a:solidFill>
                  <a:schemeClr val="accent2"/>
                </a:solidFill>
              </a:rPr>
              <a:t>Nastavnička anketa</a:t>
            </a:r>
          </a:p>
          <a:p>
            <a:pPr eaLnBrk="1" hangingPunct="1">
              <a:lnSpc>
                <a:spcPct val="60000"/>
              </a:lnSpc>
              <a:buClr>
                <a:srgbClr val="330066"/>
              </a:buClr>
              <a:buSzPct val="70000"/>
              <a:buFontTx/>
              <a:buNone/>
            </a:pPr>
            <a:r>
              <a:rPr lang="hr-HR" altLang="sr-Latn-RS" sz="4400" b="1" dirty="0">
                <a:solidFill>
                  <a:schemeClr val="accent2"/>
                </a:solidFill>
              </a:rPr>
              <a:t>      za akademsku </a:t>
            </a:r>
            <a:r>
              <a:rPr lang="hr-HR" altLang="sr-Latn-RS" sz="4400" b="1">
                <a:solidFill>
                  <a:schemeClr val="accent2"/>
                </a:solidFill>
              </a:rPr>
              <a:t>godinu </a:t>
            </a:r>
            <a:r>
              <a:rPr lang="hr-HR" altLang="sr-Latn-RS" sz="4400" b="1" smtClean="0">
                <a:solidFill>
                  <a:schemeClr val="accent2"/>
                </a:solidFill>
              </a:rPr>
              <a:t>2017./18.</a:t>
            </a:r>
            <a:endParaRPr lang="hr-HR" altLang="sr-Latn-RS" sz="4400" b="1" dirty="0">
              <a:solidFill>
                <a:schemeClr val="accent2"/>
              </a:solidFill>
            </a:endParaRPr>
          </a:p>
          <a:p>
            <a:pPr algn="ctr" eaLnBrk="1" hangingPunct="1">
              <a:buClr>
                <a:srgbClr val="330066"/>
              </a:buClr>
              <a:buSzPct val="70000"/>
              <a:buFontTx/>
              <a:buNone/>
            </a:pPr>
            <a:endParaRPr lang="hr-HR" altLang="sr-Latn-RS" sz="3600" b="1" dirty="0"/>
          </a:p>
          <a:p>
            <a:pPr algn="ctr" eaLnBrk="1" hangingPunct="1">
              <a:buClr>
                <a:srgbClr val="330066"/>
              </a:buClr>
              <a:buSzPct val="70000"/>
              <a:buFontTx/>
              <a:buNone/>
            </a:pPr>
            <a:r>
              <a:rPr lang="hr-HR" altLang="sr-Latn-RS" b="1" dirty="0" smtClean="0"/>
              <a:t>studeni 2018.</a:t>
            </a:r>
            <a:endParaRPr lang="hr-HR" altLang="sr-Latn-RS" b="1" dirty="0"/>
          </a:p>
          <a:p>
            <a:pPr algn="ctr" eaLnBrk="1" hangingPunct="1">
              <a:buClr>
                <a:srgbClr val="330066"/>
              </a:buClr>
              <a:buSzPct val="70000"/>
              <a:buFontTx/>
              <a:buNone/>
            </a:pPr>
            <a:endParaRPr lang="hr-HR" altLang="sr-Latn-R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 b="1" i="1" dirty="0">
                <a:latin typeface="Arial" panose="020B0604020202020204" pitchFamily="34" charset="0"/>
              </a:rPr>
              <a:t>               </a:t>
            </a:r>
            <a:r>
              <a:rPr lang="hr-HR" altLang="sr-Latn-RS" sz="1800" i="1" dirty="0">
                <a:latin typeface="Arial" panose="020B0604020202020204" pitchFamily="34" charset="0"/>
              </a:rPr>
              <a:t>             	            Anketu proveo i rezultate obradio Ured za 					unapređivanje kvalitete obrazovanja  </a:t>
            </a:r>
          </a:p>
          <a:p>
            <a:pPr algn="r" eaLnBrk="1" hangingPunct="1">
              <a:buClr>
                <a:srgbClr val="330066"/>
              </a:buClr>
              <a:buSzPct val="70000"/>
              <a:buFontTx/>
              <a:buNone/>
            </a:pPr>
            <a:endParaRPr lang="hr-HR" altLang="sr-Latn-RS" sz="4000" dirty="0">
              <a:latin typeface="Arial" panose="020B0604020202020204" pitchFamily="34" charset="0"/>
            </a:endParaRPr>
          </a:p>
        </p:txBody>
      </p:sp>
      <p:sp>
        <p:nvSpPr>
          <p:cNvPr id="5124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EEB95E7-5126-4A90-9465-1960107111B4}" type="slidenum">
              <a:rPr lang="hr-HR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hr-HR" altLang="sr-Latn-R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23825"/>
            <a:ext cx="7632700" cy="1150938"/>
          </a:xfrm>
          <a:ln w="28575">
            <a:noFill/>
          </a:ln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3200" b="1" dirty="0" smtClean="0"/>
              <a:t>Nastavnička procjena uvjeta održavanja nastave</a:t>
            </a:r>
          </a:p>
        </p:txBody>
      </p:sp>
      <p:sp>
        <p:nvSpPr>
          <p:cNvPr id="1536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515980C-D1AB-440F-9240-415CCCE556A3}" type="slidenum">
              <a:rPr lang="hr-HR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hr-HR" altLang="sr-Latn-RS" sz="1200" smtClean="0">
              <a:solidFill>
                <a:srgbClr val="898989"/>
              </a:solidFill>
            </a:endParaRPr>
          </a:p>
        </p:txBody>
      </p:sp>
      <p:graphicFrame>
        <p:nvGraphicFramePr>
          <p:cNvPr id="5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3873160"/>
              </p:ext>
            </p:extLst>
          </p:nvPr>
        </p:nvGraphicFramePr>
        <p:xfrm>
          <a:off x="755576" y="1124744"/>
          <a:ext cx="7488312" cy="536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15913" y="215900"/>
            <a:ext cx="8470900" cy="52387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sr-Latn-RS" sz="2800" b="1" dirty="0" smtClean="0"/>
              <a:t>Uporaba tehničkih sredstava i pomagala u nastavi</a:t>
            </a:r>
            <a:endParaRPr lang="hr-HR" altLang="sr-Latn-RS" sz="2800" b="1" dirty="0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CEB5FA1-0A7D-4799-9D48-461C733B51FF}" type="slidenum">
              <a:rPr lang="hr-HR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hr-HR" altLang="sr-Latn-RS" sz="1200" smtClean="0">
              <a:solidFill>
                <a:srgbClr val="898989"/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288806"/>
              </p:ext>
            </p:extLst>
          </p:nvPr>
        </p:nvGraphicFramePr>
        <p:xfrm>
          <a:off x="899592" y="1196752"/>
          <a:ext cx="7344816" cy="51595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38200" y="260648"/>
            <a:ext cx="7848600" cy="52387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sr-Latn-RS" sz="2800" b="1" dirty="0" smtClean="0"/>
              <a:t>Oblici rada u nastavi</a:t>
            </a:r>
            <a:endParaRPr lang="hr-HR" altLang="sr-Latn-RS" sz="2800" b="1" dirty="0" smtClean="0"/>
          </a:p>
        </p:txBody>
      </p:sp>
      <p:sp>
        <p:nvSpPr>
          <p:cNvPr id="1741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6E5C713-12A3-49E7-98DB-11FB4E90C444}" type="slidenum">
              <a:rPr lang="hr-HR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hr-HR" altLang="sr-Latn-RS" sz="1200" smtClean="0">
              <a:solidFill>
                <a:srgbClr val="898989"/>
              </a:solidFill>
            </a:endParaRPr>
          </a:p>
        </p:txBody>
      </p:sp>
      <p:graphicFrame>
        <p:nvGraphicFramePr>
          <p:cNvPr id="6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7398543"/>
              </p:ext>
            </p:extLst>
          </p:nvPr>
        </p:nvGraphicFramePr>
        <p:xfrm>
          <a:off x="838200" y="1052736"/>
          <a:ext cx="740620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5E494DE-3BA4-481B-9060-BFBCA72B4DBD}" type="slidenum">
              <a:rPr lang="hr-HR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hr-HR" altLang="sr-Latn-RS" sz="1200" smtClean="0">
              <a:solidFill>
                <a:srgbClr val="898989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47700" y="117475"/>
            <a:ext cx="7848600" cy="52387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sr-Latn-RS" sz="2800" b="1" dirty="0" smtClean="0"/>
              <a:t>Udio različitih izvora literature u nastavi</a:t>
            </a:r>
            <a:endParaRPr lang="hr-HR" altLang="sr-Latn-RS" sz="2800" b="1" dirty="0" smtClean="0"/>
          </a:p>
        </p:txBody>
      </p:sp>
      <p:graphicFrame>
        <p:nvGraphicFramePr>
          <p:cNvPr id="6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1053776"/>
              </p:ext>
            </p:extLst>
          </p:nvPr>
        </p:nvGraphicFramePr>
        <p:xfrm>
          <a:off x="827584" y="908720"/>
          <a:ext cx="7272808" cy="558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11188" y="115888"/>
            <a:ext cx="7839075" cy="95408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sr-Latn-RS" sz="2800" b="1" dirty="0" smtClean="0"/>
              <a:t>Samoprocjena kvalitete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sr-Latn-RS" sz="2800" b="1" dirty="0" smtClean="0"/>
              <a:t> rada nastavnika u nastavi</a:t>
            </a:r>
            <a:endParaRPr lang="hr-HR" altLang="sr-Latn-RS" sz="2800" b="1" dirty="0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86FA5B3-BA2E-48BF-9F85-F9A106C8DC65}" type="slidenum">
              <a:rPr lang="hr-HR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hr-HR" altLang="sr-Latn-RS" sz="1200" smtClean="0">
              <a:solidFill>
                <a:srgbClr val="898989"/>
              </a:solidFill>
            </a:endParaRPr>
          </a:p>
        </p:txBody>
      </p:sp>
      <p:graphicFrame>
        <p:nvGraphicFramePr>
          <p:cNvPr id="5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3653389"/>
              </p:ext>
            </p:extLst>
          </p:nvPr>
        </p:nvGraphicFramePr>
        <p:xfrm>
          <a:off x="1331639" y="1069975"/>
          <a:ext cx="6912769" cy="50953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11188" y="115888"/>
            <a:ext cx="7839075" cy="95408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sr-Latn-RS" sz="2800" b="1" dirty="0" smtClean="0"/>
              <a:t>Samoprocjena kvalitete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sr-Latn-RS" sz="2800" b="1" dirty="0" smtClean="0"/>
              <a:t> rada nastavnika u nastavi (2)</a:t>
            </a:r>
            <a:endParaRPr lang="hr-HR" altLang="sr-Latn-RS" sz="2800" b="1" dirty="0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1F00597-C93A-43A7-BA8C-55E65A1F4D89}" type="slidenum">
              <a:rPr lang="hr-HR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hr-HR" altLang="sr-Latn-RS" sz="1200" smtClean="0">
              <a:solidFill>
                <a:srgbClr val="898989"/>
              </a:solidFill>
            </a:endParaRPr>
          </a:p>
        </p:txBody>
      </p:sp>
      <p:graphicFrame>
        <p:nvGraphicFramePr>
          <p:cNvPr id="6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7975719"/>
              </p:ext>
            </p:extLst>
          </p:nvPr>
        </p:nvGraphicFramePr>
        <p:xfrm>
          <a:off x="1043608" y="1340768"/>
          <a:ext cx="6552728" cy="514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11188" y="115888"/>
            <a:ext cx="7839075" cy="95408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sr-Latn-RS" sz="2800" b="1" dirty="0" smtClean="0"/>
              <a:t>Samoprocjena kvalitete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sr-Latn-RS" sz="2800" b="1" dirty="0" smtClean="0"/>
              <a:t> rada nastavnika u nastavi (3)</a:t>
            </a:r>
            <a:endParaRPr lang="hr-HR" altLang="sr-Latn-RS" sz="2800" b="1" dirty="0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A156FC3-8E41-4B16-B2CA-6C28A4E0B116}" type="slidenum">
              <a:rPr lang="hr-HR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hr-HR" altLang="sr-Latn-RS" sz="1200" smtClean="0">
              <a:solidFill>
                <a:srgbClr val="898989"/>
              </a:solidFill>
            </a:endParaRPr>
          </a:p>
        </p:txBody>
      </p:sp>
      <p:graphicFrame>
        <p:nvGraphicFramePr>
          <p:cNvPr id="6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7450731"/>
              </p:ext>
            </p:extLst>
          </p:nvPr>
        </p:nvGraphicFramePr>
        <p:xfrm>
          <a:off x="1331640" y="1069975"/>
          <a:ext cx="6984776" cy="5419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23850" y="115888"/>
            <a:ext cx="8496300" cy="52387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sr-Latn-RS" sz="2800" b="1" dirty="0" smtClean="0"/>
              <a:t>Nastavnička procjena studentskog rada i ponašanja</a:t>
            </a:r>
            <a:endParaRPr lang="hr-HR" altLang="sr-Latn-RS" sz="2800" b="1" dirty="0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5E00CE5-90C9-4475-A981-C9D467050293}" type="slidenum">
              <a:rPr lang="hr-HR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hr-HR" altLang="sr-Latn-RS" sz="1200" smtClean="0">
              <a:solidFill>
                <a:srgbClr val="898989"/>
              </a:solidFill>
            </a:endParaRPr>
          </a:p>
        </p:txBody>
      </p:sp>
      <p:graphicFrame>
        <p:nvGraphicFramePr>
          <p:cNvPr id="6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371849"/>
              </p:ext>
            </p:extLst>
          </p:nvPr>
        </p:nvGraphicFramePr>
        <p:xfrm>
          <a:off x="755576" y="764704"/>
          <a:ext cx="7560840" cy="572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5"/>
          <p:cNvSpPr txBox="1">
            <a:spLocks noChangeArrowheads="1"/>
          </p:cNvSpPr>
          <p:nvPr/>
        </p:nvSpPr>
        <p:spPr bwMode="auto">
          <a:xfrm>
            <a:off x="1169246" y="1196752"/>
            <a:ext cx="7488832" cy="5038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Tx/>
              <a:buNone/>
            </a:pPr>
            <a:endParaRPr lang="hr-HR" altLang="sr-Latn-RS" sz="4400" dirty="0"/>
          </a:p>
          <a:p>
            <a:pPr algn="ctr" eaLnBrk="1" hangingPunct="1">
              <a:buFontTx/>
              <a:buNone/>
            </a:pPr>
            <a:endParaRPr lang="hr-HR" altLang="sr-Latn-RS" sz="5400" b="1" dirty="0" smtClean="0"/>
          </a:p>
          <a:p>
            <a:pPr algn="ctr" eaLnBrk="1" hangingPunct="1">
              <a:buFontTx/>
              <a:buNone/>
            </a:pPr>
            <a:r>
              <a:rPr lang="hr-HR" altLang="sr-Latn-RS" sz="5400" b="1" dirty="0" smtClean="0"/>
              <a:t>Hvala </a:t>
            </a:r>
            <a:r>
              <a:rPr lang="hr-HR" altLang="sr-Latn-RS" sz="5400" b="1" dirty="0"/>
              <a:t>na pozornosti</a:t>
            </a:r>
            <a:r>
              <a:rPr lang="hr-HR" altLang="sr-Latn-RS" sz="5400" b="1" dirty="0" smtClean="0"/>
              <a:t>!</a:t>
            </a:r>
            <a:endParaRPr lang="hr-HR" altLang="sr-Latn-RS" sz="4400" dirty="0"/>
          </a:p>
          <a:p>
            <a:pPr eaLnBrk="1" hangingPunct="1">
              <a:buFontTx/>
              <a:buNone/>
            </a:pPr>
            <a:endParaRPr lang="hr-HR" altLang="sr-Latn-RS" sz="4400" dirty="0"/>
          </a:p>
          <a:p>
            <a:pPr eaLnBrk="1" hangingPunct="1">
              <a:lnSpc>
                <a:spcPct val="125000"/>
              </a:lnSpc>
              <a:buFontTx/>
              <a:buNone/>
            </a:pPr>
            <a:endParaRPr lang="hr-HR" altLang="sr-Latn-RS" sz="2000" b="1" dirty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hr-HR" altLang="sr-Latn-RS" sz="4400" i="1" dirty="0"/>
          </a:p>
        </p:txBody>
      </p:sp>
      <p:sp>
        <p:nvSpPr>
          <p:cNvPr id="2355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1188F51-E339-41A3-96DE-E727850AAA53}" type="slidenum">
              <a:rPr lang="hr-HR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hr-HR" altLang="sr-Latn-R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2276475" y="2354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sr-Latn-RS" altLang="sr-Latn-RS" sz="1800">
              <a:latin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27313" y="692150"/>
            <a:ext cx="4352925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4000" b="1" kern="0" dirty="0">
                <a:latin typeface="+mj-lt"/>
                <a:ea typeface="+mj-ea"/>
                <a:cs typeface="+mj-cs"/>
              </a:rPr>
              <a:t>Nastavnička anketa</a:t>
            </a:r>
            <a:endParaRPr lang="hr-HR" sz="4000" kern="0" dirty="0">
              <a:latin typeface="+mj-lt"/>
            </a:endParaRPr>
          </a:p>
        </p:txBody>
      </p:sp>
      <p:sp>
        <p:nvSpPr>
          <p:cNvPr id="7172" name="Rectangle 3"/>
          <p:cNvSpPr txBox="1">
            <a:spLocks noChangeArrowheads="1"/>
          </p:cNvSpPr>
          <p:nvPr/>
        </p:nvSpPr>
        <p:spPr bwMode="auto">
          <a:xfrm>
            <a:off x="971550" y="1268413"/>
            <a:ext cx="7777163" cy="511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buClr>
                <a:srgbClr val="330066"/>
              </a:buClr>
              <a:buSzPct val="70000"/>
              <a:buFont typeface="Wingdings" panose="05000000000000000000" pitchFamily="2" charset="2"/>
              <a:buNone/>
            </a:pPr>
            <a:endParaRPr lang="hr-HR" altLang="sr-Latn-RS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>
              <a:buClr>
                <a:srgbClr val="330066"/>
              </a:buClr>
              <a:buSzPct val="70000"/>
              <a:buFont typeface="Wingdings" panose="05000000000000000000" pitchFamily="2" charset="2"/>
              <a:buChar char="l"/>
            </a:pPr>
            <a:r>
              <a:rPr lang="hr-HR" altLang="sr-Latn-RS" b="1" dirty="0">
                <a:solidFill>
                  <a:srgbClr val="000000"/>
                </a:solidFill>
              </a:rPr>
              <a:t>Od </a:t>
            </a:r>
            <a:r>
              <a:rPr lang="hr-HR" altLang="sr-Latn-RS" b="1" dirty="0" smtClean="0">
                <a:solidFill>
                  <a:srgbClr val="000000"/>
                </a:solidFill>
              </a:rPr>
              <a:t>20. rujna </a:t>
            </a:r>
            <a:r>
              <a:rPr lang="hr-HR" altLang="sr-Latn-RS" b="1" dirty="0">
                <a:solidFill>
                  <a:srgbClr val="000000"/>
                </a:solidFill>
              </a:rPr>
              <a:t>do </a:t>
            </a:r>
            <a:r>
              <a:rPr lang="hr-HR" altLang="sr-Latn-RS" b="1" dirty="0" smtClean="0">
                <a:solidFill>
                  <a:srgbClr val="000000"/>
                </a:solidFill>
              </a:rPr>
              <a:t>31. listopada 2018. </a:t>
            </a:r>
            <a:r>
              <a:rPr lang="hr-HR" altLang="sr-Latn-RS" b="1" dirty="0">
                <a:solidFill>
                  <a:srgbClr val="000000"/>
                </a:solidFill>
              </a:rPr>
              <a:t>provedena je nastavnička anketa za akademsku godinu</a:t>
            </a:r>
            <a:r>
              <a:rPr lang="hr-HR" altLang="sr-Latn-RS" b="1" dirty="0">
                <a:latin typeface="Arial" panose="020B0604020202020204" pitchFamily="34" charset="0"/>
              </a:rPr>
              <a:t> </a:t>
            </a:r>
            <a:r>
              <a:rPr lang="hr-HR" altLang="sr-Latn-RS" b="1" dirty="0" smtClean="0">
                <a:solidFill>
                  <a:srgbClr val="000000"/>
                </a:solidFill>
              </a:rPr>
              <a:t>2017./2018. </a:t>
            </a:r>
            <a:endParaRPr lang="hr-HR" altLang="sr-Latn-RS" b="1" dirty="0">
              <a:solidFill>
                <a:srgbClr val="000000"/>
              </a:solidFill>
            </a:endParaRPr>
          </a:p>
          <a:p>
            <a:pPr algn="just">
              <a:buClr>
                <a:srgbClr val="330066"/>
              </a:buClr>
              <a:buSzPct val="70000"/>
              <a:buFont typeface="Wingdings" panose="05000000000000000000" pitchFamily="2" charset="2"/>
              <a:buChar char="l"/>
            </a:pPr>
            <a:r>
              <a:rPr lang="hr-HR" altLang="sr-Latn-RS" b="1" dirty="0"/>
              <a:t>Nastavnička anketa provedena je, kao i svake godine, putem tiskanih</a:t>
            </a:r>
            <a:r>
              <a:rPr lang="hr-HR" altLang="sr-Latn-RS" b="1" dirty="0">
                <a:latin typeface="Arial" panose="020B0604020202020204" pitchFamily="34" charset="0"/>
              </a:rPr>
              <a:t> </a:t>
            </a:r>
            <a:r>
              <a:rPr lang="hr-HR" altLang="sr-Latn-RS" b="1" dirty="0"/>
              <a:t>anketnih upitnika i bila je potpuno anonimna. </a:t>
            </a:r>
          </a:p>
          <a:p>
            <a:pPr algn="just">
              <a:buClr>
                <a:srgbClr val="330066"/>
              </a:buClr>
              <a:buSzPct val="70000"/>
              <a:buFont typeface="Wingdings" panose="05000000000000000000" pitchFamily="2" charset="2"/>
              <a:buChar char="l"/>
            </a:pPr>
            <a:r>
              <a:rPr lang="hr-HR" altLang="sr-Latn-RS" b="1" dirty="0"/>
              <a:t>Svi su nastavnici putem elektroničke pošte bili zamoljeni da se u što većem broju odazovu popunjavanju anketnih upitnika. </a:t>
            </a:r>
          </a:p>
          <a:p>
            <a:pPr>
              <a:buClr>
                <a:srgbClr val="330066"/>
              </a:buClr>
              <a:buSzPct val="70000"/>
              <a:buFont typeface="Wingdings" panose="05000000000000000000" pitchFamily="2" charset="2"/>
              <a:buChar char="l"/>
            </a:pPr>
            <a:endParaRPr lang="hr-HR" altLang="sr-Latn-RS" sz="2800" b="1" dirty="0">
              <a:solidFill>
                <a:srgbClr val="000000"/>
              </a:solidFill>
            </a:endParaRPr>
          </a:p>
        </p:txBody>
      </p:sp>
      <p:sp>
        <p:nvSpPr>
          <p:cNvPr id="717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6180284-4CCE-4D3D-B49F-7647C9DAE539}" type="slidenum">
              <a:rPr lang="hr-HR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hr-HR" altLang="sr-Latn-R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620713"/>
            <a:ext cx="8229600" cy="1143000"/>
          </a:xfrm>
        </p:spPr>
        <p:txBody>
          <a:bodyPr/>
          <a:lstStyle/>
          <a:p>
            <a:r>
              <a:rPr lang="hr-HR" altLang="sr-Latn-RS" sz="4000" b="1" smtClean="0"/>
              <a:t>Provođenje ankete</a:t>
            </a:r>
            <a:endParaRPr lang="hr-HR" altLang="sr-Latn-RS" sz="3600" b="1" smtClean="0"/>
          </a:p>
        </p:txBody>
      </p:sp>
      <p:sp>
        <p:nvSpPr>
          <p:cNvPr id="8195" name="Rectangle 3"/>
          <p:cNvSpPr>
            <a:spLocks noGrp="1"/>
          </p:cNvSpPr>
          <p:nvPr>
            <p:ph type="body" idx="4294967295"/>
          </p:nvPr>
        </p:nvSpPr>
        <p:spPr>
          <a:xfrm>
            <a:off x="684213" y="1989138"/>
            <a:ext cx="8064500" cy="3671887"/>
          </a:xfrm>
        </p:spPr>
        <p:txBody>
          <a:bodyPr/>
          <a:lstStyle/>
          <a:p>
            <a:pPr algn="just">
              <a:lnSpc>
                <a:spcPct val="90000"/>
              </a:lnSpc>
              <a:buClr>
                <a:srgbClr val="330066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hr-HR" altLang="sr-Latn-RS" b="1" dirty="0" smtClean="0"/>
              <a:t>Anketni upitnici bili su dostavljeni po kabinetima na radne stolove nastavnicima. </a:t>
            </a:r>
          </a:p>
          <a:p>
            <a:pPr algn="just">
              <a:lnSpc>
                <a:spcPct val="90000"/>
              </a:lnSpc>
              <a:buClr>
                <a:srgbClr val="330066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hr-HR" altLang="sr-Latn-RS" b="1" dirty="0" smtClean="0"/>
              <a:t>Popunjene anketne upitnike bilo je potrebno donijeti na vratarnicu Fakulteta, te pohraniti u za to predviđenu zatvorenu kutiju.</a:t>
            </a:r>
          </a:p>
          <a:p>
            <a:pPr marL="0" indent="0">
              <a:lnSpc>
                <a:spcPct val="90000"/>
              </a:lnSpc>
              <a:buClr>
                <a:srgbClr val="330066"/>
              </a:buClr>
              <a:buSzPct val="70000"/>
              <a:buFont typeface="Arial" panose="020B0604020202020204" pitchFamily="34" charset="0"/>
              <a:buNone/>
              <a:defRPr/>
            </a:pPr>
            <a:endParaRPr lang="hr-HR" altLang="sr-Latn-RS" sz="2800" b="1" dirty="0" smtClean="0"/>
          </a:p>
          <a:p>
            <a:pPr>
              <a:lnSpc>
                <a:spcPct val="90000"/>
              </a:lnSpc>
              <a:buClr>
                <a:srgbClr val="330066"/>
              </a:buClr>
              <a:buSzPct val="70000"/>
              <a:buFont typeface="Wingdings" panose="05000000000000000000" pitchFamily="2" charset="2"/>
              <a:buChar char="l"/>
              <a:defRPr/>
            </a:pPr>
            <a:endParaRPr lang="hr-HR" altLang="sr-Latn-RS" sz="2800" b="1" dirty="0" smtClean="0"/>
          </a:p>
          <a:p>
            <a:pPr>
              <a:lnSpc>
                <a:spcPct val="90000"/>
              </a:lnSpc>
              <a:buClr>
                <a:srgbClr val="330066"/>
              </a:buClr>
              <a:buSzPct val="70000"/>
              <a:buFont typeface="Wingdings" panose="05000000000000000000" pitchFamily="2" charset="2"/>
              <a:buNone/>
              <a:defRPr/>
            </a:pPr>
            <a:endParaRPr lang="hr-HR" altLang="sr-Latn-RS" sz="2800" b="1" dirty="0" smtClean="0"/>
          </a:p>
        </p:txBody>
      </p:sp>
      <p:sp>
        <p:nvSpPr>
          <p:cNvPr id="8196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FDC9665-7F59-4E63-BEDD-8D547CE4B538}" type="slidenum">
              <a:rPr lang="hr-HR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hr-HR" altLang="sr-Latn-R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 idx="4294967295"/>
          </p:nvPr>
        </p:nvSpPr>
        <p:spPr>
          <a:xfrm>
            <a:off x="539750" y="1125538"/>
            <a:ext cx="8229600" cy="719137"/>
          </a:xfrm>
        </p:spPr>
        <p:txBody>
          <a:bodyPr/>
          <a:lstStyle/>
          <a:p>
            <a:r>
              <a:rPr lang="hr-HR" altLang="sr-Latn-RS" sz="4000" b="1" smtClean="0"/>
              <a:t>Odaziv anketi</a:t>
            </a:r>
          </a:p>
        </p:txBody>
      </p:sp>
      <p:sp>
        <p:nvSpPr>
          <p:cNvPr id="9219" name="Rectangle 3"/>
          <p:cNvSpPr>
            <a:spLocks noGrp="1"/>
          </p:cNvSpPr>
          <p:nvPr>
            <p:ph type="body" idx="4294967295"/>
          </p:nvPr>
        </p:nvSpPr>
        <p:spPr>
          <a:xfrm>
            <a:off x="900113" y="2420938"/>
            <a:ext cx="7991475" cy="3600450"/>
          </a:xfrm>
        </p:spPr>
        <p:txBody>
          <a:bodyPr/>
          <a:lstStyle/>
          <a:p>
            <a:pPr algn="just">
              <a:lnSpc>
                <a:spcPct val="90000"/>
              </a:lnSpc>
              <a:buClr>
                <a:srgbClr val="330066"/>
              </a:buClr>
              <a:buSzPct val="70000"/>
              <a:buFont typeface="Wingdings" panose="05000000000000000000" pitchFamily="2" charset="2"/>
              <a:buChar char="l"/>
            </a:pPr>
            <a:r>
              <a:rPr lang="hr-HR" altLang="sr-Latn-RS" b="1" dirty="0" smtClean="0">
                <a:solidFill>
                  <a:srgbClr val="000000"/>
                </a:solidFill>
              </a:rPr>
              <a:t>Od </a:t>
            </a:r>
            <a:r>
              <a:rPr lang="hr-HR" altLang="sr-Latn-RS" b="1" dirty="0" smtClean="0"/>
              <a:t> 150 nastavnika, koliko je bilo zaposleno na dan 1</a:t>
            </a:r>
            <a:r>
              <a:rPr lang="hr-HR" altLang="sr-Latn-RS" b="1" dirty="0" smtClean="0"/>
              <a:t>. 11. 2018</a:t>
            </a:r>
            <a:r>
              <a:rPr lang="hr-HR" altLang="sr-Latn-RS" b="1" dirty="0" smtClean="0"/>
              <a:t>., anketi ih se odazvalo 79, što čini  </a:t>
            </a:r>
            <a:r>
              <a:rPr lang="hr-HR" altLang="sr-Latn-RS" b="1" dirty="0" smtClean="0"/>
              <a:t>52,70</a:t>
            </a:r>
            <a:r>
              <a:rPr lang="hr-HR" altLang="sr-Latn-RS" b="1" dirty="0" smtClean="0"/>
              <a:t>%.</a:t>
            </a:r>
          </a:p>
          <a:p>
            <a:pPr>
              <a:lnSpc>
                <a:spcPct val="90000"/>
              </a:lnSpc>
              <a:buClr>
                <a:srgbClr val="330066"/>
              </a:buClr>
              <a:buSzPct val="70000"/>
              <a:buFont typeface="Wingdings" panose="05000000000000000000" pitchFamily="2" charset="2"/>
              <a:buNone/>
            </a:pPr>
            <a:endParaRPr lang="hr-HR" altLang="sr-Latn-RS" sz="2800" b="1" dirty="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endParaRPr lang="hr-HR" altLang="sr-Latn-RS" sz="2800" b="1" dirty="0" smtClean="0"/>
          </a:p>
        </p:txBody>
      </p:sp>
      <p:sp>
        <p:nvSpPr>
          <p:cNvPr id="9220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B51B776-3553-403C-915A-C248D9120C40}" type="slidenum">
              <a:rPr lang="hr-HR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hr-HR" altLang="sr-Latn-R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4000" b="1" dirty="0" smtClean="0"/>
              <a:t>Odaziv na anketu po odsjecima </a:t>
            </a:r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74E994-CC10-45E5-A843-3E06E7933E89}" type="slidenum">
              <a:rPr lang="hr-HR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hr-HR" altLang="sr-Latn-RS" sz="1200" smtClean="0">
              <a:solidFill>
                <a:srgbClr val="898989"/>
              </a:solidFill>
            </a:endParaRPr>
          </a:p>
        </p:txBody>
      </p:sp>
      <p:graphicFrame>
        <p:nvGraphicFramePr>
          <p:cNvPr id="5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5020441"/>
              </p:ext>
            </p:extLst>
          </p:nvPr>
        </p:nvGraphicFramePr>
        <p:xfrm>
          <a:off x="1115617" y="1417638"/>
          <a:ext cx="6984776" cy="5349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404813"/>
            <a:ext cx="7632700" cy="1150937"/>
          </a:xfrm>
          <a:ln w="28575">
            <a:noFill/>
          </a:ln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3600" b="1" dirty="0" smtClean="0"/>
              <a:t>Struktura </a:t>
            </a:r>
            <a:r>
              <a:rPr lang="hr-HR" altLang="sr-Latn-RS" sz="3600" b="1" dirty="0" err="1" smtClean="0"/>
              <a:t>izašlih</a:t>
            </a:r>
            <a:r>
              <a:rPr lang="hr-HR" altLang="sr-Latn-RS" sz="3600" b="1" dirty="0" smtClean="0"/>
              <a:t> na anketu </a:t>
            </a:r>
            <a:br>
              <a:rPr lang="hr-HR" altLang="sr-Latn-RS" sz="3600" b="1" dirty="0" smtClean="0"/>
            </a:br>
            <a:r>
              <a:rPr lang="hr-HR" altLang="sr-Latn-RS" sz="3600" b="1" dirty="0" smtClean="0"/>
              <a:t>po zvanjima 2018.</a:t>
            </a:r>
          </a:p>
        </p:txBody>
      </p:sp>
      <p:sp>
        <p:nvSpPr>
          <p:cNvPr id="1126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926BEEE-37CD-4FBF-A1C6-DC6F341B59F9}" type="slidenum">
              <a:rPr lang="hr-HR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hr-HR" altLang="sr-Latn-RS" sz="1200" smtClean="0">
              <a:solidFill>
                <a:srgbClr val="898989"/>
              </a:solidFill>
            </a:endParaRPr>
          </a:p>
        </p:txBody>
      </p:sp>
      <p:graphicFrame>
        <p:nvGraphicFramePr>
          <p:cNvPr id="6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8102359"/>
              </p:ext>
            </p:extLst>
          </p:nvPr>
        </p:nvGraphicFramePr>
        <p:xfrm>
          <a:off x="323527" y="1449000"/>
          <a:ext cx="8363273" cy="3852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0"/>
          <p:cNvSpPr>
            <a:spLocks noGrp="1"/>
          </p:cNvSpPr>
          <p:nvPr>
            <p:ph type="ctrTitle"/>
          </p:nvPr>
        </p:nvSpPr>
        <p:spPr>
          <a:xfrm>
            <a:off x="580780" y="116632"/>
            <a:ext cx="8134350" cy="1470025"/>
          </a:xfrm>
        </p:spPr>
        <p:txBody>
          <a:bodyPr/>
          <a:lstStyle/>
          <a:p>
            <a:r>
              <a:rPr lang="hr-HR" altLang="sr-Latn-RS" sz="3600" b="1" dirty="0" err="1" smtClean="0"/>
              <a:t>Izlaznost</a:t>
            </a:r>
            <a:r>
              <a:rPr lang="hr-HR" altLang="sr-Latn-RS" sz="3600" b="1" dirty="0" smtClean="0"/>
              <a:t> na anketu po godinama rada u visokoškolskoj ustanovi</a:t>
            </a:r>
          </a:p>
        </p:txBody>
      </p:sp>
      <p:sp>
        <p:nvSpPr>
          <p:cNvPr id="1229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54DC18-37FD-49AE-8FBA-B566E5DE8827}" type="slidenum">
              <a:rPr lang="hr-HR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hr-HR" altLang="sr-Latn-RS" sz="1200" smtClean="0">
              <a:solidFill>
                <a:srgbClr val="898989"/>
              </a:solidFill>
            </a:endParaRPr>
          </a:p>
        </p:txBody>
      </p:sp>
      <p:graphicFrame>
        <p:nvGraphicFramePr>
          <p:cNvPr id="7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6550332"/>
              </p:ext>
            </p:extLst>
          </p:nvPr>
        </p:nvGraphicFramePr>
        <p:xfrm>
          <a:off x="971600" y="1340768"/>
          <a:ext cx="6912768" cy="50155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549275"/>
            <a:ext cx="7632700" cy="1150938"/>
          </a:xfrm>
          <a:ln w="28575">
            <a:noFill/>
          </a:ln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3600" b="1" dirty="0" smtClean="0"/>
              <a:t>Nastavničko pohađanje PPDMI usavršavanja 2016. - 2018.</a:t>
            </a: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3E9972-6199-4ADE-BD3D-B06408DC5C83}" type="slidenum">
              <a:rPr lang="hr-HR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hr-HR" altLang="sr-Latn-RS" sz="1200" smtClean="0">
              <a:solidFill>
                <a:srgbClr val="898989"/>
              </a:solidFill>
            </a:endParaRPr>
          </a:p>
        </p:txBody>
      </p:sp>
      <p:graphicFrame>
        <p:nvGraphicFramePr>
          <p:cNvPr id="6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0157290"/>
              </p:ext>
            </p:extLst>
          </p:nvPr>
        </p:nvGraphicFramePr>
        <p:xfrm>
          <a:off x="539552" y="2132856"/>
          <a:ext cx="7992888" cy="3276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ctrTitle"/>
          </p:nvPr>
        </p:nvSpPr>
        <p:spPr>
          <a:xfrm>
            <a:off x="684213" y="188913"/>
            <a:ext cx="8135937" cy="1470025"/>
          </a:xfrm>
        </p:spPr>
        <p:txBody>
          <a:bodyPr/>
          <a:lstStyle/>
          <a:p>
            <a:r>
              <a:rPr lang="hr-HR" altLang="sr-Latn-RS" b="1" smtClean="0"/>
              <a:t>Stav nastavnika o potrebama u području stručnog usavršavanja</a:t>
            </a:r>
            <a:endParaRPr lang="hr-HR" altLang="sr-Latn-RS" smtClean="0"/>
          </a:p>
        </p:txBody>
      </p:sp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BAB232-1CB5-43F3-BAD0-BBD77305EE2B}" type="slidenum">
              <a:rPr lang="hr-HR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hr-HR" altLang="sr-Latn-RS" sz="1200" smtClean="0">
              <a:solidFill>
                <a:srgbClr val="898989"/>
              </a:solidFill>
            </a:endParaRPr>
          </a:p>
        </p:txBody>
      </p:sp>
      <p:graphicFrame>
        <p:nvGraphicFramePr>
          <p:cNvPr id="5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9550411"/>
              </p:ext>
            </p:extLst>
          </p:nvPr>
        </p:nvGraphicFramePr>
        <p:xfrm>
          <a:off x="1115617" y="1916832"/>
          <a:ext cx="6768752" cy="4572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2819</TotalTime>
  <Words>314</Words>
  <Application>Microsoft Office PowerPoint</Application>
  <PresentationFormat>Prikaz na zaslonu (4:3)</PresentationFormat>
  <Paragraphs>113</Paragraphs>
  <Slides>18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18</vt:i4>
      </vt:variant>
    </vt:vector>
  </HeadingPairs>
  <TitlesOfParts>
    <vt:vector size="22" baseType="lpstr">
      <vt:lpstr>Arial</vt:lpstr>
      <vt:lpstr>Calibri</vt:lpstr>
      <vt:lpstr>Wingdings</vt:lpstr>
      <vt:lpstr>Office Theme</vt:lpstr>
      <vt:lpstr>PowerPoint prezentacija</vt:lpstr>
      <vt:lpstr>PowerPoint prezentacija</vt:lpstr>
      <vt:lpstr>Provođenje ankete</vt:lpstr>
      <vt:lpstr>Odaziv anketi</vt:lpstr>
      <vt:lpstr>Odaziv na anketu po odsjecima </vt:lpstr>
      <vt:lpstr>Struktura izašlih na anketu  po zvanjima 2018.</vt:lpstr>
      <vt:lpstr>Izlaznost na anketu po godinama rada u visokoškolskoj ustanovi</vt:lpstr>
      <vt:lpstr>Nastavničko pohađanje PPDMI usavršavanja 2016. - 2018.</vt:lpstr>
      <vt:lpstr>Stav nastavnika o potrebama u području stručnog usavršavanja</vt:lpstr>
      <vt:lpstr>Nastavnička procjena uvjeta održavanja nastave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Josipa Selthofer</dc:creator>
  <cp:lastModifiedBy>Korisnik</cp:lastModifiedBy>
  <cp:revision>194</cp:revision>
  <dcterms:created xsi:type="dcterms:W3CDTF">2012-05-08T13:40:29Z</dcterms:created>
  <dcterms:modified xsi:type="dcterms:W3CDTF">2018-11-16T12:34:24Z</dcterms:modified>
</cp:coreProperties>
</file>