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300" r:id="rId4"/>
    <p:sldId id="301" r:id="rId5"/>
    <p:sldId id="305" r:id="rId6"/>
    <p:sldId id="306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9" r:id="rId18"/>
    <p:sldId id="283" r:id="rId19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Nastavni&#269;ka%20anketa\2018.2019\nastavni&#269;ka%20anketa%20GRAFIKONI%202018.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1"/>
          <c:order val="0"/>
          <c:tx>
            <c:strRef>
              <c:f>Sheet2!$I$10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Sheet2!$H$11:$H$22</c:f>
              <c:strCache>
                <c:ptCount val="12"/>
                <c:pt idx="0">
                  <c:v>Bez odgovora</c:v>
                </c:pt>
                <c:pt idx="1">
                  <c:v>Pedagogija</c:v>
                </c:pt>
                <c:pt idx="2">
                  <c:v>Engleski jezik i književnost</c:v>
                </c:pt>
                <c:pt idx="3">
                  <c:v>Filozofija </c:v>
                </c:pt>
                <c:pt idx="4">
                  <c:v>Njemački jezik i književnost</c:v>
                </c:pt>
                <c:pt idx="5">
                  <c:v>Hrvatski jezik i književnost</c:v>
                </c:pt>
                <c:pt idx="6">
                  <c:v>Informacijske znanosti</c:v>
                </c:pt>
                <c:pt idx="7">
                  <c:v>Katedra za zajedničke sadržaje</c:v>
                </c:pt>
                <c:pt idx="8">
                  <c:v>Mađarski jezik i književnost</c:v>
                </c:pt>
                <c:pt idx="9">
                  <c:v>Katedra za sociologiju</c:v>
                </c:pt>
                <c:pt idx="10">
                  <c:v>Povijest</c:v>
                </c:pt>
                <c:pt idx="11">
                  <c:v>Psihologija</c:v>
                </c:pt>
              </c:strCache>
            </c:strRef>
          </c:cat>
          <c:val>
            <c:numRef>
              <c:f>Sheet2!$I$11:$I$22</c:f>
              <c:numCache>
                <c:formatCode>General</c:formatCode>
                <c:ptCount val="12"/>
                <c:pt idx="0">
                  <c:v>10</c:v>
                </c:pt>
                <c:pt idx="1">
                  <c:v>4</c:v>
                </c:pt>
                <c:pt idx="2">
                  <c:v>13</c:v>
                </c:pt>
                <c:pt idx="3">
                  <c:v>4</c:v>
                </c:pt>
                <c:pt idx="4">
                  <c:v>9</c:v>
                </c:pt>
                <c:pt idx="5">
                  <c:v>13</c:v>
                </c:pt>
                <c:pt idx="6">
                  <c:v>7</c:v>
                </c:pt>
                <c:pt idx="7">
                  <c:v>5</c:v>
                </c:pt>
                <c:pt idx="8">
                  <c:v>5</c:v>
                </c:pt>
                <c:pt idx="9">
                  <c:v>0</c:v>
                </c:pt>
                <c:pt idx="10">
                  <c:v>3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3C-43C0-B26A-0E9BF8A6D5C5}"/>
            </c:ext>
          </c:extLst>
        </c:ser>
        <c:ser>
          <c:idx val="2"/>
          <c:order val="1"/>
          <c:tx>
            <c:strRef>
              <c:f>Sheet2!$J$10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 prst="divot"/>
              <a:bevelB w="31750" h="31750" prst="softRound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baseline="0">
                    <a:solidFill>
                      <a:sysClr val="windowText" lastClr="000000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Sheet2!$H$11:$H$22</c:f>
              <c:strCache>
                <c:ptCount val="12"/>
                <c:pt idx="0">
                  <c:v>Bez odgovora</c:v>
                </c:pt>
                <c:pt idx="1">
                  <c:v>Pedagogija</c:v>
                </c:pt>
                <c:pt idx="2">
                  <c:v>Engleski jezik i književnost</c:v>
                </c:pt>
                <c:pt idx="3">
                  <c:v>Filozofija </c:v>
                </c:pt>
                <c:pt idx="4">
                  <c:v>Njemački jezik i književnost</c:v>
                </c:pt>
                <c:pt idx="5">
                  <c:v>Hrvatski jezik i književnost</c:v>
                </c:pt>
                <c:pt idx="6">
                  <c:v>Informacijske znanosti</c:v>
                </c:pt>
                <c:pt idx="7">
                  <c:v>Katedra za zajedničke sadržaje</c:v>
                </c:pt>
                <c:pt idx="8">
                  <c:v>Mađarski jezik i književnost</c:v>
                </c:pt>
                <c:pt idx="9">
                  <c:v>Katedra za sociologiju</c:v>
                </c:pt>
                <c:pt idx="10">
                  <c:v>Povijest</c:v>
                </c:pt>
                <c:pt idx="11">
                  <c:v>Psihologija</c:v>
                </c:pt>
              </c:strCache>
            </c:strRef>
          </c:cat>
          <c:val>
            <c:numRef>
              <c:f>Sheet2!$J$11:$J$22</c:f>
              <c:numCache>
                <c:formatCode>General</c:formatCode>
                <c:ptCount val="12"/>
                <c:pt idx="0">
                  <c:v>0</c:v>
                </c:pt>
                <c:pt idx="1">
                  <c:v>5</c:v>
                </c:pt>
                <c:pt idx="2">
                  <c:v>14</c:v>
                </c:pt>
                <c:pt idx="3">
                  <c:v>2</c:v>
                </c:pt>
                <c:pt idx="4">
                  <c:v>12</c:v>
                </c:pt>
                <c:pt idx="5">
                  <c:v>12</c:v>
                </c:pt>
                <c:pt idx="6">
                  <c:v>10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6</c:v>
                </c:pt>
                <c:pt idx="1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3C-43C0-B26A-0E9BF8A6D5C5}"/>
            </c:ext>
          </c:extLst>
        </c:ser>
        <c:ser>
          <c:idx val="3"/>
          <c:order val="2"/>
          <c:tx>
            <c:strRef>
              <c:f>Sheet2!$K$10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-3.4152801062794229E-3"/>
                  <c:y val="-9.89404958741405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3C-43C0-B26A-0E9BF8A6D5C5}"/>
                </c:ext>
              </c:extLst>
            </c:dLbl>
            <c:dLbl>
              <c:idx val="1"/>
              <c:layout>
                <c:manualLayout>
                  <c:x val="1.5968065879964906E-3"/>
                  <c:y val="-1.1747430249633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3C-43C0-B26A-0E9BF8A6D5C5}"/>
                </c:ext>
              </c:extLst>
            </c:dLbl>
            <c:dLbl>
              <c:idx val="6"/>
              <c:layout>
                <c:manualLayout>
                  <c:x val="-5.8548898531332649E-17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3C-43C0-B26A-0E9BF8A6D5C5}"/>
                </c:ext>
              </c:extLst>
            </c:dLbl>
            <c:dLbl>
              <c:idx val="7"/>
              <c:layout>
                <c:manualLayout>
                  <c:x val="4.7904197639894132E-3"/>
                  <c:y val="-5.8737151248164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3C-43C0-B26A-0E9BF8A6D5C5}"/>
                </c:ext>
              </c:extLst>
            </c:dLbl>
            <c:dLbl>
              <c:idx val="9"/>
              <c:layout>
                <c:manualLayout>
                  <c:x val="1.5968065879964906E-3"/>
                  <c:y val="-7.8316201664219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93C-43C0-B26A-0E9BF8A6D5C5}"/>
                </c:ext>
              </c:extLst>
            </c:dLbl>
            <c:dLbl>
              <c:idx val="10"/>
              <c:layout>
                <c:manualLayout>
                  <c:x val="0"/>
                  <c:y val="-1.1747430249632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93C-43C0-B26A-0E9BF8A6D5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Sheet2!$H$11:$H$22</c:f>
              <c:strCache>
                <c:ptCount val="12"/>
                <c:pt idx="0">
                  <c:v>Bez odgovora</c:v>
                </c:pt>
                <c:pt idx="1">
                  <c:v>Pedagogija</c:v>
                </c:pt>
                <c:pt idx="2">
                  <c:v>Engleski jezik i književnost</c:v>
                </c:pt>
                <c:pt idx="3">
                  <c:v>Filozofija </c:v>
                </c:pt>
                <c:pt idx="4">
                  <c:v>Njemački jezik i književnost</c:v>
                </c:pt>
                <c:pt idx="5">
                  <c:v>Hrvatski jezik i književnost</c:v>
                </c:pt>
                <c:pt idx="6">
                  <c:v>Informacijske znanosti</c:v>
                </c:pt>
                <c:pt idx="7">
                  <c:v>Katedra za zajedničke sadržaje</c:v>
                </c:pt>
                <c:pt idx="8">
                  <c:v>Mađarski jezik i književnost</c:v>
                </c:pt>
                <c:pt idx="9">
                  <c:v>Katedra za sociologiju</c:v>
                </c:pt>
                <c:pt idx="10">
                  <c:v>Povijest</c:v>
                </c:pt>
                <c:pt idx="11">
                  <c:v>Psihologija</c:v>
                </c:pt>
              </c:strCache>
            </c:strRef>
          </c:cat>
          <c:val>
            <c:numRef>
              <c:f>Sheet2!$K$11:$K$22</c:f>
              <c:numCache>
                <c:formatCode>General</c:formatCode>
                <c:ptCount val="12"/>
                <c:pt idx="0">
                  <c:v>8</c:v>
                </c:pt>
                <c:pt idx="1">
                  <c:v>6</c:v>
                </c:pt>
                <c:pt idx="2">
                  <c:v>14</c:v>
                </c:pt>
                <c:pt idx="3">
                  <c:v>4</c:v>
                </c:pt>
                <c:pt idx="4">
                  <c:v>6</c:v>
                </c:pt>
                <c:pt idx="5">
                  <c:v>9</c:v>
                </c:pt>
                <c:pt idx="6">
                  <c:v>14</c:v>
                </c:pt>
                <c:pt idx="7">
                  <c:v>3</c:v>
                </c:pt>
                <c:pt idx="8">
                  <c:v>5</c:v>
                </c:pt>
                <c:pt idx="9">
                  <c:v>4</c:v>
                </c:pt>
                <c:pt idx="10">
                  <c:v>6</c:v>
                </c:pt>
                <c:pt idx="1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93C-43C0-B26A-0E9BF8A6D5C5}"/>
            </c:ext>
          </c:extLst>
        </c:ser>
        <c:ser>
          <c:idx val="4"/>
          <c:order val="3"/>
          <c:tx>
            <c:strRef>
              <c:f>Sheet2!$L$10</c:f>
              <c:strCache>
                <c:ptCount val="1"/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Sheet2!$H$11:$H$22</c:f>
              <c:strCache>
                <c:ptCount val="12"/>
                <c:pt idx="0">
                  <c:v>Bez odgovora</c:v>
                </c:pt>
                <c:pt idx="1">
                  <c:v>Pedagogija</c:v>
                </c:pt>
                <c:pt idx="2">
                  <c:v>Engleski jezik i književnost</c:v>
                </c:pt>
                <c:pt idx="3">
                  <c:v>Filozofija </c:v>
                </c:pt>
                <c:pt idx="4">
                  <c:v>Njemački jezik i književnost</c:v>
                </c:pt>
                <c:pt idx="5">
                  <c:v>Hrvatski jezik i književnost</c:v>
                </c:pt>
                <c:pt idx="6">
                  <c:v>Informacijske znanosti</c:v>
                </c:pt>
                <c:pt idx="7">
                  <c:v>Katedra za zajedničke sadržaje</c:v>
                </c:pt>
                <c:pt idx="8">
                  <c:v>Mađarski jezik i književnost</c:v>
                </c:pt>
                <c:pt idx="9">
                  <c:v>Katedra za sociologiju</c:v>
                </c:pt>
                <c:pt idx="10">
                  <c:v>Povijest</c:v>
                </c:pt>
                <c:pt idx="11">
                  <c:v>Psihologija</c:v>
                </c:pt>
              </c:strCache>
            </c:strRef>
          </c:cat>
          <c:val>
            <c:numRef>
              <c:f>Sheet2!$L$11:$L$22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9-193C-43C0-B26A-0E9BF8A6D5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gapDepth val="38"/>
        <c:shape val="box"/>
        <c:axId val="-881118288"/>
        <c:axId val="-881119376"/>
        <c:axId val="0"/>
      </c:bar3DChart>
      <c:catAx>
        <c:axId val="-8811182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latin typeface="Calibri" pitchFamily="34" charset="0"/>
              </a:defRPr>
            </a:pPr>
            <a:endParaRPr lang="sr-Latn-RS"/>
          </a:p>
        </c:txPr>
        <c:crossAx val="-881119376"/>
        <c:crosses val="autoZero"/>
        <c:auto val="1"/>
        <c:lblAlgn val="ctr"/>
        <c:lblOffset val="100"/>
        <c:noMultiLvlLbl val="0"/>
      </c:catAx>
      <c:valAx>
        <c:axId val="-8811193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r-Latn-RS"/>
          </a:p>
        </c:txPr>
        <c:crossAx val="-881118288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82908184627052617"/>
          <c:y val="0.15970510818815264"/>
          <c:w val="0.12973550596262667"/>
          <c:h val="0.25493659226976084"/>
        </c:manualLayout>
      </c:layout>
      <c:overlay val="1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'samoprocjena '!$S$5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9A-4D01-A7F5-74C798D07B89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9A-4D01-A7F5-74C798D07B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'samoprocjena '!$R$6:$R$10</c:f>
              <c:strCache>
                <c:ptCount val="5"/>
                <c:pt idx="0">
                  <c:v>Navodim jasne kriterije ocjene rada studenata</c:v>
                </c:pt>
                <c:pt idx="1">
                  <c:v>Obavještavam studente o načinu provedbe ispita/kolokvija</c:v>
                </c:pt>
                <c:pt idx="2">
                  <c:v>Upućujem studente u obveze koje trebaju ispuniti</c:v>
                </c:pt>
                <c:pt idx="3">
                  <c:v>Obavještavam studente o sadržajima koji će se obrađivati</c:v>
                </c:pt>
                <c:pt idx="4">
                  <c:v>Obavještavam studente o nastavnim ciljevima</c:v>
                </c:pt>
              </c:strCache>
            </c:strRef>
          </c:cat>
          <c:val>
            <c:numRef>
              <c:f>'samoprocjena '!$S$6:$S$10</c:f>
              <c:numCache>
                <c:formatCode>_(* #,##0.00_);_(* \(#,##0.00\);_(* "-"??_);_(@_)</c:formatCode>
                <c:ptCount val="5"/>
                <c:pt idx="0">
                  <c:v>4.8099999999999996</c:v>
                </c:pt>
                <c:pt idx="1">
                  <c:v>4.92</c:v>
                </c:pt>
                <c:pt idx="2">
                  <c:v>4.92</c:v>
                </c:pt>
                <c:pt idx="3">
                  <c:v>4.9000000000000004</c:v>
                </c:pt>
                <c:pt idx="4">
                  <c:v>4.7699999999999996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9A-4D01-A7F5-74C798D07B89}"/>
            </c:ext>
          </c:extLst>
        </c:ser>
        <c:ser>
          <c:idx val="1"/>
          <c:order val="1"/>
          <c:tx>
            <c:strRef>
              <c:f>'samoprocjena '!$T$5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9A-4D01-A7F5-74C798D07B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'samoprocjena '!$R$6:$R$10</c:f>
              <c:strCache>
                <c:ptCount val="5"/>
                <c:pt idx="0">
                  <c:v>Navodim jasne kriterije ocjene rada studenata</c:v>
                </c:pt>
                <c:pt idx="1">
                  <c:v>Obavještavam studente o načinu provedbe ispita/kolokvija</c:v>
                </c:pt>
                <c:pt idx="2">
                  <c:v>Upućujem studente u obveze koje trebaju ispuniti</c:v>
                </c:pt>
                <c:pt idx="3">
                  <c:v>Obavještavam studente o sadržajima koji će se obrađivati</c:v>
                </c:pt>
                <c:pt idx="4">
                  <c:v>Obavještavam studente o nastavnim ciljevima</c:v>
                </c:pt>
              </c:strCache>
            </c:strRef>
          </c:cat>
          <c:val>
            <c:numRef>
              <c:f>'samoprocjena '!$T$6:$T$10</c:f>
              <c:numCache>
                <c:formatCode>_(* #,##0.00_);_(* \(#,##0.00\);_(* "-"??_);_(@_)</c:formatCode>
                <c:ptCount val="5"/>
                <c:pt idx="0">
                  <c:v>4.8600000000000003</c:v>
                </c:pt>
                <c:pt idx="1">
                  <c:v>4.96</c:v>
                </c:pt>
                <c:pt idx="2">
                  <c:v>4.97</c:v>
                </c:pt>
                <c:pt idx="3">
                  <c:v>4.9400000000000004</c:v>
                </c:pt>
                <c:pt idx="4">
                  <c:v>4.8600000000000003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9A-4D01-A7F5-74C798D07B89}"/>
            </c:ext>
          </c:extLst>
        </c:ser>
        <c:ser>
          <c:idx val="2"/>
          <c:order val="2"/>
          <c:tx>
            <c:strRef>
              <c:f>'samoprocjena '!$U$5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9A-4D01-A7F5-74C798D07B89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29A-4D01-A7F5-74C798D07B89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29A-4D01-A7F5-74C798D07B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'samoprocjena '!$R$6:$R$10</c:f>
              <c:strCache>
                <c:ptCount val="5"/>
                <c:pt idx="0">
                  <c:v>Navodim jasne kriterije ocjene rada studenata</c:v>
                </c:pt>
                <c:pt idx="1">
                  <c:v>Obavještavam studente o načinu provedbe ispita/kolokvija</c:v>
                </c:pt>
                <c:pt idx="2">
                  <c:v>Upućujem studente u obveze koje trebaju ispuniti</c:v>
                </c:pt>
                <c:pt idx="3">
                  <c:v>Obavještavam studente o sadržajima koji će se obrađivati</c:v>
                </c:pt>
                <c:pt idx="4">
                  <c:v>Obavještavam studente o nastavnim ciljevima</c:v>
                </c:pt>
              </c:strCache>
            </c:strRef>
          </c:cat>
          <c:val>
            <c:numRef>
              <c:f>'samoprocjena '!$U$6:$U$10</c:f>
              <c:numCache>
                <c:formatCode>_(* #,##0.00_);_(* \(#,##0.00\);_(* "-"??_);_(@_)</c:formatCode>
                <c:ptCount val="5"/>
                <c:pt idx="0">
                  <c:v>4.87</c:v>
                </c:pt>
                <c:pt idx="1">
                  <c:v>4.88</c:v>
                </c:pt>
                <c:pt idx="2">
                  <c:v>4.91</c:v>
                </c:pt>
                <c:pt idx="3">
                  <c:v>4.9000000000000004</c:v>
                </c:pt>
                <c:pt idx="4">
                  <c:v>4.75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9A-4D01-A7F5-74C798D07B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703018720"/>
        <c:axId val="-703009472"/>
        <c:axId val="0"/>
      </c:bar3DChart>
      <c:catAx>
        <c:axId val="-703018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 baseline="0">
                <a:latin typeface="Calibri" pitchFamily="34" charset="0"/>
              </a:defRPr>
            </a:pPr>
            <a:endParaRPr lang="sr-Latn-RS"/>
          </a:p>
        </c:txPr>
        <c:crossAx val="-703009472"/>
        <c:crosses val="autoZero"/>
        <c:auto val="1"/>
        <c:lblAlgn val="ctr"/>
        <c:lblOffset val="100"/>
        <c:noMultiLvlLbl val="0"/>
      </c:catAx>
      <c:valAx>
        <c:axId val="-703009472"/>
        <c:scaling>
          <c:orientation val="minMax"/>
          <c:max val="5"/>
          <c:min val="1"/>
        </c:scaling>
        <c:delete val="0"/>
        <c:axPos val="b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018720"/>
        <c:crosses val="autoZero"/>
        <c:crossBetween val="between"/>
        <c:majorUnit val="1"/>
      </c:valAx>
    </c:plotArea>
    <c:legend>
      <c:legendPos val="r"/>
      <c:legendEntry>
        <c:idx val="0"/>
        <c:txPr>
          <a:bodyPr/>
          <a:lstStyle/>
          <a:p>
            <a:pPr>
              <a:defRPr sz="1100" b="1"/>
            </a:pPr>
            <a:endParaRPr lang="sr-Latn-RS"/>
          </a:p>
        </c:txPr>
      </c:legendEntry>
      <c:legendEntry>
        <c:idx val="1"/>
        <c:txPr>
          <a:bodyPr/>
          <a:lstStyle/>
          <a:p>
            <a:pPr>
              <a:defRPr sz="1100" b="1"/>
            </a:pPr>
            <a:endParaRPr lang="sr-Latn-RS"/>
          </a:p>
        </c:txPr>
      </c:legendEntry>
      <c:legendEntry>
        <c:idx val="2"/>
        <c:txPr>
          <a:bodyPr/>
          <a:lstStyle/>
          <a:p>
            <a:pPr>
              <a:defRPr sz="1100" b="1"/>
            </a:pPr>
            <a:endParaRPr lang="sr-Latn-RS"/>
          </a:p>
        </c:txPr>
      </c:legendEntry>
      <c:layout>
        <c:manualLayout>
          <c:xMode val="edge"/>
          <c:yMode val="edge"/>
          <c:x val="0.92559094292317945"/>
          <c:y val="0.32103954248366007"/>
          <c:w val="6.8285827072993605E-2"/>
          <c:h val="0.20020833333333332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05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'samoprocjena '!$S$50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E6-4821-9F39-7F3D2553101C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E6-4821-9F39-7F3D255310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'samoprocjena '!$R$51:$R$55</c:f>
              <c:strCache>
                <c:ptCount val="5"/>
                <c:pt idx="0">
                  <c:v>Upućujem na izvore informacija o gradivu</c:v>
                </c:pt>
                <c:pt idx="1">
                  <c:v>Potičem studente na aktivnost</c:v>
                </c:pt>
                <c:pt idx="2">
                  <c:v>Dajem studentima povratnu informaciju o njihovu radu</c:v>
                </c:pt>
                <c:pt idx="3">
                  <c:v>Mislim da je moj način izvođenja nastave odgovarajući</c:v>
                </c:pt>
                <c:pt idx="4">
                  <c:v>Izlažem na jasan i razumljiv način</c:v>
                </c:pt>
              </c:strCache>
            </c:strRef>
          </c:cat>
          <c:val>
            <c:numRef>
              <c:f>'samoprocjena '!$S$51:$S$55</c:f>
              <c:numCache>
                <c:formatCode>_(* #,##0.00_);_(* \(#,##0.00\);_(* "-"??_);_(@_)</c:formatCode>
                <c:ptCount val="5"/>
                <c:pt idx="0">
                  <c:v>4.66</c:v>
                </c:pt>
                <c:pt idx="1">
                  <c:v>4.76</c:v>
                </c:pt>
                <c:pt idx="2">
                  <c:v>4.76</c:v>
                </c:pt>
                <c:pt idx="3">
                  <c:v>4.55</c:v>
                </c:pt>
                <c:pt idx="4">
                  <c:v>4.6399999999999997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E6-4821-9F39-7F3D2553101C}"/>
            </c:ext>
          </c:extLst>
        </c:ser>
        <c:ser>
          <c:idx val="1"/>
          <c:order val="1"/>
          <c:tx>
            <c:strRef>
              <c:f>'samoprocjena '!$T$50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E6-4821-9F39-7F3D255310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'samoprocjena '!$R$51:$R$55</c:f>
              <c:strCache>
                <c:ptCount val="5"/>
                <c:pt idx="0">
                  <c:v>Upućujem na izvore informacija o gradivu</c:v>
                </c:pt>
                <c:pt idx="1">
                  <c:v>Potičem studente na aktivnost</c:v>
                </c:pt>
                <c:pt idx="2">
                  <c:v>Dajem studentima povratnu informaciju o njihovu radu</c:v>
                </c:pt>
                <c:pt idx="3">
                  <c:v>Mislim da je moj način izvođenja nastave odgovarajući</c:v>
                </c:pt>
                <c:pt idx="4">
                  <c:v>Izlažem na jasan i razumljiv način</c:v>
                </c:pt>
              </c:strCache>
            </c:strRef>
          </c:cat>
          <c:val>
            <c:numRef>
              <c:f>'samoprocjena '!$T$51:$T$55</c:f>
              <c:numCache>
                <c:formatCode>_(* #,##0.00_);_(* \(#,##0.00\);_(* "-"??_);_(@_)</c:formatCode>
                <c:ptCount val="5"/>
                <c:pt idx="0">
                  <c:v>4.72</c:v>
                </c:pt>
                <c:pt idx="1">
                  <c:v>4.75</c:v>
                </c:pt>
                <c:pt idx="2">
                  <c:v>4.7300000000000004</c:v>
                </c:pt>
                <c:pt idx="3">
                  <c:v>4.49</c:v>
                </c:pt>
                <c:pt idx="4">
                  <c:v>4.5599999999999996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E6-4821-9F39-7F3D2553101C}"/>
            </c:ext>
          </c:extLst>
        </c:ser>
        <c:ser>
          <c:idx val="2"/>
          <c:order val="2"/>
          <c:tx>
            <c:strRef>
              <c:f>'samoprocjena '!$U$50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E6-4821-9F39-7F3D2553101C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E6-4821-9F39-7F3D2553101C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E6-4821-9F39-7F3D255310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'samoprocjena '!$R$51:$R$55</c:f>
              <c:strCache>
                <c:ptCount val="5"/>
                <c:pt idx="0">
                  <c:v>Upućujem na izvore informacija o gradivu</c:v>
                </c:pt>
                <c:pt idx="1">
                  <c:v>Potičem studente na aktivnost</c:v>
                </c:pt>
                <c:pt idx="2">
                  <c:v>Dajem studentima povratnu informaciju o njihovu radu</c:v>
                </c:pt>
                <c:pt idx="3">
                  <c:v>Mislim da je moj način izvođenja nastave odgovarajući</c:v>
                </c:pt>
                <c:pt idx="4">
                  <c:v>Izlažem na jasan i razumljiv način</c:v>
                </c:pt>
              </c:strCache>
            </c:strRef>
          </c:cat>
          <c:val>
            <c:numRef>
              <c:f>'samoprocjena '!$U$51:$U$55</c:f>
              <c:numCache>
                <c:formatCode>_(* #,##0.00_);_(* \(#,##0.00\);_(* "-"??_);_(@_)</c:formatCode>
                <c:ptCount val="5"/>
                <c:pt idx="0">
                  <c:v>4.72</c:v>
                </c:pt>
                <c:pt idx="1">
                  <c:v>4.7300000000000004</c:v>
                </c:pt>
                <c:pt idx="2">
                  <c:v>4.75</c:v>
                </c:pt>
                <c:pt idx="3">
                  <c:v>4.88</c:v>
                </c:pt>
                <c:pt idx="4">
                  <c:v>4.54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E6-4821-9F39-7F3D255310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703008384"/>
        <c:axId val="-703020896"/>
        <c:axId val="0"/>
      </c:bar3DChart>
      <c:catAx>
        <c:axId val="-7030083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 baseline="0">
                <a:latin typeface="Calibri" pitchFamily="34" charset="0"/>
              </a:defRPr>
            </a:pPr>
            <a:endParaRPr lang="sr-Latn-RS"/>
          </a:p>
        </c:txPr>
        <c:crossAx val="-703020896"/>
        <c:crosses val="autoZero"/>
        <c:auto val="1"/>
        <c:lblAlgn val="ctr"/>
        <c:lblOffset val="100"/>
        <c:noMultiLvlLbl val="0"/>
      </c:catAx>
      <c:valAx>
        <c:axId val="-703020896"/>
        <c:scaling>
          <c:orientation val="minMax"/>
          <c:max val="5"/>
          <c:min val="1"/>
        </c:scaling>
        <c:delete val="0"/>
        <c:axPos val="b"/>
        <c:majorGridlines/>
        <c:numFmt formatCode="_(* #,##0.00_);_(* \(#,##0.0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008384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9130592816430817"/>
          <c:y val="0.39989575163398694"/>
          <c:w val="8.062856230345912E-2"/>
          <c:h val="0.19398284313725489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'samoprocjena '!$S$93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42-45A5-8F7D-2B0918E807D7}"/>
                </c:ext>
              </c:extLst>
            </c:dLbl>
            <c:dLbl>
              <c:idx val="2"/>
              <c:layout>
                <c:manualLayout>
                  <c:x val="4.0705128205128201E-3"/>
                  <c:y val="-2.0751633986928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42-45A5-8F7D-2B0918E807D7}"/>
                </c:ext>
              </c:extLst>
            </c:dLbl>
            <c:dLbl>
              <c:idx val="3"/>
              <c:layout>
                <c:manualLayout>
                  <c:x val="5.42724358974368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42-45A5-8F7D-2B0918E807D7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42-45A5-8F7D-2B0918E807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'samoprocjena '!$R$94:$R$97</c:f>
              <c:strCache>
                <c:ptCount val="4"/>
                <c:pt idx="0">
                  <c:v>Nadoknađujem otkazanu nastavu</c:v>
                </c:pt>
                <c:pt idx="1">
                  <c:v>Pristupačan sam i susretljiv</c:v>
                </c:pt>
                <c:pt idx="2">
                  <c:v>Korektan sam u komunikaciji sa studentima</c:v>
                </c:pt>
                <c:pt idx="3">
                  <c:v>Dostupan sam za konzultacije</c:v>
                </c:pt>
              </c:strCache>
            </c:strRef>
          </c:cat>
          <c:val>
            <c:numRef>
              <c:f>'samoprocjena '!$S$94:$S$97</c:f>
              <c:numCache>
                <c:formatCode>_(* #,##0.00_);_(* \(#,##0.00\);_(* "-"??_);_(@_)</c:formatCode>
                <c:ptCount val="4"/>
                <c:pt idx="0">
                  <c:v>4.9400000000000004</c:v>
                </c:pt>
                <c:pt idx="1">
                  <c:v>4.87</c:v>
                </c:pt>
                <c:pt idx="2">
                  <c:v>4.9000000000000004</c:v>
                </c:pt>
                <c:pt idx="3">
                  <c:v>4.91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42-45A5-8F7D-2B0918E807D7}"/>
            </c:ext>
          </c:extLst>
        </c:ser>
        <c:ser>
          <c:idx val="1"/>
          <c:order val="1"/>
          <c:tx>
            <c:strRef>
              <c:f>'samoprocjena '!$T$93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42-45A5-8F7D-2B0918E807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'samoprocjena '!$R$94:$R$97</c:f>
              <c:strCache>
                <c:ptCount val="4"/>
                <c:pt idx="0">
                  <c:v>Nadoknađujem otkazanu nastavu</c:v>
                </c:pt>
                <c:pt idx="1">
                  <c:v>Pristupačan sam i susretljiv</c:v>
                </c:pt>
                <c:pt idx="2">
                  <c:v>Korektan sam u komunikaciji sa studentima</c:v>
                </c:pt>
                <c:pt idx="3">
                  <c:v>Dostupan sam za konzultacije</c:v>
                </c:pt>
              </c:strCache>
            </c:strRef>
          </c:cat>
          <c:val>
            <c:numRef>
              <c:f>'samoprocjena '!$T$94:$T$97</c:f>
              <c:numCache>
                <c:formatCode>_(* #,##0.00_);_(* \(#,##0.00\);_(* "-"??_);_(@_)</c:formatCode>
                <c:ptCount val="4"/>
                <c:pt idx="0">
                  <c:v>4.9400000000000004</c:v>
                </c:pt>
                <c:pt idx="1">
                  <c:v>4.8600000000000003</c:v>
                </c:pt>
                <c:pt idx="2">
                  <c:v>4.87</c:v>
                </c:pt>
                <c:pt idx="3">
                  <c:v>4.8899999999999997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42-45A5-8F7D-2B0918E807D7}"/>
            </c:ext>
          </c:extLst>
        </c:ser>
        <c:ser>
          <c:idx val="2"/>
          <c:order val="2"/>
          <c:tx>
            <c:strRef>
              <c:f>'samoprocjena '!$U$93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842-45A5-8F7D-2B0918E807D7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842-45A5-8F7D-2B0918E807D7}"/>
                </c:ext>
              </c:extLst>
            </c:dLbl>
            <c:dLbl>
              <c:idx val="3"/>
              <c:layout>
                <c:manualLayout>
                  <c:x val="8.1410256410257408E-3"/>
                  <c:y val="-4.1503267973856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842-45A5-8F7D-2B0918E807D7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842-45A5-8F7D-2B0918E807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'samoprocjena '!$R$94:$R$97</c:f>
              <c:strCache>
                <c:ptCount val="4"/>
                <c:pt idx="0">
                  <c:v>Nadoknađujem otkazanu nastavu</c:v>
                </c:pt>
                <c:pt idx="1">
                  <c:v>Pristupačan sam i susretljiv</c:v>
                </c:pt>
                <c:pt idx="2">
                  <c:v>Korektan sam u komunikaciji sa studentima</c:v>
                </c:pt>
                <c:pt idx="3">
                  <c:v>Dostupan sam za konzultacije</c:v>
                </c:pt>
              </c:strCache>
            </c:strRef>
          </c:cat>
          <c:val>
            <c:numRef>
              <c:f>'samoprocjena '!$U$94:$U$97</c:f>
              <c:numCache>
                <c:formatCode>_(* #,##0.00_);_(* \(#,##0.00\);_(* "-"??_);_(@_)</c:formatCode>
                <c:ptCount val="4"/>
                <c:pt idx="0">
                  <c:v>4.9000000000000004</c:v>
                </c:pt>
                <c:pt idx="1">
                  <c:v>4.82</c:v>
                </c:pt>
                <c:pt idx="2">
                  <c:v>4.93</c:v>
                </c:pt>
                <c:pt idx="3">
                  <c:v>4.91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842-45A5-8F7D-2B0918E80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703019808"/>
        <c:axId val="-703012192"/>
        <c:axId val="0"/>
      </c:bar3DChart>
      <c:catAx>
        <c:axId val="-7030198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 baseline="0">
                <a:latin typeface="Calibri" pitchFamily="34" charset="0"/>
              </a:defRPr>
            </a:pPr>
            <a:endParaRPr lang="sr-Latn-RS"/>
          </a:p>
        </c:txPr>
        <c:crossAx val="-703012192"/>
        <c:crosses val="autoZero"/>
        <c:auto val="1"/>
        <c:lblAlgn val="ctr"/>
        <c:lblOffset val="100"/>
        <c:noMultiLvlLbl val="0"/>
      </c:catAx>
      <c:valAx>
        <c:axId val="-703012192"/>
        <c:scaling>
          <c:orientation val="minMax"/>
          <c:max val="5"/>
          <c:min val="1"/>
        </c:scaling>
        <c:delete val="0"/>
        <c:axPos val="b"/>
        <c:majorGridlines/>
        <c:numFmt formatCode="_(* #,##0.00_);_(* \(#,##0.0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019808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90152933372641497"/>
          <c:y val="0.3957454248366013"/>
          <c:w val="8.2188605542452831E-2"/>
          <c:h val="0.20020833333333332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'procjena studenata'!$S$6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F3B-4382-91F8-C75C410BEDA4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3B-4382-91F8-C75C410BED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'procjena studenata'!$R$7:$R$15</c:f>
              <c:strCache>
                <c:ptCount val="9"/>
                <c:pt idx="0">
                  <c:v>Samostalno traže dodatne izvore podataka o gradivu</c:v>
                </c:pt>
                <c:pt idx="1">
                  <c:v>Kada im nešto nije jasno, pitaju me</c:v>
                </c:pt>
                <c:pt idx="2">
                  <c:v>Korektno se ponašaju u komunikaciji sa mnom</c:v>
                </c:pt>
                <c:pt idx="3">
                  <c:v>Aktivno sudjeluju u nastavi</c:v>
                </c:pt>
                <c:pt idx="4">
                  <c:v>Pozorno prate nastavu</c:v>
                </c:pt>
                <c:pt idx="5">
                  <c:v>Na vrijeme izvršavaju obveze</c:v>
                </c:pt>
                <c:pt idx="6">
                  <c:v>Redovito se pripremaju za praćenje nastave</c:v>
                </c:pt>
                <c:pt idx="7">
                  <c:v>U dovoljnoj mjeri pohađaju nastavu</c:v>
                </c:pt>
                <c:pt idx="8">
                  <c:v>Pokazuju zanimanje za kolegije koje predajem</c:v>
                </c:pt>
              </c:strCache>
            </c:strRef>
          </c:cat>
          <c:val>
            <c:numRef>
              <c:f>'procjena studenata'!$S$7:$S$15</c:f>
              <c:numCache>
                <c:formatCode>_(* #,##0.00_);_(* \(#,##0.00\);_(* "-"??_);_(@_)</c:formatCode>
                <c:ptCount val="9"/>
                <c:pt idx="0">
                  <c:v>2.97</c:v>
                </c:pt>
                <c:pt idx="1">
                  <c:v>4.18</c:v>
                </c:pt>
                <c:pt idx="2">
                  <c:v>4.6900000000000004</c:v>
                </c:pt>
                <c:pt idx="3">
                  <c:v>3.82</c:v>
                </c:pt>
                <c:pt idx="4">
                  <c:v>3.82</c:v>
                </c:pt>
                <c:pt idx="5">
                  <c:v>3.71</c:v>
                </c:pt>
                <c:pt idx="6">
                  <c:v>3.18</c:v>
                </c:pt>
                <c:pt idx="7">
                  <c:v>4.18</c:v>
                </c:pt>
                <c:pt idx="8">
                  <c:v>3.95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3B-4382-91F8-C75C410BEDA4}"/>
            </c:ext>
          </c:extLst>
        </c:ser>
        <c:ser>
          <c:idx val="1"/>
          <c:order val="1"/>
          <c:tx>
            <c:strRef>
              <c:f>'procjena studenata'!$T$6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3B-4382-91F8-C75C410BED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'procjena studenata'!$R$7:$R$15</c:f>
              <c:strCache>
                <c:ptCount val="9"/>
                <c:pt idx="0">
                  <c:v>Samostalno traže dodatne izvore podataka o gradivu</c:v>
                </c:pt>
                <c:pt idx="1">
                  <c:v>Kada im nešto nije jasno, pitaju me</c:v>
                </c:pt>
                <c:pt idx="2">
                  <c:v>Korektno se ponašaju u komunikaciji sa mnom</c:v>
                </c:pt>
                <c:pt idx="3">
                  <c:v>Aktivno sudjeluju u nastavi</c:v>
                </c:pt>
                <c:pt idx="4">
                  <c:v>Pozorno prate nastavu</c:v>
                </c:pt>
                <c:pt idx="5">
                  <c:v>Na vrijeme izvršavaju obveze</c:v>
                </c:pt>
                <c:pt idx="6">
                  <c:v>Redovito se pripremaju za praćenje nastave</c:v>
                </c:pt>
                <c:pt idx="7">
                  <c:v>U dovoljnoj mjeri pohađaju nastavu</c:v>
                </c:pt>
                <c:pt idx="8">
                  <c:v>Pokazuju zanimanje za kolegije koje predajem</c:v>
                </c:pt>
              </c:strCache>
            </c:strRef>
          </c:cat>
          <c:val>
            <c:numRef>
              <c:f>'procjena studenata'!$T$7:$T$15</c:f>
              <c:numCache>
                <c:formatCode>_(* #,##0.00_);_(* \(#,##0.00\);_(* "-"??_);_(@_)</c:formatCode>
                <c:ptCount val="9"/>
                <c:pt idx="0">
                  <c:v>3.37</c:v>
                </c:pt>
                <c:pt idx="1">
                  <c:v>4.2</c:v>
                </c:pt>
                <c:pt idx="2">
                  <c:v>4.83</c:v>
                </c:pt>
                <c:pt idx="3">
                  <c:v>3.97</c:v>
                </c:pt>
                <c:pt idx="4">
                  <c:v>3.96</c:v>
                </c:pt>
                <c:pt idx="5">
                  <c:v>3.93</c:v>
                </c:pt>
                <c:pt idx="6">
                  <c:v>3.5</c:v>
                </c:pt>
                <c:pt idx="7">
                  <c:v>4.43</c:v>
                </c:pt>
                <c:pt idx="8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3B-4382-91F8-C75C410BEDA4}"/>
            </c:ext>
          </c:extLst>
        </c:ser>
        <c:ser>
          <c:idx val="2"/>
          <c:order val="2"/>
          <c:tx>
            <c:strRef>
              <c:f>'procjena studenata'!$U$6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3B-4382-91F8-C75C410BEDA4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F3B-4382-91F8-C75C410BEDA4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3B-4382-91F8-C75C410BED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'procjena studenata'!$R$7:$R$15</c:f>
              <c:strCache>
                <c:ptCount val="9"/>
                <c:pt idx="0">
                  <c:v>Samostalno traže dodatne izvore podataka o gradivu</c:v>
                </c:pt>
                <c:pt idx="1">
                  <c:v>Kada im nešto nije jasno, pitaju me</c:v>
                </c:pt>
                <c:pt idx="2">
                  <c:v>Korektno se ponašaju u komunikaciji sa mnom</c:v>
                </c:pt>
                <c:pt idx="3">
                  <c:v>Aktivno sudjeluju u nastavi</c:v>
                </c:pt>
                <c:pt idx="4">
                  <c:v>Pozorno prate nastavu</c:v>
                </c:pt>
                <c:pt idx="5">
                  <c:v>Na vrijeme izvršavaju obveze</c:v>
                </c:pt>
                <c:pt idx="6">
                  <c:v>Redovito se pripremaju za praćenje nastave</c:v>
                </c:pt>
                <c:pt idx="7">
                  <c:v>U dovoljnoj mjeri pohađaju nastavu</c:v>
                </c:pt>
                <c:pt idx="8">
                  <c:v>Pokazuju zanimanje za kolegije koje predajem</c:v>
                </c:pt>
              </c:strCache>
            </c:strRef>
          </c:cat>
          <c:val>
            <c:numRef>
              <c:f>'procjena studenata'!$U$7:$U$15</c:f>
              <c:numCache>
                <c:formatCode>_(* #,##0.00_);_(* \(#,##0.00\);_(* "-"??_);_(@_)</c:formatCode>
                <c:ptCount val="9"/>
                <c:pt idx="0">
                  <c:v>2.97</c:v>
                </c:pt>
                <c:pt idx="1">
                  <c:v>4.1500000000000004</c:v>
                </c:pt>
                <c:pt idx="2">
                  <c:v>4.76</c:v>
                </c:pt>
                <c:pt idx="3">
                  <c:v>3.66</c:v>
                </c:pt>
                <c:pt idx="4">
                  <c:v>3.68</c:v>
                </c:pt>
                <c:pt idx="5">
                  <c:v>3.72</c:v>
                </c:pt>
                <c:pt idx="6">
                  <c:v>3.09</c:v>
                </c:pt>
                <c:pt idx="7">
                  <c:v>4.22</c:v>
                </c:pt>
                <c:pt idx="8">
                  <c:v>3.91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F3B-4382-91F8-C75C410BED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703016544"/>
        <c:axId val="-703020352"/>
        <c:axId val="0"/>
      </c:bar3DChart>
      <c:catAx>
        <c:axId val="-7030165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latin typeface="Calibri" pitchFamily="34" charset="0"/>
              </a:defRPr>
            </a:pPr>
            <a:endParaRPr lang="sr-Latn-RS"/>
          </a:p>
        </c:txPr>
        <c:crossAx val="-703020352"/>
        <c:crosses val="autoZero"/>
        <c:auto val="1"/>
        <c:lblAlgn val="ctr"/>
        <c:lblOffset val="100"/>
        <c:noMultiLvlLbl val="0"/>
      </c:catAx>
      <c:valAx>
        <c:axId val="-703020352"/>
        <c:scaling>
          <c:orientation val="minMax"/>
          <c:max val="5"/>
          <c:min val="0"/>
        </c:scaling>
        <c:delete val="0"/>
        <c:axPos val="b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016544"/>
        <c:crosses val="autoZero"/>
        <c:crossBetween val="between"/>
        <c:majorUnit val="1"/>
        <c:minorUnit val="0.1"/>
      </c:valAx>
    </c:plotArea>
    <c:legend>
      <c:legendPos val="r"/>
      <c:layout>
        <c:manualLayout>
          <c:xMode val="edge"/>
          <c:yMode val="edge"/>
          <c:x val="0.90607188482704415"/>
          <c:y val="0.3957454248366013"/>
          <c:w val="7.7646054441823903E-2"/>
          <c:h val="0.20020833333333332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788492063492066E-2"/>
          <c:y val="3.952727272727273E-2"/>
          <c:w val="0.9167723544973545"/>
          <c:h val="0.86821565656565658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 prstMaterial="plastic">
              <a:bevelT w="31750"/>
            </a:sp3d>
          </c:spPr>
          <c:invertIfNegative val="0"/>
          <c:dLbls>
            <c:dLbl>
              <c:idx val="0"/>
              <c:layout>
                <c:manualLayout>
                  <c:x val="1.3428306878306878E-2"/>
                  <c:y val="1.2341919191919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8E-45AF-9668-227E92E9FAFD}"/>
                </c:ext>
              </c:extLst>
            </c:dLbl>
            <c:dLbl>
              <c:idx val="1"/>
              <c:layout>
                <c:manualLayout>
                  <c:x val="3.3742063492063494E-3"/>
                  <c:y val="-3.6934343434343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8E-45AF-9668-227E92E9FAFD}"/>
                </c:ext>
              </c:extLst>
            </c:dLbl>
            <c:dLbl>
              <c:idx val="2"/>
              <c:layout>
                <c:manualLayout>
                  <c:x val="-1.6943121693121692E-3"/>
                  <c:y val="2.8828282828282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8E-45AF-9668-227E92E9FA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'samo stalni radni odnos'!$K$50:$K$52</c:f>
              <c:strCache>
                <c:ptCount val="3"/>
                <c:pt idx="0">
                  <c:v>Znanstveno-nastavno</c:v>
                </c:pt>
                <c:pt idx="1">
                  <c:v>Suradničko</c:v>
                </c:pt>
                <c:pt idx="2">
                  <c:v>Nastavno</c:v>
                </c:pt>
              </c:strCache>
            </c:strRef>
          </c:cat>
          <c:val>
            <c:numRef>
              <c:f>'samo stalni radni odnos'!$L$50:$L$52</c:f>
              <c:numCache>
                <c:formatCode>0.00%</c:formatCode>
                <c:ptCount val="3"/>
                <c:pt idx="0">
                  <c:v>0.55000000000000004</c:v>
                </c:pt>
                <c:pt idx="1">
                  <c:v>0.82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8E-45AF-9668-227E92E9FA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gapDepth val="115"/>
        <c:shape val="box"/>
        <c:axId val="-1157814208"/>
        <c:axId val="-1157818016"/>
        <c:axId val="0"/>
      </c:bar3DChart>
      <c:catAx>
        <c:axId val="-115781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r-Latn-RS"/>
          </a:p>
        </c:txPr>
        <c:crossAx val="-1157818016"/>
        <c:crosses val="autoZero"/>
        <c:auto val="1"/>
        <c:lblAlgn val="ctr"/>
        <c:lblOffset val="100"/>
        <c:noMultiLvlLbl val="0"/>
      </c:catAx>
      <c:valAx>
        <c:axId val="-115781801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1157814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2"/>
          <c:order val="0"/>
          <c:tx>
            <c:strRef>
              <c:f>Sheet4!$X$11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Sheet4!$W$12:$W$17</c:f>
              <c:strCache>
                <c:ptCount val="6"/>
                <c:pt idx="0">
                  <c:v>0-2 godine</c:v>
                </c:pt>
                <c:pt idx="1">
                  <c:v>3-5 godina</c:v>
                </c:pt>
                <c:pt idx="2">
                  <c:v>6-8 godina</c:v>
                </c:pt>
                <c:pt idx="3">
                  <c:v>9-11 godina</c:v>
                </c:pt>
                <c:pt idx="4">
                  <c:v>12-14 godina</c:v>
                </c:pt>
                <c:pt idx="5">
                  <c:v>15 i više</c:v>
                </c:pt>
              </c:strCache>
            </c:strRef>
          </c:cat>
          <c:val>
            <c:numRef>
              <c:f>Sheet4!$X$12:$X$17</c:f>
              <c:numCache>
                <c:formatCode>0.00%</c:formatCode>
                <c:ptCount val="6"/>
                <c:pt idx="0">
                  <c:v>0.10256410256410256</c:v>
                </c:pt>
                <c:pt idx="1">
                  <c:v>8.9743589743589744E-2</c:v>
                </c:pt>
                <c:pt idx="2">
                  <c:v>8.9743589743589744E-2</c:v>
                </c:pt>
                <c:pt idx="3">
                  <c:v>0.29487179487179488</c:v>
                </c:pt>
                <c:pt idx="4">
                  <c:v>0.15384615384615385</c:v>
                </c:pt>
                <c:pt idx="5">
                  <c:v>0.26923076923076922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C7-4154-BD47-2EED36FF1E2F}"/>
            </c:ext>
          </c:extLst>
        </c:ser>
        <c:ser>
          <c:idx val="3"/>
          <c:order val="1"/>
          <c:tx>
            <c:strRef>
              <c:f>Sheet4!$Y$11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-3.2070707070707069E-3"/>
                  <c:y val="-2.0751633986928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C7-4154-BD47-2EED36FF1E2F}"/>
                </c:ext>
              </c:extLst>
            </c:dLbl>
            <c:dLbl>
              <c:idx val="1"/>
              <c:layout>
                <c:manualLayout>
                  <c:x val="-1.6035353535353535E-3"/>
                  <c:y val="-6.2256535947712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C7-4154-BD47-2EED36FF1E2F}"/>
                </c:ext>
              </c:extLst>
            </c:dLbl>
            <c:dLbl>
              <c:idx val="2"/>
              <c:layout>
                <c:manualLayout>
                  <c:x val="-1.6035353535353535E-3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C7-4154-BD47-2EED36FF1E2F}"/>
                </c:ext>
              </c:extLst>
            </c:dLbl>
            <c:dLbl>
              <c:idx val="3"/>
              <c:layout>
                <c:manualLayout>
                  <c:x val="4.8106060606060604E-3"/>
                  <c:y val="-4.1503267973856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C7-4154-BD47-2EED36FF1E2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Sheet4!$W$12:$W$17</c:f>
              <c:strCache>
                <c:ptCount val="6"/>
                <c:pt idx="0">
                  <c:v>0-2 godine</c:v>
                </c:pt>
                <c:pt idx="1">
                  <c:v>3-5 godina</c:v>
                </c:pt>
                <c:pt idx="2">
                  <c:v>6-8 godina</c:v>
                </c:pt>
                <c:pt idx="3">
                  <c:v>9-11 godina</c:v>
                </c:pt>
                <c:pt idx="4">
                  <c:v>12-14 godina</c:v>
                </c:pt>
                <c:pt idx="5">
                  <c:v>15 i više</c:v>
                </c:pt>
              </c:strCache>
            </c:strRef>
          </c:cat>
          <c:val>
            <c:numRef>
              <c:f>Sheet4!$Y$12:$Y$17</c:f>
              <c:numCache>
                <c:formatCode>0.00%</c:formatCode>
                <c:ptCount val="6"/>
                <c:pt idx="0">
                  <c:v>0.37969999999999998</c:v>
                </c:pt>
                <c:pt idx="1">
                  <c:v>0.13919999999999999</c:v>
                </c:pt>
                <c:pt idx="2">
                  <c:v>0.18990000000000001</c:v>
                </c:pt>
                <c:pt idx="3">
                  <c:v>8.8599999999999998E-2</c:v>
                </c:pt>
                <c:pt idx="4">
                  <c:v>0.1013</c:v>
                </c:pt>
                <c:pt idx="5">
                  <c:v>0.1013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C7-4154-BD47-2EED36FF1E2F}"/>
            </c:ext>
          </c:extLst>
        </c:ser>
        <c:ser>
          <c:idx val="4"/>
          <c:order val="2"/>
          <c:tx>
            <c:strRef>
              <c:f>Sheet4!$Z$11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Sheet4!$W$12:$W$17</c:f>
              <c:strCache>
                <c:ptCount val="6"/>
                <c:pt idx="0">
                  <c:v>0-2 godine</c:v>
                </c:pt>
                <c:pt idx="1">
                  <c:v>3-5 godina</c:v>
                </c:pt>
                <c:pt idx="2">
                  <c:v>6-8 godina</c:v>
                </c:pt>
                <c:pt idx="3">
                  <c:v>9-11 godina</c:v>
                </c:pt>
                <c:pt idx="4">
                  <c:v>12-14 godina</c:v>
                </c:pt>
                <c:pt idx="5">
                  <c:v>15 i više</c:v>
                </c:pt>
              </c:strCache>
            </c:strRef>
          </c:cat>
          <c:val>
            <c:numRef>
              <c:f>Sheet4!$Z$12:$Z$17</c:f>
              <c:numCache>
                <c:formatCode>0.00%</c:formatCode>
                <c:ptCount val="6"/>
                <c:pt idx="0">
                  <c:v>0.08</c:v>
                </c:pt>
                <c:pt idx="1">
                  <c:v>0.15</c:v>
                </c:pt>
                <c:pt idx="2">
                  <c:v>0.09</c:v>
                </c:pt>
                <c:pt idx="3">
                  <c:v>0.18</c:v>
                </c:pt>
                <c:pt idx="4">
                  <c:v>0.23</c:v>
                </c:pt>
                <c:pt idx="5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C7-4154-BD47-2EED36FF1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gapDepth val="151"/>
        <c:shape val="box"/>
        <c:axId val="-702349472"/>
        <c:axId val="-702348928"/>
        <c:axId val="0"/>
      </c:bar3DChart>
      <c:catAx>
        <c:axId val="-7023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2348928"/>
        <c:crosses val="autoZero"/>
        <c:auto val="1"/>
        <c:lblAlgn val="ctr"/>
        <c:lblOffset val="100"/>
        <c:noMultiLvlLbl val="0"/>
      </c:catAx>
      <c:valAx>
        <c:axId val="-702348928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2349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043487344794635"/>
          <c:y val="0.1973968954248366"/>
          <c:w val="0.10635795454545455"/>
          <c:h val="0.22926062091503271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20"/>
      <c:depthPercent val="100"/>
      <c:rAngAx val="1"/>
    </c:view3D>
    <c:floor>
      <c:thickness val="0"/>
    </c:floor>
    <c:sideWall>
      <c:thickness val="0"/>
      <c:spPr>
        <a:scene3d>
          <a:camera prst="orthographicFront"/>
          <a:lightRig rig="threePt" dir="t"/>
        </a:scene3d>
      </c:spPr>
    </c:sideWall>
    <c:backWall>
      <c:thickness val="0"/>
      <c:spPr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0.11203913173142467"/>
          <c:y val="0.15943964646464648"/>
          <c:w val="0.80039781441717794"/>
          <c:h val="0.757454292929292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Sheet5!$T$16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/>
            </a:sp3d>
          </c:spPr>
          <c:invertIfNegative val="0"/>
          <c:dLbls>
            <c:dLbl>
              <c:idx val="0"/>
              <c:layout>
                <c:manualLayout>
                  <c:x val="-4.058026584867075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45-457A-9931-C1874978D4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Sheet5!$S$17:$S$19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Djelomično</c:v>
                </c:pt>
              </c:strCache>
            </c:strRef>
          </c:cat>
          <c:val>
            <c:numRef>
              <c:f>Sheet5!$T$17:$T$19</c:f>
              <c:numCache>
                <c:formatCode>0.00%</c:formatCode>
                <c:ptCount val="3"/>
                <c:pt idx="0">
                  <c:v>0.69</c:v>
                </c:pt>
                <c:pt idx="1">
                  <c:v>0.31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45-457A-9931-C1874978D4D6}"/>
            </c:ext>
          </c:extLst>
        </c:ser>
        <c:ser>
          <c:idx val="1"/>
          <c:order val="1"/>
          <c:tx>
            <c:strRef>
              <c:f>Sheet5!$U$16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/>
            </a:sp3d>
          </c:spPr>
          <c:invertIfNegative val="0"/>
          <c:dLbls>
            <c:dLbl>
              <c:idx val="0"/>
              <c:layout>
                <c:manualLayout>
                  <c:x val="1.21790140331693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45-457A-9931-C1874978D4D6}"/>
                </c:ext>
              </c:extLst>
            </c:dLbl>
            <c:dLbl>
              <c:idx val="1"/>
              <c:layout>
                <c:manualLayout>
                  <c:x val="1.00793650793651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45-457A-9931-C1874978D4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Sheet5!$S$17:$S$19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Djelomično</c:v>
                </c:pt>
              </c:strCache>
            </c:strRef>
          </c:cat>
          <c:val>
            <c:numRef>
              <c:f>Sheet5!$U$17:$U$19</c:f>
              <c:numCache>
                <c:formatCode>0.00%</c:formatCode>
                <c:ptCount val="3"/>
                <c:pt idx="0">
                  <c:v>0.86</c:v>
                </c:pt>
                <c:pt idx="1">
                  <c:v>0.09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45-457A-9931-C1874978D4D6}"/>
            </c:ext>
          </c:extLst>
        </c:ser>
        <c:ser>
          <c:idx val="2"/>
          <c:order val="2"/>
          <c:tx>
            <c:strRef>
              <c:f>Sheet5!$V$16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/>
            </a:sp3d>
          </c:spPr>
          <c:invertIfNegative val="0"/>
          <c:dLbls>
            <c:dLbl>
              <c:idx val="0"/>
              <c:layout>
                <c:manualLayout>
                  <c:x val="7.3269214383094253E-3"/>
                  <c:y val="1.2828282828282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45-457A-9931-C1874978D4D6}"/>
                </c:ext>
              </c:extLst>
            </c:dLbl>
            <c:dLbl>
              <c:idx val="1"/>
              <c:layout>
                <c:manualLayout>
                  <c:x val="2.0252414798614907E-2"/>
                  <c:y val="3.20707070707070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45-457A-9931-C1874978D4D6}"/>
                </c:ext>
              </c:extLst>
            </c:dLbl>
            <c:dLbl>
              <c:idx val="2"/>
              <c:layout>
                <c:manualLayout>
                  <c:x val="8.679606342263531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45-457A-9931-C1874978D4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Sheet5!$S$17:$S$19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Djelomično</c:v>
                </c:pt>
              </c:strCache>
            </c:strRef>
          </c:cat>
          <c:val>
            <c:numRef>
              <c:f>Sheet5!$V$17:$V$19</c:f>
              <c:numCache>
                <c:formatCode>0.00%</c:formatCode>
                <c:ptCount val="3"/>
                <c:pt idx="0">
                  <c:v>0.91025641025641024</c:v>
                </c:pt>
                <c:pt idx="1">
                  <c:v>5.128205128205128E-2</c:v>
                </c:pt>
                <c:pt idx="2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E45-457A-9931-C1874978D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6"/>
        <c:gapDepth val="116"/>
        <c:shape val="box"/>
        <c:axId val="-702354368"/>
        <c:axId val="-702358720"/>
        <c:axId val="0"/>
      </c:bar3DChart>
      <c:catAx>
        <c:axId val="-702354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2358720"/>
        <c:crosses val="autoZero"/>
        <c:auto val="1"/>
        <c:lblAlgn val="ctr"/>
        <c:lblOffset val="100"/>
        <c:noMultiLvlLbl val="0"/>
      </c:catAx>
      <c:valAx>
        <c:axId val="-70235872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235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380171957671962"/>
          <c:y val="0.32975934343434343"/>
          <c:w val="8.8366457907293791E-2"/>
          <c:h val="0.24753030303030299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Sheet7!$V$14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1.17592592592592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54-4254-8C73-35751FD7E61A}"/>
                </c:ext>
              </c:extLst>
            </c:dLbl>
            <c:dLbl>
              <c:idx val="1"/>
              <c:layout>
                <c:manualLayout>
                  <c:x val="1.0079365079365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54-4254-8C73-35751FD7E61A}"/>
                </c:ext>
              </c:extLst>
            </c:dLbl>
            <c:dLbl>
              <c:idx val="2"/>
              <c:layout>
                <c:manualLayout>
                  <c:x val="1.0079365079365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54-4254-8C73-35751FD7E61A}"/>
                </c:ext>
              </c:extLst>
            </c:dLbl>
            <c:dLbl>
              <c:idx val="3"/>
              <c:layout>
                <c:manualLayout>
                  <c:x val="8.39947089947089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54-4254-8C73-35751FD7E61A}"/>
                </c:ext>
              </c:extLst>
            </c:dLbl>
            <c:dLbl>
              <c:idx val="4"/>
              <c:layout>
                <c:manualLayout>
                  <c:x val="1.6798941798941799E-2"/>
                  <c:y val="-3.804422281925974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54-4254-8C73-35751FD7E61A}"/>
                </c:ext>
              </c:extLst>
            </c:dLbl>
            <c:dLbl>
              <c:idx val="5"/>
              <c:layout>
                <c:manualLayout>
                  <c:x val="1.5119047619047619E-2"/>
                  <c:y val="2.0751633986928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54-4254-8C73-35751FD7E6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Sheet7!$U$15:$U$20</c:f>
              <c:strCache>
                <c:ptCount val="6"/>
                <c:pt idx="0">
                  <c:v>Nešto drugo</c:v>
                </c:pt>
                <c:pt idx="1">
                  <c:v>Znanstvene i stručne</c:v>
                </c:pt>
                <c:pt idx="2">
                  <c:v>Informacijske i informat.</c:v>
                </c:pt>
                <c:pt idx="3">
                  <c:v>Didaktičko-metodičke</c:v>
                </c:pt>
                <c:pt idx="4">
                  <c:v>Psihološke</c:v>
                </c:pt>
                <c:pt idx="5">
                  <c:v>Pedagoške</c:v>
                </c:pt>
              </c:strCache>
            </c:strRef>
          </c:cat>
          <c:val>
            <c:numRef>
              <c:f>Sheet7!$V$15:$V$20</c:f>
              <c:numCache>
                <c:formatCode>0.00%</c:formatCode>
                <c:ptCount val="6"/>
                <c:pt idx="0">
                  <c:v>5.128205128205128E-2</c:v>
                </c:pt>
                <c:pt idx="1">
                  <c:v>0.5641025641025641</c:v>
                </c:pt>
                <c:pt idx="2">
                  <c:v>0.48717948717948717</c:v>
                </c:pt>
                <c:pt idx="3">
                  <c:v>0.20512820512820512</c:v>
                </c:pt>
                <c:pt idx="4">
                  <c:v>0.42307692307692307</c:v>
                </c:pt>
                <c:pt idx="5">
                  <c:v>0.11538461538461539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554-4254-8C73-35751FD7E61A}"/>
            </c:ext>
          </c:extLst>
        </c:ser>
        <c:ser>
          <c:idx val="1"/>
          <c:order val="1"/>
          <c:tx>
            <c:strRef>
              <c:f>Sheet7!$W$14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0079365079365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54-4254-8C73-35751FD7E61A}"/>
                </c:ext>
              </c:extLst>
            </c:dLbl>
            <c:dLbl>
              <c:idx val="1"/>
              <c:layout>
                <c:manualLayout>
                  <c:x val="6.7195767195767199E-3"/>
                  <c:y val="-7.60884456385194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54-4254-8C73-35751FD7E61A}"/>
                </c:ext>
              </c:extLst>
            </c:dLbl>
            <c:dLbl>
              <c:idx val="2"/>
              <c:layout>
                <c:manualLayout>
                  <c:x val="6.719576719576719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54-4254-8C73-35751FD7E61A}"/>
                </c:ext>
              </c:extLst>
            </c:dLbl>
            <c:dLbl>
              <c:idx val="3"/>
              <c:layout>
                <c:manualLayout>
                  <c:x val="1.0079365079365079E-2"/>
                  <c:y val="-4.1503267973856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554-4254-8C73-35751FD7E61A}"/>
                </c:ext>
              </c:extLst>
            </c:dLbl>
            <c:dLbl>
              <c:idx val="4"/>
              <c:layout>
                <c:manualLayout>
                  <c:x val="1.5119047619047619E-2"/>
                  <c:y val="-2.0751633986928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554-4254-8C73-35751FD7E61A}"/>
                </c:ext>
              </c:extLst>
            </c:dLbl>
            <c:dLbl>
              <c:idx val="5"/>
              <c:layout>
                <c:manualLayout>
                  <c:x val="1.0079365079365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554-4254-8C73-35751FD7E6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Sheet7!$U$15:$U$20</c:f>
              <c:strCache>
                <c:ptCount val="6"/>
                <c:pt idx="0">
                  <c:v>Nešto drugo</c:v>
                </c:pt>
                <c:pt idx="1">
                  <c:v>Znanstvene i stručne</c:v>
                </c:pt>
                <c:pt idx="2">
                  <c:v>Informacijske i informat.</c:v>
                </c:pt>
                <c:pt idx="3">
                  <c:v>Didaktičko-metodičke</c:v>
                </c:pt>
                <c:pt idx="4">
                  <c:v>Psihološke</c:v>
                </c:pt>
                <c:pt idx="5">
                  <c:v>Pedagoške</c:v>
                </c:pt>
              </c:strCache>
            </c:strRef>
          </c:cat>
          <c:val>
            <c:numRef>
              <c:f>Sheet7!$W$15:$W$20</c:f>
              <c:numCache>
                <c:formatCode>0.00%</c:formatCode>
                <c:ptCount val="6"/>
                <c:pt idx="0">
                  <c:v>0.1646</c:v>
                </c:pt>
                <c:pt idx="1">
                  <c:v>0.3291</c:v>
                </c:pt>
                <c:pt idx="2">
                  <c:v>0.27850000000000003</c:v>
                </c:pt>
                <c:pt idx="3">
                  <c:v>0.50629999999999997</c:v>
                </c:pt>
                <c:pt idx="4">
                  <c:v>0.45569999999999999</c:v>
                </c:pt>
                <c:pt idx="5">
                  <c:v>8.8599999999999998E-2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554-4254-8C73-35751FD7E61A}"/>
            </c:ext>
          </c:extLst>
        </c:ser>
        <c:ser>
          <c:idx val="2"/>
          <c:order val="2"/>
          <c:tx>
            <c:strRef>
              <c:f>Sheet7!$X$14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layout>
                <c:manualLayout>
                  <c:x val="3.35978835978836E-3"/>
                  <c:y val="-2.0751633986928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554-4254-8C73-35751FD7E61A}"/>
                </c:ext>
              </c:extLst>
            </c:dLbl>
            <c:dLbl>
              <c:idx val="1"/>
              <c:layout>
                <c:manualLayout>
                  <c:x val="5.0396825396825393E-3"/>
                  <c:y val="-2.0751633986928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554-4254-8C73-35751FD7E61A}"/>
                </c:ext>
              </c:extLst>
            </c:dLbl>
            <c:dLbl>
              <c:idx val="2"/>
              <c:layout>
                <c:manualLayout>
                  <c:x val="6.719576719576719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554-4254-8C73-35751FD7E61A}"/>
                </c:ext>
              </c:extLst>
            </c:dLbl>
            <c:dLbl>
              <c:idx val="3"/>
              <c:layout>
                <c:manualLayout>
                  <c:x val="5.0396825396826009E-3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554-4254-8C73-35751FD7E61A}"/>
                </c:ext>
              </c:extLst>
            </c:dLbl>
            <c:dLbl>
              <c:idx val="4"/>
              <c:layout>
                <c:manualLayout>
                  <c:x val="0"/>
                  <c:y val="-4.1503267973856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554-4254-8C73-35751FD7E61A}"/>
                </c:ext>
              </c:extLst>
            </c:dLbl>
            <c:dLbl>
              <c:idx val="5"/>
              <c:layout>
                <c:manualLayout>
                  <c:x val="5.0396825396825393E-3"/>
                  <c:y val="-4.1503267973856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554-4254-8C73-35751FD7E6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Sheet7!$U$15:$U$20</c:f>
              <c:strCache>
                <c:ptCount val="6"/>
                <c:pt idx="0">
                  <c:v>Nešto drugo</c:v>
                </c:pt>
                <c:pt idx="1">
                  <c:v>Znanstvene i stručne</c:v>
                </c:pt>
                <c:pt idx="2">
                  <c:v>Informacijske i informat.</c:v>
                </c:pt>
                <c:pt idx="3">
                  <c:v>Didaktičko-metodičke</c:v>
                </c:pt>
                <c:pt idx="4">
                  <c:v>Psihološke</c:v>
                </c:pt>
                <c:pt idx="5">
                  <c:v>Pedagoške</c:v>
                </c:pt>
              </c:strCache>
            </c:strRef>
          </c:cat>
          <c:val>
            <c:numRef>
              <c:f>Sheet7!$X$15:$X$20</c:f>
              <c:numCache>
                <c:formatCode>0.00%</c:formatCode>
                <c:ptCount val="6"/>
                <c:pt idx="0">
                  <c:v>0</c:v>
                </c:pt>
                <c:pt idx="1">
                  <c:v>0.59</c:v>
                </c:pt>
                <c:pt idx="2">
                  <c:v>0.57999999999999996</c:v>
                </c:pt>
                <c:pt idx="3">
                  <c:v>0.27</c:v>
                </c:pt>
                <c:pt idx="4">
                  <c:v>0.26</c:v>
                </c:pt>
                <c:pt idx="5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554-4254-8C73-35751FD7E6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694012336"/>
        <c:axId val="-694016688"/>
        <c:axId val="0"/>
      </c:bar3DChart>
      <c:catAx>
        <c:axId val="-694012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694016688"/>
        <c:crosses val="autoZero"/>
        <c:auto val="1"/>
        <c:lblAlgn val="ctr"/>
        <c:lblOffset val="100"/>
        <c:noMultiLvlLbl val="0"/>
      </c:catAx>
      <c:valAx>
        <c:axId val="-694016688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694012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367027099939453"/>
          <c:y val="0.33959885620915037"/>
          <c:w val="0.10250923041692939"/>
          <c:h val="0.15809150326797386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Sheet9!$R$12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E6-4886-AF3A-B8ECC607FAA4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E6-4886-AF3A-B8ECC607FA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Sheet9!$Q$13:$Q$17</c:f>
              <c:strCache>
                <c:ptCount val="5"/>
                <c:pt idx="0">
                  <c:v>Procijenite vrijeme održavanja nastave</c:v>
                </c:pt>
                <c:pt idx="1">
                  <c:v>Procijenite trajanje nastave</c:v>
                </c:pt>
                <c:pt idx="2">
                  <c:v>Procijenitu veličinu nastavne skupine</c:v>
                </c:pt>
                <c:pt idx="3">
                  <c:v>Procijenite mjesto održavanja nastave</c:v>
                </c:pt>
                <c:pt idx="4">
                  <c:v>Procijenite tehničku opremljenost</c:v>
                </c:pt>
              </c:strCache>
            </c:strRef>
          </c:cat>
          <c:val>
            <c:numRef>
              <c:f>Sheet9!$R$13:$R$17</c:f>
              <c:numCache>
                <c:formatCode>0.00</c:formatCode>
                <c:ptCount val="5"/>
                <c:pt idx="0">
                  <c:v>4.01</c:v>
                </c:pt>
                <c:pt idx="1">
                  <c:v>4.4400000000000004</c:v>
                </c:pt>
                <c:pt idx="2">
                  <c:v>4.03</c:v>
                </c:pt>
                <c:pt idx="3">
                  <c:v>4.13</c:v>
                </c:pt>
                <c:pt idx="4">
                  <c:v>4.29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E6-4886-AF3A-B8ECC607FAA4}"/>
            </c:ext>
          </c:extLst>
        </c:ser>
        <c:ser>
          <c:idx val="1"/>
          <c:order val="1"/>
          <c:tx>
            <c:strRef>
              <c:f>Sheet9!$S$12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E6-4886-AF3A-B8ECC607FAA4}"/>
                </c:ext>
              </c:extLst>
            </c:dLbl>
            <c:spPr>
              <a:scene3d>
                <a:camera prst="orthographicFront"/>
                <a:lightRig rig="threePt" dir="t"/>
              </a:scene3d>
              <a:sp3d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Sheet9!$Q$13:$Q$17</c:f>
              <c:strCache>
                <c:ptCount val="5"/>
                <c:pt idx="0">
                  <c:v>Procijenite vrijeme održavanja nastave</c:v>
                </c:pt>
                <c:pt idx="1">
                  <c:v>Procijenite trajanje nastave</c:v>
                </c:pt>
                <c:pt idx="2">
                  <c:v>Procijenitu veličinu nastavne skupine</c:v>
                </c:pt>
                <c:pt idx="3">
                  <c:v>Procijenite mjesto održavanja nastave</c:v>
                </c:pt>
                <c:pt idx="4">
                  <c:v>Procijenite tehničku opremljenost</c:v>
                </c:pt>
              </c:strCache>
            </c:strRef>
          </c:cat>
          <c:val>
            <c:numRef>
              <c:f>Sheet9!$S$13:$S$17</c:f>
              <c:numCache>
                <c:formatCode>0.00</c:formatCode>
                <c:ptCount val="5"/>
                <c:pt idx="0">
                  <c:v>4.0599999999999996</c:v>
                </c:pt>
                <c:pt idx="1">
                  <c:v>4.57</c:v>
                </c:pt>
                <c:pt idx="2">
                  <c:v>4.0999999999999996</c:v>
                </c:pt>
                <c:pt idx="3">
                  <c:v>4.21</c:v>
                </c:pt>
                <c:pt idx="4">
                  <c:v>4.34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E6-4886-AF3A-B8ECC607FAA4}"/>
            </c:ext>
          </c:extLst>
        </c:ser>
        <c:ser>
          <c:idx val="2"/>
          <c:order val="2"/>
          <c:tx>
            <c:strRef>
              <c:f>Sheet9!$T$12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E6-4886-AF3A-B8ECC607FAA4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E6-4886-AF3A-B8ECC607FAA4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E6-4886-AF3A-B8ECC607FA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Sheet9!$Q$13:$Q$17</c:f>
              <c:strCache>
                <c:ptCount val="5"/>
                <c:pt idx="0">
                  <c:v>Procijenite vrijeme održavanja nastave</c:v>
                </c:pt>
                <c:pt idx="1">
                  <c:v>Procijenite trajanje nastave</c:v>
                </c:pt>
                <c:pt idx="2">
                  <c:v>Procijenitu veličinu nastavne skupine</c:v>
                </c:pt>
                <c:pt idx="3">
                  <c:v>Procijenite mjesto održavanja nastave</c:v>
                </c:pt>
                <c:pt idx="4">
                  <c:v>Procijenite tehničku opremljenost</c:v>
                </c:pt>
              </c:strCache>
            </c:strRef>
          </c:cat>
          <c:val>
            <c:numRef>
              <c:f>Sheet9!$T$13:$T$17</c:f>
              <c:numCache>
                <c:formatCode>0.00</c:formatCode>
                <c:ptCount val="5"/>
                <c:pt idx="0">
                  <c:v>4.04</c:v>
                </c:pt>
                <c:pt idx="1">
                  <c:v>4.51</c:v>
                </c:pt>
                <c:pt idx="2">
                  <c:v>4.0229999999999997</c:v>
                </c:pt>
                <c:pt idx="3">
                  <c:v>4.0999999999999996</c:v>
                </c:pt>
                <c:pt idx="4">
                  <c:v>4.1900000000000004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E6-4886-AF3A-B8ECC607F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694024848"/>
        <c:axId val="-694013968"/>
        <c:axId val="0"/>
      </c:bar3DChart>
      <c:catAx>
        <c:axId val="-69402484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694013968"/>
        <c:crosses val="autoZero"/>
        <c:auto val="1"/>
        <c:lblAlgn val="ctr"/>
        <c:lblOffset val="100"/>
        <c:noMultiLvlLbl val="0"/>
      </c:catAx>
      <c:valAx>
        <c:axId val="-694013968"/>
        <c:scaling>
          <c:orientation val="minMax"/>
          <c:max val="5"/>
          <c:min val="1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694024848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88693856837606833"/>
          <c:y val="0.39159509803921566"/>
          <c:w val="0.10492040598290599"/>
          <c:h val="0.20850898692810457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Sheet10!$W$5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C1-4C3A-8B6E-5EA6CA0AF8C2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C1-4C3A-8B6E-5EA6CA0AF8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Sheet10!$V$6:$V$12</c:f>
              <c:strCache>
                <c:ptCount val="7"/>
                <c:pt idx="0">
                  <c:v>Ostalo</c:v>
                </c:pt>
                <c:pt idx="1">
                  <c:v>Grafoskop</c:v>
                </c:pt>
                <c:pt idx="2">
                  <c:v>Videomaterijali</c:v>
                </c:pt>
                <c:pt idx="3">
                  <c:v>Audiomaterijali</c:v>
                </c:pt>
                <c:pt idx="4">
                  <c:v>E-pošta</c:v>
                </c:pt>
                <c:pt idx="5">
                  <c:v>Moodle sustav</c:v>
                </c:pt>
                <c:pt idx="6">
                  <c:v>Računalo+LCD projektor</c:v>
                </c:pt>
              </c:strCache>
            </c:strRef>
          </c:cat>
          <c:val>
            <c:numRef>
              <c:f>Sheet10!$W$6:$W$12</c:f>
              <c:numCache>
                <c:formatCode>0.00%</c:formatCode>
                <c:ptCount val="7"/>
                <c:pt idx="0">
                  <c:v>7.6899999999999996E-2</c:v>
                </c:pt>
                <c:pt idx="1">
                  <c:v>5.1299999999999998E-2</c:v>
                </c:pt>
                <c:pt idx="2">
                  <c:v>0.74360000000000004</c:v>
                </c:pt>
                <c:pt idx="3">
                  <c:v>0.51280000000000003</c:v>
                </c:pt>
                <c:pt idx="4">
                  <c:v>0.71789999999999998</c:v>
                </c:pt>
                <c:pt idx="5">
                  <c:v>0.66669999999999996</c:v>
                </c:pt>
                <c:pt idx="6">
                  <c:v>0.97440000000000004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C1-4C3A-8B6E-5EA6CA0AF8C2}"/>
            </c:ext>
          </c:extLst>
        </c:ser>
        <c:ser>
          <c:idx val="1"/>
          <c:order val="1"/>
          <c:tx>
            <c:strRef>
              <c:f>Sheet10!$X$5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C1-4C3A-8B6E-5EA6CA0AF8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Sheet10!$V$6:$V$12</c:f>
              <c:strCache>
                <c:ptCount val="7"/>
                <c:pt idx="0">
                  <c:v>Ostalo</c:v>
                </c:pt>
                <c:pt idx="1">
                  <c:v>Grafoskop</c:v>
                </c:pt>
                <c:pt idx="2">
                  <c:v>Videomaterijali</c:v>
                </c:pt>
                <c:pt idx="3">
                  <c:v>Audiomaterijali</c:v>
                </c:pt>
                <c:pt idx="4">
                  <c:v>E-pošta</c:v>
                </c:pt>
                <c:pt idx="5">
                  <c:v>Moodle sustav</c:v>
                </c:pt>
                <c:pt idx="6">
                  <c:v>Računalo+LCD projektor</c:v>
                </c:pt>
              </c:strCache>
            </c:strRef>
          </c:cat>
          <c:val>
            <c:numRef>
              <c:f>Sheet10!$X$6:$X$12</c:f>
              <c:numCache>
                <c:formatCode>0.00%</c:formatCode>
                <c:ptCount val="7"/>
                <c:pt idx="0">
                  <c:v>0.09</c:v>
                </c:pt>
                <c:pt idx="1">
                  <c:v>0.06</c:v>
                </c:pt>
                <c:pt idx="2">
                  <c:v>0.8</c:v>
                </c:pt>
                <c:pt idx="3">
                  <c:v>0.48</c:v>
                </c:pt>
                <c:pt idx="4">
                  <c:v>0.81</c:v>
                </c:pt>
                <c:pt idx="5">
                  <c:v>0.77</c:v>
                </c:pt>
                <c:pt idx="6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C1-4C3A-8B6E-5EA6CA0AF8C2}"/>
            </c:ext>
          </c:extLst>
        </c:ser>
        <c:ser>
          <c:idx val="2"/>
          <c:order val="2"/>
          <c:tx>
            <c:strRef>
              <c:f>Sheet10!$Y$5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C1-4C3A-8B6E-5EA6CA0AF8C2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C1-4C3A-8B6E-5EA6CA0AF8C2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C1-4C3A-8B6E-5EA6CA0AF8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Sheet10!$V$6:$V$12</c:f>
              <c:strCache>
                <c:ptCount val="7"/>
                <c:pt idx="0">
                  <c:v>Ostalo</c:v>
                </c:pt>
                <c:pt idx="1">
                  <c:v>Grafoskop</c:v>
                </c:pt>
                <c:pt idx="2">
                  <c:v>Videomaterijali</c:v>
                </c:pt>
                <c:pt idx="3">
                  <c:v>Audiomaterijali</c:v>
                </c:pt>
                <c:pt idx="4">
                  <c:v>E-pošta</c:v>
                </c:pt>
                <c:pt idx="5">
                  <c:v>Moodle sustav</c:v>
                </c:pt>
                <c:pt idx="6">
                  <c:v>Računalo+LCD projektor</c:v>
                </c:pt>
              </c:strCache>
            </c:strRef>
          </c:cat>
          <c:val>
            <c:numRef>
              <c:f>Sheet10!$Y$6:$Y$12</c:f>
              <c:numCache>
                <c:formatCode>0.00%</c:formatCode>
                <c:ptCount val="7"/>
                <c:pt idx="0">
                  <c:v>0.09</c:v>
                </c:pt>
                <c:pt idx="1">
                  <c:v>0.06</c:v>
                </c:pt>
                <c:pt idx="2">
                  <c:v>0.68</c:v>
                </c:pt>
                <c:pt idx="3">
                  <c:v>0.42</c:v>
                </c:pt>
                <c:pt idx="4">
                  <c:v>0.67</c:v>
                </c:pt>
                <c:pt idx="5">
                  <c:v>0.73</c:v>
                </c:pt>
                <c:pt idx="6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C1-4C3A-8B6E-5EA6CA0AF8C2}"/>
            </c:ext>
          </c:extLst>
        </c:ser>
        <c:ser>
          <c:idx val="3"/>
          <c:order val="3"/>
          <c:tx>
            <c:strRef>
              <c:f>Sheet10!$Z$5</c:f>
              <c:strCache>
                <c:ptCount val="1"/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1.3568376068376069E-3"/>
                  <c:y val="-8.3008169934640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C1-4C3A-8B6E-5EA6CA0AF8C2}"/>
                </c:ext>
              </c:extLst>
            </c:dLbl>
            <c:dLbl>
              <c:idx val="5"/>
              <c:layout>
                <c:manualLayout>
                  <c:x val="0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5C1-4C3A-8B6E-5EA6CA0AF8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Sheet10!$V$6:$V$12</c:f>
              <c:strCache>
                <c:ptCount val="7"/>
                <c:pt idx="0">
                  <c:v>Ostalo</c:v>
                </c:pt>
                <c:pt idx="1">
                  <c:v>Grafoskop</c:v>
                </c:pt>
                <c:pt idx="2">
                  <c:v>Videomaterijali</c:v>
                </c:pt>
                <c:pt idx="3">
                  <c:v>Audiomaterijali</c:v>
                </c:pt>
                <c:pt idx="4">
                  <c:v>E-pošta</c:v>
                </c:pt>
                <c:pt idx="5">
                  <c:v>Moodle sustav</c:v>
                </c:pt>
                <c:pt idx="6">
                  <c:v>Računalo+LCD projektor</c:v>
                </c:pt>
              </c:strCache>
            </c:strRef>
          </c:cat>
          <c:val>
            <c:numRef>
              <c:f>Sheet10!$Z$6:$Z$12</c:f>
              <c:numCache>
                <c:formatCode>0.00%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B-F5C1-4C3A-8B6E-5EA6CA0AF8C2}"/>
            </c:ext>
          </c:extLst>
        </c:ser>
        <c:ser>
          <c:idx val="4"/>
          <c:order val="4"/>
          <c:tx>
            <c:strRef>
              <c:f>Sheet10!$AA$5</c:f>
              <c:strCache>
                <c:ptCount val="1"/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3568376068376566E-3"/>
                  <c:y val="-1.2450980392156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5C1-4C3A-8B6E-5EA6CA0AF8C2}"/>
                </c:ext>
              </c:extLst>
            </c:dLbl>
            <c:dLbl>
              <c:idx val="1"/>
              <c:layout>
                <c:manualLayout>
                  <c:x val="0"/>
                  <c:y val="-4.1503267973856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5C1-4C3A-8B6E-5EA6CA0AF8C2}"/>
                </c:ext>
              </c:extLst>
            </c:dLbl>
            <c:dLbl>
              <c:idx val="2"/>
              <c:layout>
                <c:manualLayout>
                  <c:x val="-9.9500275065756255E-17"/>
                  <c:y val="-1.2450980392156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5C1-4C3A-8B6E-5EA6CA0AF8C2}"/>
                </c:ext>
              </c:extLst>
            </c:dLbl>
            <c:dLbl>
              <c:idx val="3"/>
              <c:layout>
                <c:manualLayout>
                  <c:x val="0"/>
                  <c:y val="-8.30065359477124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5C1-4C3A-8B6E-5EA6CA0AF8C2}"/>
                </c:ext>
              </c:extLst>
            </c:dLbl>
            <c:dLbl>
              <c:idx val="4"/>
              <c:layout>
                <c:manualLayout>
                  <c:x val="-9.9500275065756255E-17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5C1-4C3A-8B6E-5EA6CA0AF8C2}"/>
                </c:ext>
              </c:extLst>
            </c:dLbl>
            <c:dLbl>
              <c:idx val="5"/>
              <c:layout>
                <c:manualLayout>
                  <c:x val="0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5C1-4C3A-8B6E-5EA6CA0AF8C2}"/>
                </c:ext>
              </c:extLst>
            </c:dLbl>
            <c:dLbl>
              <c:idx val="6"/>
              <c:layout>
                <c:manualLayout>
                  <c:x val="0"/>
                  <c:y val="-1.6601307189542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5C1-4C3A-8B6E-5EA6CA0AF8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Sheet10!$V$6:$V$12</c:f>
              <c:strCache>
                <c:ptCount val="7"/>
                <c:pt idx="0">
                  <c:v>Ostalo</c:v>
                </c:pt>
                <c:pt idx="1">
                  <c:v>Grafoskop</c:v>
                </c:pt>
                <c:pt idx="2">
                  <c:v>Videomaterijali</c:v>
                </c:pt>
                <c:pt idx="3">
                  <c:v>Audiomaterijali</c:v>
                </c:pt>
                <c:pt idx="4">
                  <c:v>E-pošta</c:v>
                </c:pt>
                <c:pt idx="5">
                  <c:v>Moodle sustav</c:v>
                </c:pt>
                <c:pt idx="6">
                  <c:v>Računalo+LCD projektor</c:v>
                </c:pt>
              </c:strCache>
            </c:strRef>
          </c:cat>
          <c:val>
            <c:numRef>
              <c:f>Sheet10!$AA$6:$AA$12</c:f>
              <c:numCache>
                <c:formatCode>0.00%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13-F5C1-4C3A-8B6E-5EA6CA0AF8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"/>
        <c:gapDepth val="131"/>
        <c:shape val="box"/>
        <c:axId val="-703364144"/>
        <c:axId val="-703355984"/>
        <c:axId val="0"/>
      </c:bar3DChart>
      <c:catAx>
        <c:axId val="-703364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355984"/>
        <c:crosses val="autoZero"/>
        <c:auto val="1"/>
        <c:lblAlgn val="ctr"/>
        <c:lblOffset val="100"/>
        <c:noMultiLvlLbl val="0"/>
      </c:catAx>
      <c:valAx>
        <c:axId val="-703355984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364144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90050694444444446"/>
          <c:y val="0.40404607843137252"/>
          <c:w val="9.1352029914529898E-2"/>
          <c:h val="0.19605800653594771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1"/>
          <c:order val="0"/>
          <c:tx>
            <c:strRef>
              <c:f>Sheet11!$T$5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28-43EC-8E5A-803D4DB50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Sheet11!$S$6:$S$14</c:f>
              <c:strCache>
                <c:ptCount val="9"/>
                <c:pt idx="0">
                  <c:v>Praktičan rad</c:v>
                </c:pt>
                <c:pt idx="1">
                  <c:v>Pismeni radovi (seminari) i sl.</c:v>
                </c:pt>
                <c:pt idx="2">
                  <c:v>Rasprava</c:v>
                </c:pt>
                <c:pt idx="3">
                  <c:v>Usmena izlaganja</c:v>
                </c:pt>
                <c:pt idx="4">
                  <c:v>Individualni rad</c:v>
                </c:pt>
                <c:pt idx="5">
                  <c:v>Skupinski rad</c:v>
                </c:pt>
                <c:pt idx="6">
                  <c:v>Rad u paru</c:v>
                </c:pt>
                <c:pt idx="7">
                  <c:v>Interaktivno predavanje</c:v>
                </c:pt>
                <c:pt idx="8">
                  <c:v>Frontalno predavanje</c:v>
                </c:pt>
              </c:strCache>
            </c:strRef>
          </c:cat>
          <c:val>
            <c:numRef>
              <c:f>Sheet11!$T$6:$T$14</c:f>
              <c:numCache>
                <c:formatCode>0.00%</c:formatCode>
                <c:ptCount val="9"/>
                <c:pt idx="0">
                  <c:v>0.4358974358974359</c:v>
                </c:pt>
                <c:pt idx="1">
                  <c:v>0.83333333333333337</c:v>
                </c:pt>
                <c:pt idx="2">
                  <c:v>0.88461538461538458</c:v>
                </c:pt>
                <c:pt idx="3">
                  <c:v>0.85897435897435892</c:v>
                </c:pt>
                <c:pt idx="4">
                  <c:v>0.74358974358974361</c:v>
                </c:pt>
                <c:pt idx="5">
                  <c:v>0.63636363636363635</c:v>
                </c:pt>
                <c:pt idx="6">
                  <c:v>0.53409090909090906</c:v>
                </c:pt>
                <c:pt idx="7">
                  <c:v>0.84615384615384615</c:v>
                </c:pt>
                <c:pt idx="8">
                  <c:v>0.83333333333333337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28-43EC-8E5A-803D4DB50327}"/>
            </c:ext>
          </c:extLst>
        </c:ser>
        <c:ser>
          <c:idx val="2"/>
          <c:order val="1"/>
          <c:tx>
            <c:strRef>
              <c:f>Sheet11!$U$5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28-43EC-8E5A-803D4DB50327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28-43EC-8E5A-803D4DB50327}"/>
                </c:ext>
              </c:extLst>
            </c:dLbl>
            <c:dLbl>
              <c:idx val="4"/>
              <c:layout>
                <c:manualLayout>
                  <c:x val="-1.0683760683760684E-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28-43EC-8E5A-803D4DB50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Sheet11!$S$6:$S$14</c:f>
              <c:strCache>
                <c:ptCount val="9"/>
                <c:pt idx="0">
                  <c:v>Praktičan rad</c:v>
                </c:pt>
                <c:pt idx="1">
                  <c:v>Pismeni radovi (seminari) i sl.</c:v>
                </c:pt>
                <c:pt idx="2">
                  <c:v>Rasprava</c:v>
                </c:pt>
                <c:pt idx="3">
                  <c:v>Usmena izlaganja</c:v>
                </c:pt>
                <c:pt idx="4">
                  <c:v>Individualni rad</c:v>
                </c:pt>
                <c:pt idx="5">
                  <c:v>Skupinski rad</c:v>
                </c:pt>
                <c:pt idx="6">
                  <c:v>Rad u paru</c:v>
                </c:pt>
                <c:pt idx="7">
                  <c:v>Interaktivno predavanje</c:v>
                </c:pt>
                <c:pt idx="8">
                  <c:v>Frontalno predavanje</c:v>
                </c:pt>
              </c:strCache>
            </c:strRef>
          </c:cat>
          <c:val>
            <c:numRef>
              <c:f>Sheet11!$U$6:$U$14</c:f>
              <c:numCache>
                <c:formatCode>0.00%</c:formatCode>
                <c:ptCount val="9"/>
                <c:pt idx="0">
                  <c:v>0.49440000000000001</c:v>
                </c:pt>
                <c:pt idx="1">
                  <c:v>0.84109999999999996</c:v>
                </c:pt>
                <c:pt idx="2">
                  <c:v>0.86109999999999998</c:v>
                </c:pt>
                <c:pt idx="3">
                  <c:v>0.97109999999999996</c:v>
                </c:pt>
                <c:pt idx="4">
                  <c:v>0.73440000000000005</c:v>
                </c:pt>
                <c:pt idx="5">
                  <c:v>0.73440000000000005</c:v>
                </c:pt>
                <c:pt idx="6">
                  <c:v>0.68400000000000005</c:v>
                </c:pt>
                <c:pt idx="7">
                  <c:v>0.873</c:v>
                </c:pt>
                <c:pt idx="8">
                  <c:v>0.91110000000000002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428-43EC-8E5A-803D4DB50327}"/>
            </c:ext>
          </c:extLst>
        </c:ser>
        <c:ser>
          <c:idx val="3"/>
          <c:order val="2"/>
          <c:tx>
            <c:strRef>
              <c:f>Sheet11!$V$5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Sheet11!$S$6:$S$14</c:f>
              <c:strCache>
                <c:ptCount val="9"/>
                <c:pt idx="0">
                  <c:v>Praktičan rad</c:v>
                </c:pt>
                <c:pt idx="1">
                  <c:v>Pismeni radovi (seminari) i sl.</c:v>
                </c:pt>
                <c:pt idx="2">
                  <c:v>Rasprava</c:v>
                </c:pt>
                <c:pt idx="3">
                  <c:v>Usmena izlaganja</c:v>
                </c:pt>
                <c:pt idx="4">
                  <c:v>Individualni rad</c:v>
                </c:pt>
                <c:pt idx="5">
                  <c:v>Skupinski rad</c:v>
                </c:pt>
                <c:pt idx="6">
                  <c:v>Rad u paru</c:v>
                </c:pt>
                <c:pt idx="7">
                  <c:v>Interaktivno predavanje</c:v>
                </c:pt>
                <c:pt idx="8">
                  <c:v>Frontalno predavanje</c:v>
                </c:pt>
              </c:strCache>
            </c:strRef>
          </c:cat>
          <c:val>
            <c:numRef>
              <c:f>Sheet11!$V$6:$V$14</c:f>
              <c:numCache>
                <c:formatCode>0.00%</c:formatCode>
                <c:ptCount val="9"/>
                <c:pt idx="0">
                  <c:v>0.45</c:v>
                </c:pt>
                <c:pt idx="1">
                  <c:v>0.89</c:v>
                </c:pt>
                <c:pt idx="2">
                  <c:v>0.79</c:v>
                </c:pt>
                <c:pt idx="3">
                  <c:v>0.91</c:v>
                </c:pt>
                <c:pt idx="4">
                  <c:v>0.67</c:v>
                </c:pt>
                <c:pt idx="5">
                  <c:v>0.76</c:v>
                </c:pt>
                <c:pt idx="6">
                  <c:v>0.63</c:v>
                </c:pt>
                <c:pt idx="7">
                  <c:v>0.79</c:v>
                </c:pt>
                <c:pt idx="8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28-43EC-8E5A-803D4DB503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gapDepth val="76"/>
        <c:shape val="box"/>
        <c:axId val="-703361424"/>
        <c:axId val="-703359792"/>
        <c:axId val="0"/>
      </c:bar3DChart>
      <c:catAx>
        <c:axId val="-7033614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359792"/>
        <c:crosses val="autoZero"/>
        <c:auto val="1"/>
        <c:lblAlgn val="ctr"/>
        <c:lblOffset val="100"/>
        <c:noMultiLvlLbl val="0"/>
      </c:catAx>
      <c:valAx>
        <c:axId val="-703359792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sr-Latn-RS"/>
          </a:p>
        </c:txPr>
        <c:crossAx val="-70336142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100" b="1"/>
            </a:pPr>
            <a:endParaRPr lang="sr-Latn-RS"/>
          </a:p>
        </c:txPr>
      </c:legendEntry>
      <c:legendEntry>
        <c:idx val="1"/>
        <c:txPr>
          <a:bodyPr/>
          <a:lstStyle/>
          <a:p>
            <a:pPr>
              <a:defRPr sz="1100" b="1"/>
            </a:pPr>
            <a:endParaRPr lang="sr-Latn-RS"/>
          </a:p>
        </c:txPr>
      </c:legendEntry>
      <c:legendEntry>
        <c:idx val="2"/>
        <c:txPr>
          <a:bodyPr/>
          <a:lstStyle/>
          <a:p>
            <a:pPr>
              <a:defRPr sz="1100" b="1"/>
            </a:pPr>
            <a:endParaRPr lang="sr-Latn-RS"/>
          </a:p>
        </c:txPr>
      </c:legendEntry>
      <c:layout>
        <c:manualLayout>
          <c:xMode val="edge"/>
          <c:yMode val="edge"/>
          <c:x val="0.88286805555555559"/>
          <c:y val="0.22619558823529412"/>
          <c:w val="0.10356356837606838"/>
          <c:h val="0.21265931372549018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 b="1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Sheet12!$V$5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5.42735042735042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62-4FC9-B8E7-995ED3EE8CC8}"/>
                </c:ext>
              </c:extLst>
            </c:dLbl>
            <c:dLbl>
              <c:idx val="4"/>
              <c:layout>
                <c:manualLayout>
                  <c:x val="6.78418803418803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62-4FC9-B8E7-995ED3EE8C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Sheet12!$U$6:$U$13</c:f>
              <c:strCache>
                <c:ptCount val="8"/>
                <c:pt idx="0">
                  <c:v>Ostalo</c:v>
                </c:pt>
                <c:pt idx="1">
                  <c:v>…isključivo bilješkama s predavanja</c:v>
                </c:pt>
                <c:pt idx="2">
                  <c:v>…recentna  dostupna literatura koju preporučam</c:v>
                </c:pt>
                <c:pt idx="3">
                  <c:v>Udžbenik za predmet s drugog fakulteta</c:v>
                </c:pt>
                <c:pt idx="4">
                  <c:v>Materijali s predavanja na webu</c:v>
                </c:pt>
                <c:pt idx="5">
                  <c:v>Neautorizirana skripta kojoj ste Vi autor</c:v>
                </c:pt>
                <c:pt idx="6">
                  <c:v>Autorizirana skripta kojoj ste Vi autor</c:v>
                </c:pt>
                <c:pt idx="7">
                  <c:v>Udžbenik (knjiga) kojoj ste Vi autor</c:v>
                </c:pt>
              </c:strCache>
            </c:strRef>
          </c:cat>
          <c:val>
            <c:numRef>
              <c:f>Sheet12!$V$6:$V$13</c:f>
              <c:numCache>
                <c:formatCode>0.00%</c:formatCode>
                <c:ptCount val="8"/>
                <c:pt idx="0">
                  <c:v>0.10256410256410256</c:v>
                </c:pt>
                <c:pt idx="1">
                  <c:v>2.564102564102564E-2</c:v>
                </c:pt>
                <c:pt idx="2">
                  <c:v>0.82051282051282048</c:v>
                </c:pt>
                <c:pt idx="3">
                  <c:v>0.21794871794871795</c:v>
                </c:pt>
                <c:pt idx="4">
                  <c:v>0.60256410256410253</c:v>
                </c:pt>
                <c:pt idx="5">
                  <c:v>8.9743589743589744E-2</c:v>
                </c:pt>
                <c:pt idx="6">
                  <c:v>7.6923076923076927E-2</c:v>
                </c:pt>
                <c:pt idx="7">
                  <c:v>0.15384615384615385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62-4FC9-B8E7-995ED3EE8CC8}"/>
            </c:ext>
          </c:extLst>
        </c:ser>
        <c:ser>
          <c:idx val="1"/>
          <c:order val="1"/>
          <c:tx>
            <c:strRef>
              <c:f>Sheet12!$W$5</c:f>
              <c:strCache>
                <c:ptCount val="1"/>
                <c:pt idx="0">
                  <c:v>2018.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4"/>
              <c:layout>
                <c:manualLayout>
                  <c:x val="2.71367521367521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62-4FC9-B8E7-995ED3EE8C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Sheet12!$U$6:$U$13</c:f>
              <c:strCache>
                <c:ptCount val="8"/>
                <c:pt idx="0">
                  <c:v>Ostalo</c:v>
                </c:pt>
                <c:pt idx="1">
                  <c:v>…isključivo bilješkama s predavanja</c:v>
                </c:pt>
                <c:pt idx="2">
                  <c:v>…recentna  dostupna literatura koju preporučam</c:v>
                </c:pt>
                <c:pt idx="3">
                  <c:v>Udžbenik za predmet s drugog fakulteta</c:v>
                </c:pt>
                <c:pt idx="4">
                  <c:v>Materijali s predavanja na webu</c:v>
                </c:pt>
                <c:pt idx="5">
                  <c:v>Neautorizirana skripta kojoj ste Vi autor</c:v>
                </c:pt>
                <c:pt idx="6">
                  <c:v>Autorizirana skripta kojoj ste Vi autor</c:v>
                </c:pt>
                <c:pt idx="7">
                  <c:v>Udžbenik (knjiga) kojoj ste Vi autor</c:v>
                </c:pt>
              </c:strCache>
            </c:strRef>
          </c:cat>
          <c:val>
            <c:numRef>
              <c:f>Sheet12!$W$6:$W$13</c:f>
              <c:numCache>
                <c:formatCode>0.00%</c:formatCode>
                <c:ptCount val="8"/>
                <c:pt idx="0">
                  <c:v>0.1144</c:v>
                </c:pt>
                <c:pt idx="1">
                  <c:v>0.10009999999999999</c:v>
                </c:pt>
                <c:pt idx="2">
                  <c:v>0.81</c:v>
                </c:pt>
                <c:pt idx="3">
                  <c:v>0.215</c:v>
                </c:pt>
                <c:pt idx="4">
                  <c:v>0.59409999999999996</c:v>
                </c:pt>
                <c:pt idx="5">
                  <c:v>0.19</c:v>
                </c:pt>
                <c:pt idx="6">
                  <c:v>0.10100000000000001</c:v>
                </c:pt>
                <c:pt idx="7">
                  <c:v>0.2243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62-4FC9-B8E7-995ED3EE8CC8}"/>
            </c:ext>
          </c:extLst>
        </c:ser>
        <c:ser>
          <c:idx val="2"/>
          <c:order val="2"/>
          <c:tx>
            <c:strRef>
              <c:f>Sheet12!$X$5</c:f>
              <c:strCache>
                <c:ptCount val="1"/>
                <c:pt idx="0">
                  <c:v>2019.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31750" h="31750"/>
              <a:bevelB w="31750" h="31750"/>
            </a:sp3d>
          </c:spPr>
          <c:invertIfNegative val="0"/>
          <c:dLbls>
            <c:dLbl>
              <c:idx val="0"/>
              <c:layout>
                <c:manualLayout>
                  <c:x val="1.3568376068376069E-2"/>
                  <c:y val="-6.2254901960784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62-4FC9-B8E7-995ED3EE8CC8}"/>
                </c:ext>
              </c:extLst>
            </c:dLbl>
            <c:dLbl>
              <c:idx val="1"/>
              <c:layout>
                <c:manualLayout>
                  <c:x val="8.14102564102564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62-4FC9-B8E7-995ED3EE8CC8}"/>
                </c:ext>
              </c:extLst>
            </c:dLbl>
            <c:dLbl>
              <c:idx val="4"/>
              <c:layout>
                <c:manualLayout>
                  <c:x val="9.49786324786324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62-4FC9-B8E7-995ED3EE8C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Sheet12!$U$6:$U$13</c:f>
              <c:strCache>
                <c:ptCount val="8"/>
                <c:pt idx="0">
                  <c:v>Ostalo</c:v>
                </c:pt>
                <c:pt idx="1">
                  <c:v>…isključivo bilješkama s predavanja</c:v>
                </c:pt>
                <c:pt idx="2">
                  <c:v>…recentna  dostupna literatura koju preporučam</c:v>
                </c:pt>
                <c:pt idx="3">
                  <c:v>Udžbenik za predmet s drugog fakulteta</c:v>
                </c:pt>
                <c:pt idx="4">
                  <c:v>Materijali s predavanja na webu</c:v>
                </c:pt>
                <c:pt idx="5">
                  <c:v>Neautorizirana skripta kojoj ste Vi autor</c:v>
                </c:pt>
                <c:pt idx="6">
                  <c:v>Autorizirana skripta kojoj ste Vi autor</c:v>
                </c:pt>
                <c:pt idx="7">
                  <c:v>Udžbenik (knjiga) kojoj ste Vi autor</c:v>
                </c:pt>
              </c:strCache>
            </c:strRef>
          </c:cat>
          <c:val>
            <c:numRef>
              <c:f>Sheet12!$X$6:$X$13</c:f>
              <c:numCache>
                <c:formatCode>0.00%</c:formatCode>
                <c:ptCount val="8"/>
                <c:pt idx="1">
                  <c:v>0.04</c:v>
                </c:pt>
                <c:pt idx="2">
                  <c:v>0.7</c:v>
                </c:pt>
                <c:pt idx="3">
                  <c:v>0.15</c:v>
                </c:pt>
                <c:pt idx="4">
                  <c:v>0.59</c:v>
                </c:pt>
                <c:pt idx="5">
                  <c:v>0.11</c:v>
                </c:pt>
                <c:pt idx="6">
                  <c:v>0.11</c:v>
                </c:pt>
                <c:pt idx="7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062-4FC9-B8E7-995ED3EE8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703353808"/>
        <c:axId val="-703358160"/>
        <c:axId val="0"/>
      </c:bar3DChart>
      <c:catAx>
        <c:axId val="-7033538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703358160"/>
        <c:crosses val="autoZero"/>
        <c:auto val="1"/>
        <c:lblAlgn val="ctr"/>
        <c:lblOffset val="100"/>
        <c:noMultiLvlLbl val="0"/>
      </c:catAx>
      <c:valAx>
        <c:axId val="-703358160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-70335380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100" b="1"/>
            </a:pPr>
            <a:endParaRPr lang="sr-Latn-RS"/>
          </a:p>
        </c:txPr>
      </c:legendEntry>
      <c:legendEntry>
        <c:idx val="1"/>
        <c:txPr>
          <a:bodyPr/>
          <a:lstStyle/>
          <a:p>
            <a:pPr>
              <a:defRPr sz="1100" b="1"/>
            </a:pPr>
            <a:endParaRPr lang="sr-Latn-RS"/>
          </a:p>
        </c:txPr>
      </c:legendEntry>
      <c:legendEntry>
        <c:idx val="2"/>
        <c:txPr>
          <a:bodyPr/>
          <a:lstStyle/>
          <a:p>
            <a:pPr>
              <a:defRPr sz="1100" b="1"/>
            </a:pPr>
            <a:endParaRPr lang="sr-Latn-RS"/>
          </a:p>
        </c:txPr>
      </c:legendEntry>
      <c:layout>
        <c:manualLayout>
          <c:xMode val="edge"/>
          <c:yMode val="edge"/>
          <c:x val="0.88286805555555559"/>
          <c:y val="0.37084346405228757"/>
          <c:w val="9.9493055555555557E-2"/>
          <c:h val="0.20020833333333332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/>
          </a:pPr>
          <a:endParaRPr lang="sr-Latn-RS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r-Latn-R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E060560-6130-4CE9-8C4A-C272B7F18D13}" type="datetimeFigureOut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EE6AD35-9C1F-44B0-BE63-70772CF87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76422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770D0-3EA3-4319-B00A-34539866B92F}" type="slidenum">
              <a:rPr lang="hr-HR" altLang="sr-Latn-RS" smtClean="0">
                <a:latin typeface="Calibri" panose="020F0502020204030204" pitchFamily="34" charset="0"/>
              </a:rPr>
              <a:pPr/>
              <a:t>1</a:t>
            </a:fld>
            <a:endParaRPr lang="hr-HR" altLang="sr-Latn-R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24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5718-9947-408A-8086-CCE9BAE61999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95721-28B2-4638-A337-4D4AD3EB8B2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6878880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4F930-99A2-48DA-A716-FDD67923AE7C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C41CC-04E3-46C4-8F52-EB5EBDAE81E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3509978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E59E8-63E7-4C51-9A76-1CC6C18E468C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4BC3-7BC9-4174-A3D9-CF8A7008081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1920555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488" y="268288"/>
            <a:ext cx="6172200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D9AE8-CF4A-4F90-BED4-A90915B0C758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38C83-3350-42E4-8DF0-71386A08ABB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044012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9C01-D286-4AFA-A36E-724CF3E24896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9CC7B-721C-404A-8B7B-42FD9B8897F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76084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360B3-0F4E-48CA-9C22-2383CA653D09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1397-925F-40C8-B15F-C64B77CEC0B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1763237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C8355-1F20-48F2-AD8A-EED4F89DA2DC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A415E-22FC-4FBF-88C0-6E6B5A9D663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7188483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C0601-A864-40B3-9101-5DFDE332D628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A7458-7781-4AFE-941E-ADAB9A79D64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2510355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04813"/>
            <a:ext cx="37036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0013"/>
            <a:ext cx="7581900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B3199-467C-4B5E-882A-48860B9259C6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4B2B0-B16F-4450-83C6-F37D27DE4F4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325481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D7547-1CF8-4DC5-8256-D03DB6395995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49330-CEA3-4846-8B8C-B93E1491621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845394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071F2-2DE8-4BBD-9FD0-B4A6353BF555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DDB4D-D127-4D47-96C0-9E91987041E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962993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hr-HR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hr-HR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BE113-E91E-487C-BBAE-F17952D82ED4}" type="datetime1">
              <a:rPr lang="hr-HR"/>
              <a:pPr>
                <a:defRPr/>
              </a:pPr>
              <a:t>11.11.2019.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FC8912E-407B-47B2-ABF2-BB06CA8381D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54" r:id="rId2"/>
    <p:sldLayoutId id="2147484146" r:id="rId3"/>
    <p:sldLayoutId id="2147484147" r:id="rId4"/>
    <p:sldLayoutId id="2147484148" r:id="rId5"/>
    <p:sldLayoutId id="2147484149" r:id="rId6"/>
    <p:sldLayoutId id="2147484155" r:id="rId7"/>
    <p:sldLayoutId id="2147484150" r:id="rId8"/>
    <p:sldLayoutId id="2147484151" r:id="rId9"/>
    <p:sldLayoutId id="2147484152" r:id="rId10"/>
    <p:sldLayoutId id="214748415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971550" y="1484313"/>
            <a:ext cx="75612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b="1"/>
              <a:t>Sustav osiguravanja kvalitete obrazovanja na Filozofskom fakultetu Osijek</a:t>
            </a:r>
            <a:endParaRPr lang="hr-HR" altLang="sr-Latn-RS" sz="180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23850" y="2551113"/>
            <a:ext cx="8712200" cy="446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60000"/>
              </a:lnSpc>
              <a:buClr>
                <a:srgbClr val="330066"/>
              </a:buClr>
              <a:buSzPct val="70000"/>
              <a:buFontTx/>
              <a:buNone/>
            </a:pPr>
            <a:endParaRPr lang="hr-HR" altLang="sr-Latn-RS" sz="4400" b="1" dirty="0">
              <a:solidFill>
                <a:schemeClr val="accent2"/>
              </a:solidFill>
            </a:endParaRPr>
          </a:p>
          <a:p>
            <a:pPr algn="ctr" eaLnBrk="1" hangingPunct="1">
              <a:lnSpc>
                <a:spcPct val="60000"/>
              </a:lnSpc>
              <a:buClr>
                <a:srgbClr val="330066"/>
              </a:buClr>
              <a:buSzPct val="70000"/>
              <a:buFontTx/>
              <a:buNone/>
            </a:pPr>
            <a:r>
              <a:rPr lang="hr-HR" altLang="sr-Latn-RS" sz="4400" b="1" dirty="0">
                <a:solidFill>
                  <a:schemeClr val="accent2"/>
                </a:solidFill>
              </a:rPr>
              <a:t>Nastavnička anketa</a:t>
            </a:r>
          </a:p>
          <a:p>
            <a:pPr eaLnBrk="1" hangingPunct="1">
              <a:lnSpc>
                <a:spcPct val="60000"/>
              </a:lnSpc>
              <a:buClr>
                <a:srgbClr val="330066"/>
              </a:buClr>
              <a:buSzPct val="70000"/>
              <a:buFontTx/>
              <a:buNone/>
            </a:pPr>
            <a:r>
              <a:rPr lang="hr-HR" altLang="sr-Latn-RS" sz="4400" b="1" dirty="0">
                <a:solidFill>
                  <a:schemeClr val="accent2"/>
                </a:solidFill>
              </a:rPr>
              <a:t>      za akademsku godinu 2018./19.</a:t>
            </a:r>
          </a:p>
          <a:p>
            <a:pPr algn="ctr" eaLnBrk="1" hangingPunct="1">
              <a:buClr>
                <a:srgbClr val="330066"/>
              </a:buClr>
              <a:buSzPct val="70000"/>
              <a:buFontTx/>
              <a:buNone/>
            </a:pPr>
            <a:endParaRPr lang="hr-HR" altLang="sr-Latn-RS" sz="3600" b="1" dirty="0"/>
          </a:p>
          <a:p>
            <a:pPr algn="ctr" eaLnBrk="1" hangingPunct="1">
              <a:buClr>
                <a:srgbClr val="330066"/>
              </a:buClr>
              <a:buSzPct val="70000"/>
              <a:buFontTx/>
              <a:buNone/>
            </a:pPr>
            <a:r>
              <a:rPr lang="hr-HR" altLang="sr-Latn-RS" b="1" dirty="0"/>
              <a:t>studeni 2019.</a:t>
            </a:r>
          </a:p>
          <a:p>
            <a:pPr algn="ctr" eaLnBrk="1" hangingPunct="1">
              <a:buClr>
                <a:srgbClr val="330066"/>
              </a:buClr>
              <a:buSzPct val="70000"/>
              <a:buFontTx/>
              <a:buNone/>
            </a:pPr>
            <a:endParaRPr lang="hr-HR" altLang="sr-Latn-R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i="1" dirty="0">
                <a:latin typeface="Arial" panose="020B0604020202020204" pitchFamily="34" charset="0"/>
              </a:rPr>
              <a:t>               </a:t>
            </a:r>
            <a:r>
              <a:rPr lang="hr-HR" altLang="sr-Latn-RS" sz="1800" i="1" dirty="0">
                <a:latin typeface="Arial" panose="020B0604020202020204" pitchFamily="34" charset="0"/>
              </a:rPr>
              <a:t>             	            Anketu proveo i rezultate obradio Ured za 					unapređivanje kvalitete obrazovanja  </a:t>
            </a:r>
          </a:p>
          <a:p>
            <a:pPr algn="r" eaLnBrk="1" hangingPunct="1">
              <a:buClr>
                <a:srgbClr val="330066"/>
              </a:buClr>
              <a:buSzPct val="70000"/>
              <a:buFontTx/>
              <a:buNone/>
            </a:pPr>
            <a:endParaRPr lang="hr-HR" altLang="sr-Latn-RS" sz="4000" dirty="0">
              <a:latin typeface="Arial" panose="020B0604020202020204" pitchFamily="34" charset="0"/>
            </a:endParaRP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EB95E7-5126-4A90-9465-1960107111B4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23825"/>
            <a:ext cx="7632700" cy="1150938"/>
          </a:xfrm>
          <a:ln w="28575">
            <a:noFill/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3200" b="1" dirty="0"/>
              <a:t>Nastavnička procjena uvjeta održavanja nastave</a:t>
            </a:r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15980C-D1AB-440F-9240-415CCCE556A3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7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370279"/>
              </p:ext>
            </p:extLst>
          </p:nvPr>
        </p:nvGraphicFramePr>
        <p:xfrm>
          <a:off x="1009700" y="1340768"/>
          <a:ext cx="7632700" cy="514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5913" y="215900"/>
            <a:ext cx="8470900" cy="5238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/>
              <a:t>Uporaba tehničkih sredstava i pomagala u nastavi</a:t>
            </a:r>
            <a:endParaRPr lang="hr-HR" altLang="sr-Latn-RS" sz="2800" b="1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EB5FA1-0A7D-4799-9D48-461C733B51FF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8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779513"/>
              </p:ext>
            </p:extLst>
          </p:nvPr>
        </p:nvGraphicFramePr>
        <p:xfrm>
          <a:off x="781100" y="1268760"/>
          <a:ext cx="7535316" cy="522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8200" y="260648"/>
            <a:ext cx="7848600" cy="5238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/>
              <a:t>Oblici rada u nastavi</a:t>
            </a:r>
            <a:endParaRPr lang="hr-HR" altLang="sr-Latn-RS" sz="2800" b="1" dirty="0"/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E5C713-12A3-49E7-98DB-11FB4E90C444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9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2271741"/>
              </p:ext>
            </p:extLst>
          </p:nvPr>
        </p:nvGraphicFramePr>
        <p:xfrm>
          <a:off x="1115616" y="1052736"/>
          <a:ext cx="7526784" cy="543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E494DE-3BA4-481B-9060-BFBCA72B4DBD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47700" y="117475"/>
            <a:ext cx="7848600" cy="5238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/>
              <a:t>Udio različitih izvora literature u nastavi</a:t>
            </a:r>
            <a:endParaRPr lang="hr-HR" altLang="sr-Latn-RS" sz="2800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A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7385066"/>
              </p:ext>
            </p:extLst>
          </p:nvPr>
        </p:nvGraphicFramePr>
        <p:xfrm>
          <a:off x="899592" y="980728"/>
          <a:ext cx="7742808" cy="550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188" y="115888"/>
            <a:ext cx="7839075" cy="9540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/>
              <a:t>Samoprocjena kvalitete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/>
              <a:t> rada nastavnika u nastavi</a:t>
            </a:r>
            <a:endParaRPr lang="hr-HR" altLang="sr-Latn-RS" sz="2800" b="1" dirty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6FA5B3-BA2E-48BF-9F85-F9A106C8DC65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B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8857033"/>
              </p:ext>
            </p:extLst>
          </p:nvPr>
        </p:nvGraphicFramePr>
        <p:xfrm>
          <a:off x="881062" y="980728"/>
          <a:ext cx="7569201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188" y="115888"/>
            <a:ext cx="7839075" cy="9540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/>
              <a:t>Samoprocjena kvalitete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/>
              <a:t> rada nastavnika u nastavi (2)</a:t>
            </a:r>
            <a:endParaRPr lang="hr-HR" altLang="sr-Latn-RS" sz="2800" b="1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F00597-C93A-43A7-BA8C-55E65A1F4D89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B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425553"/>
              </p:ext>
            </p:extLst>
          </p:nvPr>
        </p:nvGraphicFramePr>
        <p:xfrm>
          <a:off x="755576" y="1268760"/>
          <a:ext cx="748883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188" y="115888"/>
            <a:ext cx="7839075" cy="9540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/>
              <a:t>Samoprocjena kvalitete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/>
              <a:t> rada nastavnika u nastavi (3)</a:t>
            </a:r>
            <a:endParaRPr lang="hr-HR" altLang="sr-Latn-RS" sz="2800" b="1" dirty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156FC3-8E41-4B16-B2CA-6C28A4E0B116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B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300827"/>
              </p:ext>
            </p:extLst>
          </p:nvPr>
        </p:nvGraphicFramePr>
        <p:xfrm>
          <a:off x="755576" y="1484784"/>
          <a:ext cx="7694687" cy="500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23850" y="115888"/>
            <a:ext cx="8496300" cy="5238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sr-Latn-RS" sz="2800" b="1" dirty="0"/>
              <a:t>Nastavnička procjena studentskog rada i ponašanja</a:t>
            </a:r>
            <a:endParaRPr lang="hr-HR" altLang="sr-Latn-RS" sz="2800" b="1" dirty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E00CE5-90C9-4475-A981-C9D467050293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C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210265"/>
              </p:ext>
            </p:extLst>
          </p:nvPr>
        </p:nvGraphicFramePr>
        <p:xfrm>
          <a:off x="827584" y="1052736"/>
          <a:ext cx="7488832" cy="5303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5"/>
          <p:cNvSpPr txBox="1">
            <a:spLocks noChangeArrowheads="1"/>
          </p:cNvSpPr>
          <p:nvPr/>
        </p:nvSpPr>
        <p:spPr bwMode="auto">
          <a:xfrm>
            <a:off x="1169246" y="1196752"/>
            <a:ext cx="7488832" cy="503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hr-HR" altLang="sr-Latn-RS" sz="4400" dirty="0"/>
          </a:p>
          <a:p>
            <a:pPr algn="ctr" eaLnBrk="1" hangingPunct="1">
              <a:buFontTx/>
              <a:buNone/>
            </a:pPr>
            <a:endParaRPr lang="hr-HR" altLang="sr-Latn-RS" sz="5400" b="1" dirty="0"/>
          </a:p>
          <a:p>
            <a:pPr algn="ctr" eaLnBrk="1" hangingPunct="1">
              <a:buFontTx/>
              <a:buNone/>
            </a:pPr>
            <a:r>
              <a:rPr lang="hr-HR" altLang="sr-Latn-RS" sz="5400" b="1" dirty="0"/>
              <a:t>Hvala na pozornosti!</a:t>
            </a:r>
            <a:endParaRPr lang="hr-HR" altLang="sr-Latn-RS" sz="4400" dirty="0"/>
          </a:p>
          <a:p>
            <a:pPr eaLnBrk="1" hangingPunct="1">
              <a:buFontTx/>
              <a:buNone/>
            </a:pPr>
            <a:endParaRPr lang="hr-HR" altLang="sr-Latn-RS" sz="4400" dirty="0"/>
          </a:p>
          <a:p>
            <a:pPr eaLnBrk="1" hangingPunct="1">
              <a:lnSpc>
                <a:spcPct val="125000"/>
              </a:lnSpc>
              <a:buFontTx/>
              <a:buNone/>
            </a:pPr>
            <a:endParaRPr lang="hr-HR" altLang="sr-Latn-RS" sz="20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hr-HR" altLang="sr-Latn-RS" sz="4400" i="1" dirty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188F51-E339-41A3-96DE-E727850AAA53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2276475" y="2354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r-Latn-RS" altLang="sr-Latn-RS" sz="180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27313" y="692150"/>
            <a:ext cx="435292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000" b="1" kern="0" dirty="0">
                <a:latin typeface="+mj-lt"/>
                <a:ea typeface="+mj-ea"/>
                <a:cs typeface="+mj-cs"/>
              </a:rPr>
              <a:t>Nastavnička anketa</a:t>
            </a:r>
            <a:endParaRPr lang="hr-HR" sz="4000" kern="0" dirty="0">
              <a:latin typeface="+mj-lt"/>
            </a:endParaRPr>
          </a:p>
        </p:txBody>
      </p:sp>
      <p:sp>
        <p:nvSpPr>
          <p:cNvPr id="7172" name="Rectangle 3"/>
          <p:cNvSpPr txBox="1">
            <a:spLocks noChangeArrowheads="1"/>
          </p:cNvSpPr>
          <p:nvPr/>
        </p:nvSpPr>
        <p:spPr bwMode="auto">
          <a:xfrm>
            <a:off x="971550" y="1268413"/>
            <a:ext cx="7777163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Clr>
                <a:srgbClr val="330066"/>
              </a:buClr>
              <a:buSzPct val="70000"/>
              <a:buFont typeface="Wingdings" panose="05000000000000000000" pitchFamily="2" charset="2"/>
              <a:buNone/>
            </a:pPr>
            <a:endParaRPr lang="hr-HR" altLang="sr-Latn-R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</a:pPr>
            <a:r>
              <a:rPr lang="hr-HR" altLang="sr-Latn-RS" b="1" dirty="0">
                <a:solidFill>
                  <a:srgbClr val="000000"/>
                </a:solidFill>
              </a:rPr>
              <a:t>Od 12. rujna do 1. listopada 2019. provedena je nastavnička anketa za akademsku godinu</a:t>
            </a:r>
            <a:r>
              <a:rPr lang="hr-HR" altLang="sr-Latn-RS" b="1" dirty="0">
                <a:latin typeface="Arial" panose="020B0604020202020204" pitchFamily="34" charset="0"/>
              </a:rPr>
              <a:t> </a:t>
            </a:r>
            <a:r>
              <a:rPr lang="hr-HR" altLang="sr-Latn-RS" b="1" dirty="0">
                <a:solidFill>
                  <a:srgbClr val="000000"/>
                </a:solidFill>
              </a:rPr>
              <a:t>2018./2019. </a:t>
            </a:r>
          </a:p>
          <a:p>
            <a:pPr algn="just"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</a:pPr>
            <a:r>
              <a:rPr lang="hr-HR" altLang="sr-Latn-RS" b="1" dirty="0"/>
              <a:t>Nastavnička anketa provedena je, kao i svake godine, putem tiskanih</a:t>
            </a:r>
            <a:r>
              <a:rPr lang="hr-HR" altLang="sr-Latn-RS" b="1" dirty="0">
                <a:latin typeface="Arial" panose="020B0604020202020204" pitchFamily="34" charset="0"/>
              </a:rPr>
              <a:t> </a:t>
            </a:r>
            <a:r>
              <a:rPr lang="hr-HR" altLang="sr-Latn-RS" b="1" dirty="0"/>
              <a:t>anketnih upitnika i bila je potpuno anonimna. </a:t>
            </a:r>
          </a:p>
          <a:p>
            <a:pPr algn="just"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</a:pPr>
            <a:r>
              <a:rPr lang="hr-HR" altLang="sr-Latn-RS" b="1" dirty="0"/>
              <a:t>Svi su nastavnici putem elektroničke pošte bili zamoljeni da se u što većem broju odazovu popunjavanju anketnih upitnika. </a:t>
            </a:r>
          </a:p>
          <a:p>
            <a:pPr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</a:pPr>
            <a:endParaRPr lang="hr-HR" altLang="sr-Latn-RS" sz="2800" b="1" dirty="0">
              <a:solidFill>
                <a:srgbClr val="000000"/>
              </a:solidFill>
            </a:endParaRP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180284-4CCE-4D3D-B49F-7647C9DAE539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620713"/>
            <a:ext cx="8229600" cy="1143000"/>
          </a:xfrm>
        </p:spPr>
        <p:txBody>
          <a:bodyPr/>
          <a:lstStyle/>
          <a:p>
            <a:r>
              <a:rPr lang="hr-HR" altLang="sr-Latn-RS" sz="4000" b="1"/>
              <a:t>Provođenje ankete</a:t>
            </a:r>
            <a:endParaRPr lang="hr-HR" altLang="sr-Latn-RS" sz="3600" b="1"/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684213" y="1989138"/>
            <a:ext cx="8064500" cy="3671887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hr-HR" altLang="sr-Latn-RS" b="1" dirty="0"/>
              <a:t>Anketni upitnici bili su dostavljeni po kabinetima na radne stolove nastavnicima. </a:t>
            </a:r>
          </a:p>
          <a:p>
            <a:pPr algn="just"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hr-HR" altLang="sr-Latn-RS" b="1" dirty="0"/>
              <a:t>Popunjene anketne upitnike bilo je potrebno donijeti na vratarnicu Fakulteta, te pohraniti u za to predviđenu zatvorenu kutiju.</a:t>
            </a:r>
          </a:p>
          <a:p>
            <a:pPr marL="0" indent="0">
              <a:lnSpc>
                <a:spcPct val="90000"/>
              </a:lnSpc>
              <a:buClr>
                <a:srgbClr val="330066"/>
              </a:buClr>
              <a:buSzPct val="70000"/>
              <a:buFont typeface="Arial" panose="020B0604020202020204" pitchFamily="34" charset="0"/>
              <a:buNone/>
              <a:defRPr/>
            </a:pPr>
            <a:endParaRPr lang="hr-HR" altLang="sr-Latn-RS" sz="2800" b="1" dirty="0"/>
          </a:p>
          <a:p>
            <a:pPr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  <a:defRPr/>
            </a:pPr>
            <a:endParaRPr lang="hr-HR" altLang="sr-Latn-RS" sz="2800" b="1" dirty="0"/>
          </a:p>
          <a:p>
            <a:pPr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None/>
              <a:defRPr/>
            </a:pPr>
            <a:endParaRPr lang="hr-HR" altLang="sr-Latn-RS" sz="2800" b="1" dirty="0"/>
          </a:p>
        </p:txBody>
      </p:sp>
      <p:sp>
        <p:nvSpPr>
          <p:cNvPr id="819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DC9665-7F59-4E63-BEDD-8D547CE4B538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>
          <a:xfrm>
            <a:off x="539750" y="1125538"/>
            <a:ext cx="8229600" cy="719137"/>
          </a:xfrm>
        </p:spPr>
        <p:txBody>
          <a:bodyPr/>
          <a:lstStyle/>
          <a:p>
            <a:r>
              <a:rPr lang="hr-HR" altLang="sr-Latn-RS" sz="4000" b="1"/>
              <a:t>Odaziv anketi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>
          <a:xfrm>
            <a:off x="900113" y="2420938"/>
            <a:ext cx="7991475" cy="3600450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Char char="l"/>
            </a:pPr>
            <a:r>
              <a:rPr lang="hr-HR" altLang="sr-Latn-RS" b="1" dirty="0">
                <a:solidFill>
                  <a:srgbClr val="000000"/>
                </a:solidFill>
              </a:rPr>
              <a:t>Od </a:t>
            </a:r>
            <a:r>
              <a:rPr lang="hr-HR" altLang="sr-Latn-RS" b="1" dirty="0"/>
              <a:t> 149 nastavnika, koliko je bilo zaposleno na dan 1. 11. 2019., anketi ih se odazvalo 86, što čini  57%.</a:t>
            </a:r>
          </a:p>
          <a:p>
            <a:pPr>
              <a:lnSpc>
                <a:spcPct val="90000"/>
              </a:lnSpc>
              <a:buClr>
                <a:srgbClr val="330066"/>
              </a:buClr>
              <a:buSzPct val="70000"/>
              <a:buFont typeface="Wingdings" panose="05000000000000000000" pitchFamily="2" charset="2"/>
              <a:buNone/>
            </a:pPr>
            <a:endParaRPr lang="hr-HR" altLang="sr-Latn-RS" sz="2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hr-HR" altLang="sr-Latn-RS" sz="2800" b="1" dirty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51B776-3553-403C-915A-C248D9120C40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 b="1" dirty="0"/>
              <a:t>Odaziv na anketu po odsjecima </a:t>
            </a:r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74E994-CC10-45E5-A843-3E06E7933E89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346737"/>
              </p:ext>
            </p:extLst>
          </p:nvPr>
        </p:nvGraphicFramePr>
        <p:xfrm>
          <a:off x="1259632" y="1268760"/>
          <a:ext cx="7289054" cy="549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7632700" cy="1150937"/>
          </a:xfrm>
          <a:ln w="28575">
            <a:noFill/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3600" b="1" dirty="0"/>
              <a:t>Struktura </a:t>
            </a:r>
            <a:r>
              <a:rPr lang="hr-HR" altLang="sr-Latn-RS" sz="3600" b="1" dirty="0" err="1"/>
              <a:t>izašlih</a:t>
            </a:r>
            <a:r>
              <a:rPr lang="hr-HR" altLang="sr-Latn-RS" sz="3600" b="1" dirty="0"/>
              <a:t> na anketu </a:t>
            </a:r>
            <a:br>
              <a:rPr lang="hr-HR" altLang="sr-Latn-RS" sz="3600" b="1" dirty="0"/>
            </a:br>
            <a:r>
              <a:rPr lang="hr-HR" altLang="sr-Latn-RS" sz="3600" b="1" dirty="0"/>
              <a:t>po zvanjima 2019.</a:t>
            </a:r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26BEEE-37CD-4FBF-A1C6-DC6F341B59F9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436805"/>
              </p:ext>
            </p:extLst>
          </p:nvPr>
        </p:nvGraphicFramePr>
        <p:xfrm>
          <a:off x="792000" y="1449000"/>
          <a:ext cx="75600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0"/>
          <p:cNvSpPr>
            <a:spLocks noGrp="1"/>
          </p:cNvSpPr>
          <p:nvPr>
            <p:ph type="ctrTitle"/>
          </p:nvPr>
        </p:nvSpPr>
        <p:spPr>
          <a:xfrm>
            <a:off x="580780" y="116632"/>
            <a:ext cx="8134350" cy="1470025"/>
          </a:xfrm>
        </p:spPr>
        <p:txBody>
          <a:bodyPr/>
          <a:lstStyle/>
          <a:p>
            <a:r>
              <a:rPr lang="hr-HR" altLang="sr-Latn-RS" sz="3600" b="1" dirty="0" err="1"/>
              <a:t>Izlaznost</a:t>
            </a:r>
            <a:r>
              <a:rPr lang="hr-HR" altLang="sr-Latn-RS" sz="3600" b="1" dirty="0"/>
              <a:t> na anketu po godinama rada u visokoškolskoj ustanovi</a:t>
            </a: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54DC18-37FD-49AE-8FBA-B566E5DE8827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453421"/>
              </p:ext>
            </p:extLst>
          </p:nvPr>
        </p:nvGraphicFramePr>
        <p:xfrm>
          <a:off x="1331640" y="1484784"/>
          <a:ext cx="6590760" cy="500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632700" cy="1150938"/>
          </a:xfrm>
          <a:ln w="28575">
            <a:noFill/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3600" b="1" dirty="0"/>
              <a:t>Nastavničko pohađanje PPDMI usavršavanja 2017. - 2019.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3E9972-6199-4ADE-BD3D-B06408DC5C83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501854"/>
              </p:ext>
            </p:extLst>
          </p:nvPr>
        </p:nvGraphicFramePr>
        <p:xfrm>
          <a:off x="611560" y="2060848"/>
          <a:ext cx="8208912" cy="3348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ctrTitle"/>
          </p:nvPr>
        </p:nvSpPr>
        <p:spPr>
          <a:xfrm>
            <a:off x="684213" y="188913"/>
            <a:ext cx="8135937" cy="1470025"/>
          </a:xfrm>
        </p:spPr>
        <p:txBody>
          <a:bodyPr/>
          <a:lstStyle/>
          <a:p>
            <a:r>
              <a:rPr lang="hr-HR" altLang="sr-Latn-RS" b="1"/>
              <a:t>Stav nastavnika o potrebama u području stručnog usavršavanja</a:t>
            </a:r>
            <a:endParaRPr lang="hr-HR" altLang="sr-Latn-RS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BAB232-1CB5-43F3-BAD0-BBD77305EE2B}" type="slidenum">
              <a:rPr lang="hr-HR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6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29020"/>
              </p:ext>
            </p:extLst>
          </p:nvPr>
        </p:nvGraphicFramePr>
        <p:xfrm>
          <a:off x="1115617" y="1988840"/>
          <a:ext cx="7272808" cy="450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3385</TotalTime>
  <Words>341</Words>
  <Application>Microsoft Office PowerPoint</Application>
  <PresentationFormat>On-screen Show (4:3)</PresentationFormat>
  <Paragraphs>140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Provođenje ankete</vt:lpstr>
      <vt:lpstr>Odaziv anketi</vt:lpstr>
      <vt:lpstr>Odaziv na anketu po odsjecima </vt:lpstr>
      <vt:lpstr>Struktura izašlih na anketu  po zvanjima 2019.</vt:lpstr>
      <vt:lpstr>Izlaznost na anketu po godinama rada u visokoškolskoj ustanovi</vt:lpstr>
      <vt:lpstr>Nastavničko pohađanje PPDMI usavršavanja 2017. - 2019.</vt:lpstr>
      <vt:lpstr>Stav nastavnika o potrebama u području stručnog usavršavanja</vt:lpstr>
      <vt:lpstr>Nastavnička procjena uvjeta održavanja nastave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Josipa Selthofer</dc:creator>
  <cp:lastModifiedBy>Korisnik</cp:lastModifiedBy>
  <cp:revision>219</cp:revision>
  <dcterms:created xsi:type="dcterms:W3CDTF">2012-05-08T13:40:29Z</dcterms:created>
  <dcterms:modified xsi:type="dcterms:W3CDTF">2019-11-11T12:42:07Z</dcterms:modified>
</cp:coreProperties>
</file>