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</p:sldMasterIdLst>
  <p:notesMasterIdLst>
    <p:notesMasterId r:id="rId39"/>
  </p:notesMasterIdLst>
  <p:sldIdLst>
    <p:sldId id="257" r:id="rId3"/>
    <p:sldId id="321" r:id="rId4"/>
    <p:sldId id="322" r:id="rId5"/>
    <p:sldId id="263" r:id="rId6"/>
    <p:sldId id="377" r:id="rId7"/>
    <p:sldId id="339" r:id="rId8"/>
    <p:sldId id="341" r:id="rId9"/>
    <p:sldId id="343" r:id="rId10"/>
    <p:sldId id="345" r:id="rId11"/>
    <p:sldId id="346" r:id="rId12"/>
    <p:sldId id="347" r:id="rId13"/>
    <p:sldId id="354" r:id="rId14"/>
    <p:sldId id="355" r:id="rId15"/>
    <p:sldId id="359" r:id="rId16"/>
    <p:sldId id="363" r:id="rId17"/>
    <p:sldId id="364" r:id="rId18"/>
    <p:sldId id="370" r:id="rId19"/>
    <p:sldId id="260" r:id="rId20"/>
    <p:sldId id="378" r:id="rId21"/>
    <p:sldId id="296" r:id="rId22"/>
    <p:sldId id="392" r:id="rId23"/>
    <p:sldId id="379" r:id="rId24"/>
    <p:sldId id="298" r:id="rId25"/>
    <p:sldId id="302" r:id="rId26"/>
    <p:sldId id="303" r:id="rId27"/>
    <p:sldId id="372" r:id="rId28"/>
    <p:sldId id="394" r:id="rId29"/>
    <p:sldId id="373" r:id="rId30"/>
    <p:sldId id="395" r:id="rId31"/>
    <p:sldId id="375" r:id="rId32"/>
    <p:sldId id="396" r:id="rId33"/>
    <p:sldId id="376" r:id="rId34"/>
    <p:sldId id="397" r:id="rId35"/>
    <p:sldId id="391" r:id="rId36"/>
    <p:sldId id="398" r:id="rId37"/>
    <p:sldId id="315" r:id="rId3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7ED6B-E7FB-4AE1-9CE5-1B4FDC487C74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040D-E051-4416-B21F-0C261C6D739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26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-postotci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- Usporedba po područjima i sveučilištima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E046-D44E-4E66-B4B0-C975140A9E57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721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E046-D44E-4E66-B4B0-C975140A9E57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46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- Prikupljeni</a:t>
            </a:r>
            <a:r>
              <a:rPr lang="hr-HR" baseline="0" dirty="0"/>
              <a:t> podaci izraženi su u postotcima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E046-D44E-4E66-B4B0-C975140A9E57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215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E046-D44E-4E66-B4B0-C975140A9E57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839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E046-D44E-4E66-B4B0-C975140A9E57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37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E046-D44E-4E66-B4B0-C975140A9E57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Ukupni iznosi za sve dokt.programe (ne prosječni po programu)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E046-D44E-4E66-B4B0-C975140A9E57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05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544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295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474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712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85" y="1181438"/>
            <a:ext cx="8779859" cy="49447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0168" y="327819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da-DK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238875"/>
            <a:ext cx="9144000" cy="0"/>
          </a:xfrm>
          <a:prstGeom prst="line">
            <a:avLst/>
          </a:prstGeom>
          <a:ln>
            <a:solidFill>
              <a:srgbClr val="B814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57" y="126856"/>
            <a:ext cx="965487" cy="96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>
                <a:lumMod val="85000"/>
              </a:schemeClr>
            </a:solidFill>
          </a:ln>
          <a:effectLst/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43" y="6332258"/>
            <a:ext cx="790541" cy="5164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74" y="6457590"/>
            <a:ext cx="970912" cy="2658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1" y="6332258"/>
            <a:ext cx="3488474" cy="4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13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983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8485" y="1181438"/>
            <a:ext cx="8779859" cy="49447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0168" y="327819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da-DK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238875"/>
            <a:ext cx="9144000" cy="0"/>
          </a:xfrm>
          <a:prstGeom prst="line">
            <a:avLst/>
          </a:prstGeom>
          <a:ln>
            <a:solidFill>
              <a:srgbClr val="B814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57" y="126856"/>
            <a:ext cx="965487" cy="965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>
                <a:lumMod val="85000"/>
              </a:schemeClr>
            </a:solidFill>
          </a:ln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1" y="6332258"/>
            <a:ext cx="2996624" cy="45501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43" y="6332258"/>
            <a:ext cx="790541" cy="5164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74" y="6457590"/>
            <a:ext cx="970912" cy="26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90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defTabSz="4572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 defTabSz="4572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2736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A2DBC02-530B-46AC-AE89-615B9CF6B656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04-03-2021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D578506-4270-40D2-9919-7162664C9714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46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54546AD-5DB5-4E0B-B847-60D836DCD182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04-03-2021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BEB7762-8C3D-49C9-8EF9-6CBDFC5BB098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3712080-0910-45AC-ABF4-AC33E5ECBB03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04-03-2021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567A2A1-D156-44EA-948C-F356C7AA8BD8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5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8381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54AC250-846A-48F8-BB14-372ADB45104B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04-03-2021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F6E50EA-49C8-4392-B46A-5A90A2FDA3B1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29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6538522-622F-48E3-B2DB-B794625C7BFA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04-03-2021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2FA1181-06C8-467E-8609-B5E3873FDB80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35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D262304-7D56-4B39-A20D-152694EC6669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04-03-2021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CB64F55-B5E2-45D7-A695-BF8EFBEE953E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1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6C8125A-09C3-4DBC-8A5C-29402D5D47E0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04-03-2021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C3A940E-EAB0-4807-93BE-D2325BCD85E8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1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F76721-D0C0-403B-AFD9-459364324B9D}" type="datetime1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04-03-2021</a:t>
            </a:fld>
            <a:endParaRPr lang="da-DK">
              <a:solidFill>
                <a:prstClr val="white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prstClr val="white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E093995-4E24-4618-BC82-CE44AFD9B4B7}" type="slidenum">
              <a:rPr lang="da-DK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a-D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0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139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02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69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04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510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1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1BE85-B0D4-435F-8DBD-4FD80FC6FD53}" type="datetimeFigureOut">
              <a:rPr lang="hr-HR" smtClean="0"/>
              <a:pPr/>
              <a:t>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A52B4-67B8-4FCE-88A2-2F80890C71F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417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bg1"/>
            </a:gs>
            <a:gs pos="45000">
              <a:schemeClr val="bg2">
                <a:alpha val="49000"/>
              </a:schemeClr>
            </a:gs>
            <a:gs pos="81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475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8.xml"/><Relationship Id="rId18" Type="http://schemas.openxmlformats.org/officeDocument/2006/relationships/control" Target="../activeX/activeX23.xml"/><Relationship Id="rId26" Type="http://schemas.openxmlformats.org/officeDocument/2006/relationships/control" Target="../activeX/activeX31.xml"/><Relationship Id="rId3" Type="http://schemas.openxmlformats.org/officeDocument/2006/relationships/control" Target="../activeX/activeX8.xml"/><Relationship Id="rId21" Type="http://schemas.openxmlformats.org/officeDocument/2006/relationships/control" Target="../activeX/activeX26.xml"/><Relationship Id="rId34" Type="http://schemas.openxmlformats.org/officeDocument/2006/relationships/image" Target="../media/image14.wmf"/><Relationship Id="rId7" Type="http://schemas.openxmlformats.org/officeDocument/2006/relationships/control" Target="../activeX/activeX12.xml"/><Relationship Id="rId12" Type="http://schemas.openxmlformats.org/officeDocument/2006/relationships/control" Target="../activeX/activeX17.xml"/><Relationship Id="rId17" Type="http://schemas.openxmlformats.org/officeDocument/2006/relationships/control" Target="../activeX/activeX22.xml"/><Relationship Id="rId25" Type="http://schemas.openxmlformats.org/officeDocument/2006/relationships/control" Target="../activeX/activeX30.xml"/><Relationship Id="rId33" Type="http://schemas.openxmlformats.org/officeDocument/2006/relationships/notesSlide" Target="../notesSlides/notesSlide7.xml"/><Relationship Id="rId2" Type="http://schemas.openxmlformats.org/officeDocument/2006/relationships/control" Target="../activeX/activeX7.xml"/><Relationship Id="rId16" Type="http://schemas.openxmlformats.org/officeDocument/2006/relationships/control" Target="../activeX/activeX21.xml"/><Relationship Id="rId20" Type="http://schemas.openxmlformats.org/officeDocument/2006/relationships/control" Target="../activeX/activeX25.xml"/><Relationship Id="rId29" Type="http://schemas.openxmlformats.org/officeDocument/2006/relationships/control" Target="../activeX/activeX34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1.xml"/><Relationship Id="rId11" Type="http://schemas.openxmlformats.org/officeDocument/2006/relationships/control" Target="../activeX/activeX16.xml"/><Relationship Id="rId24" Type="http://schemas.openxmlformats.org/officeDocument/2006/relationships/control" Target="../activeX/activeX29.xml"/><Relationship Id="rId32" Type="http://schemas.openxmlformats.org/officeDocument/2006/relationships/slideLayout" Target="../slideLayouts/slideLayout13.xml"/><Relationship Id="rId5" Type="http://schemas.openxmlformats.org/officeDocument/2006/relationships/control" Target="../activeX/activeX10.xml"/><Relationship Id="rId15" Type="http://schemas.openxmlformats.org/officeDocument/2006/relationships/control" Target="../activeX/activeX20.xml"/><Relationship Id="rId23" Type="http://schemas.openxmlformats.org/officeDocument/2006/relationships/control" Target="../activeX/activeX28.xml"/><Relationship Id="rId28" Type="http://schemas.openxmlformats.org/officeDocument/2006/relationships/control" Target="../activeX/activeX33.xml"/><Relationship Id="rId10" Type="http://schemas.openxmlformats.org/officeDocument/2006/relationships/control" Target="../activeX/activeX15.xml"/><Relationship Id="rId19" Type="http://schemas.openxmlformats.org/officeDocument/2006/relationships/control" Target="../activeX/activeX24.xml"/><Relationship Id="rId31" Type="http://schemas.openxmlformats.org/officeDocument/2006/relationships/control" Target="../activeX/activeX36.xml"/><Relationship Id="rId4" Type="http://schemas.openxmlformats.org/officeDocument/2006/relationships/control" Target="../activeX/activeX9.xml"/><Relationship Id="rId9" Type="http://schemas.openxmlformats.org/officeDocument/2006/relationships/control" Target="../activeX/activeX14.xml"/><Relationship Id="rId14" Type="http://schemas.openxmlformats.org/officeDocument/2006/relationships/control" Target="../activeX/activeX19.xml"/><Relationship Id="rId22" Type="http://schemas.openxmlformats.org/officeDocument/2006/relationships/control" Target="../activeX/activeX27.xml"/><Relationship Id="rId27" Type="http://schemas.openxmlformats.org/officeDocument/2006/relationships/control" Target="../activeX/activeX32.xml"/><Relationship Id="rId30" Type="http://schemas.openxmlformats.org/officeDocument/2006/relationships/control" Target="../activeX/activeX35.xml"/><Relationship Id="rId8" Type="http://schemas.openxmlformats.org/officeDocument/2006/relationships/control" Target="../activeX/activeX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zvo.hr/hr/vrednovanja/vrednovanja-u-znanosti/reakreditacija-doktorskih-studijskih-programa/postupak-reakreditacije-doktorskih-studijskih-programa" TargetMode="External"/><Relationship Id="rId3" Type="http://schemas.openxmlformats.org/officeDocument/2006/relationships/hyperlink" Target="http://www.azvo.hr/images/stories/o_nama/zakon_o_znan._djelatnosti_i_vis._obrazovanju.doc" TargetMode="External"/><Relationship Id="rId7" Type="http://schemas.openxmlformats.org/officeDocument/2006/relationships/hyperlink" Target="https://www.azvo.hr/hr/o-nama/propisi" TargetMode="External"/><Relationship Id="rId2" Type="http://schemas.openxmlformats.org/officeDocument/2006/relationships/hyperlink" Target="http://www.azvo.hr/images/stories/o_nama/Zakon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zvo.hr/images/stories/propisi/Pravilnik_dopusnica_znanost_NN_83_2010.docx" TargetMode="External"/><Relationship Id="rId11" Type="http://schemas.openxmlformats.org/officeDocument/2006/relationships/hyperlink" Target="https://www.azvo.hr/images/stories/vrednovanja/vrednovanja_znanost/Nacela%20i%20kriteriji%20vrednovanja%20ZO%20u%20RH.pdf" TargetMode="External"/><Relationship Id="rId5" Type="http://schemas.openxmlformats.org/officeDocument/2006/relationships/hyperlink" Target="https://www.azvo.hr/images/stories/propisi/Pravilnik_dopusnica_VU_NN_24_2010.docx" TargetMode="External"/><Relationship Id="rId10" Type="http://schemas.openxmlformats.org/officeDocument/2006/relationships/hyperlink" Target="https://www.azvo.hr/images/stories/vrednovanja/reakreditacija-doktorski/Nacela%20i%20kriteriji%20reakreditacije%20DS%202016.pdf" TargetMode="External"/><Relationship Id="rId4" Type="http://schemas.openxmlformats.org/officeDocument/2006/relationships/hyperlink" Target="http://narodne-novine.nn.hr/clanci/sluzbeni/306846.html" TargetMode="External"/><Relationship Id="rId9" Type="http://schemas.openxmlformats.org/officeDocument/2006/relationships/hyperlink" Target="https://www.azvo.hr/hr/vrednovanja/postupci-vrednovanja-u-visokom-obrazovanju/reakreditacija-visokih-ucilist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.docx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sbezjak@azvo.hr" TargetMode="External"/><Relationship Id="rId2" Type="http://schemas.openxmlformats.org/officeDocument/2006/relationships/hyperlink" Target="mailto:mmatesic@azvo.hr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10" Type="http://schemas.openxmlformats.org/officeDocument/2006/relationships/image" Target="../media/image12.wmf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tomljen\Desktop\Stabl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2" y="436562"/>
            <a:ext cx="3144838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-14288" y="6115050"/>
            <a:ext cx="9180513" cy="742950"/>
          </a:xfrm>
          <a:prstGeom prst="rect">
            <a:avLst/>
          </a:prstGeom>
          <a:gradFill flip="none" rotWithShape="1">
            <a:gsLst>
              <a:gs pos="89000">
                <a:srgbClr val="B8141D"/>
              </a:gs>
              <a:gs pos="20000">
                <a:srgbClr val="CD1D19"/>
              </a:gs>
              <a:gs pos="11000">
                <a:srgbClr val="E21D24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323850" y="4591050"/>
            <a:ext cx="4991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323850" y="620688"/>
            <a:ext cx="5555657" cy="549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endParaRPr lang="hr-HR" sz="2400" b="1" dirty="0">
              <a:latin typeface="Cambria" panose="02040503050406030204" pitchFamily="18" charset="0"/>
              <a:cs typeface="Arial" pitchFamily="34" charset="0"/>
            </a:endParaRPr>
          </a:p>
          <a:p>
            <a:pPr algn="ctr" defTabSz="914400" eaLnBrk="0" hangingPunct="0">
              <a:lnSpc>
                <a:spcPct val="95000"/>
              </a:lnSpc>
            </a:pPr>
            <a:r>
              <a:rPr lang="hr-HR" sz="2400" b="1" dirty="0">
                <a:latin typeface="Cambria" panose="02040503050406030204" pitchFamily="18" charset="0"/>
                <a:cs typeface="Arial" pitchFamily="34" charset="0"/>
              </a:rPr>
              <a:t>A</a:t>
            </a:r>
            <a:r>
              <a:rPr lang="en-US" sz="2400" b="1" dirty="0" err="1">
                <a:latin typeface="Cambria" panose="02040503050406030204" pitchFamily="18" charset="0"/>
                <a:cs typeface="Arial" pitchFamily="34" charset="0"/>
              </a:rPr>
              <a:t>kreditacija</a:t>
            </a:r>
            <a:r>
              <a:rPr lang="en-US" sz="2400" b="1" dirty="0"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hr-HR" sz="2400" b="1" dirty="0">
                <a:latin typeface="Cambria" panose="02040503050406030204" pitchFamily="18" charset="0"/>
                <a:cs typeface="Arial" pitchFamily="34" charset="0"/>
              </a:rPr>
              <a:t>doktorskih studija</a:t>
            </a:r>
            <a:r>
              <a:rPr lang="en-US" sz="2400" b="1" dirty="0">
                <a:latin typeface="Cambria" panose="02040503050406030204" pitchFamily="18" charset="0"/>
                <a:cs typeface="Arial" pitchFamily="34" charset="0"/>
              </a:rPr>
              <a:t> 20</a:t>
            </a:r>
            <a:r>
              <a:rPr lang="hr-HR" sz="2400" b="1" dirty="0">
                <a:latin typeface="Cambria" panose="02040503050406030204" pitchFamily="18" charset="0"/>
                <a:cs typeface="Arial" pitchFamily="34" charset="0"/>
              </a:rPr>
              <a:t>16./</a:t>
            </a:r>
            <a:r>
              <a:rPr lang="en-US" sz="2400" b="1" dirty="0">
                <a:latin typeface="Cambria" panose="02040503050406030204" pitchFamily="18" charset="0"/>
                <a:cs typeface="Arial" pitchFamily="34" charset="0"/>
              </a:rPr>
              <a:t>1</a:t>
            </a:r>
            <a:r>
              <a:rPr lang="hr-HR" sz="2400" b="1" dirty="0">
                <a:latin typeface="Cambria" panose="02040503050406030204" pitchFamily="18" charset="0"/>
                <a:cs typeface="Arial" pitchFamily="34" charset="0"/>
              </a:rPr>
              <a:t>7.</a:t>
            </a:r>
          </a:p>
          <a:p>
            <a:pPr algn="ctr" defTabSz="914400" eaLnBrk="0" hangingPunct="0">
              <a:lnSpc>
                <a:spcPct val="95000"/>
              </a:lnSpc>
            </a:pPr>
            <a:r>
              <a:rPr lang="hr-HR" sz="2400" b="1" i="1" dirty="0">
                <a:latin typeface="Cambria" panose="02040503050406030204" pitchFamily="18" charset="0"/>
                <a:cs typeface="Arial" pitchFamily="34" charset="0"/>
              </a:rPr>
              <a:t>Nacionalni okvir za osiguravanje kvalitete</a:t>
            </a:r>
          </a:p>
          <a:p>
            <a:pPr defTabSz="914400" eaLnBrk="0" hangingPunct="0">
              <a:lnSpc>
                <a:spcPct val="95000"/>
              </a:lnSpc>
            </a:pPr>
            <a:endParaRPr lang="hr-HR" sz="1200" b="1" i="1" dirty="0">
              <a:latin typeface="Cambria" panose="02040503050406030204" pitchFamily="18" charset="0"/>
              <a:cs typeface="Arial" pitchFamily="34" charset="0"/>
            </a:endParaRPr>
          </a:p>
          <a:p>
            <a:pPr defTabSz="914400" eaLnBrk="0" hangingPunct="0">
              <a:lnSpc>
                <a:spcPct val="95000"/>
              </a:lnSpc>
            </a:pPr>
            <a:endParaRPr lang="hr-HR" sz="1200" b="1" i="1" dirty="0">
              <a:latin typeface="Cambria" panose="02040503050406030204" pitchFamily="18" charset="0"/>
              <a:cs typeface="Arial" pitchFamily="34" charset="0"/>
            </a:endParaRPr>
          </a:p>
          <a:p>
            <a:pPr defTabSz="914400" eaLnBrk="0" hangingPunct="0">
              <a:lnSpc>
                <a:spcPct val="95000"/>
              </a:lnSpc>
            </a:pPr>
            <a:endParaRPr lang="hr-HR" sz="1200" b="1" i="1" dirty="0">
              <a:latin typeface="Cambria" panose="02040503050406030204" pitchFamily="18" charset="0"/>
              <a:cs typeface="Arial" pitchFamily="34" charset="0"/>
            </a:endParaRPr>
          </a:p>
          <a:p>
            <a:pPr defTabSz="914400" eaLnBrk="0" hangingPunct="0">
              <a:lnSpc>
                <a:spcPct val="95000"/>
              </a:lnSpc>
            </a:pPr>
            <a:endParaRPr lang="hr-HR" sz="1200" b="1" i="1" dirty="0">
              <a:latin typeface="Cambria" panose="02040503050406030204" pitchFamily="18" charset="0"/>
              <a:cs typeface="Arial" pitchFamily="34" charset="0"/>
            </a:endParaRPr>
          </a:p>
          <a:p>
            <a:pPr defTabSz="914400" eaLnBrk="0" hangingPunct="0">
              <a:lnSpc>
                <a:spcPct val="95000"/>
              </a:lnSpc>
            </a:pPr>
            <a:endParaRPr lang="hr-HR" sz="1200" b="1" i="1" dirty="0">
              <a:latin typeface="Cambria" panose="02040503050406030204" pitchFamily="18" charset="0"/>
              <a:cs typeface="Arial" pitchFamily="34" charset="0"/>
            </a:endParaRPr>
          </a:p>
          <a:p>
            <a:pPr defTabSz="914400" eaLnBrk="0" hangingPunct="0">
              <a:lnSpc>
                <a:spcPct val="95000"/>
              </a:lnSpc>
            </a:pPr>
            <a:endParaRPr lang="hr-HR" sz="1200" b="1" i="1" dirty="0">
              <a:latin typeface="Cambria" panose="02040503050406030204" pitchFamily="18" charset="0"/>
              <a:cs typeface="Arial" pitchFamily="34" charset="0"/>
            </a:endParaRPr>
          </a:p>
          <a:p>
            <a:pPr defTabSz="914400" eaLnBrk="0" hangingPunct="0">
              <a:lnSpc>
                <a:spcPct val="95000"/>
              </a:lnSpc>
            </a:pPr>
            <a:endParaRPr lang="hr-HR" sz="1200" b="1" i="1" dirty="0">
              <a:latin typeface="Cambria" panose="02040503050406030204" pitchFamily="18" charset="0"/>
              <a:cs typeface="Arial" pitchFamily="34" charset="0"/>
            </a:endParaRPr>
          </a:p>
          <a:p>
            <a:pPr defTabSz="914400" eaLnBrk="0" hangingPunct="0">
              <a:lnSpc>
                <a:spcPct val="95000"/>
              </a:lnSpc>
            </a:pPr>
            <a:endParaRPr lang="hr-HR" sz="1200" b="1" i="1" dirty="0">
              <a:latin typeface="Cambria" panose="02040503050406030204" pitchFamily="18" charset="0"/>
              <a:cs typeface="Arial" pitchFamily="34" charset="0"/>
            </a:endParaRPr>
          </a:p>
          <a:p>
            <a:pPr defTabSz="914400" eaLnBrk="0" hangingPunct="0">
              <a:lnSpc>
                <a:spcPct val="95000"/>
              </a:lnSpc>
            </a:pPr>
            <a:endParaRPr lang="hr-HR" sz="1200" b="1" i="1" dirty="0">
              <a:latin typeface="Cambria" panose="02040503050406030204" pitchFamily="18" charset="0"/>
              <a:cs typeface="Arial" pitchFamily="34" charset="0"/>
            </a:endParaRPr>
          </a:p>
          <a:p>
            <a:pPr defTabSz="914400" eaLnBrk="0" hangingPunct="0">
              <a:lnSpc>
                <a:spcPct val="95000"/>
              </a:lnSpc>
            </a:pPr>
            <a:endParaRPr lang="hr-HR" sz="1200" b="1" i="1" dirty="0">
              <a:latin typeface="Cambria" panose="02040503050406030204" pitchFamily="18" charset="0"/>
              <a:cs typeface="Arial" pitchFamily="34" charset="0"/>
            </a:endParaRPr>
          </a:p>
          <a:p>
            <a:pPr defTabSz="914400" eaLnBrk="0" hangingPunct="0">
              <a:lnSpc>
                <a:spcPct val="95000"/>
              </a:lnSpc>
            </a:pPr>
            <a:r>
              <a:rPr lang="hr-HR" sz="1200" b="1" i="1" dirty="0">
                <a:latin typeface="Cambria" panose="02040503050406030204" pitchFamily="18" charset="0"/>
                <a:cs typeface="Arial" pitchFamily="34" charset="0"/>
              </a:rPr>
              <a:t>dr. sc. Marina Matešić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hr-HR" sz="1200" b="1" i="1" dirty="0">
                <a:latin typeface="Cambria" panose="02040503050406030204" pitchFamily="18" charset="0"/>
                <a:cs typeface="Arial" pitchFamily="34" charset="0"/>
              </a:rPr>
              <a:t>Odjel za akreditaciju u znanosti</a:t>
            </a:r>
          </a:p>
          <a:p>
            <a:pPr defTabSz="914400" eaLnBrk="0" hangingPunct="0">
              <a:lnSpc>
                <a:spcPct val="95000"/>
              </a:lnSpc>
            </a:pPr>
            <a:r>
              <a:rPr lang="hr-HR" sz="1200" b="1" i="1" dirty="0">
                <a:latin typeface="Cambria" panose="02040503050406030204" pitchFamily="18" charset="0"/>
                <a:cs typeface="Arial" pitchFamily="34" charset="0"/>
              </a:rPr>
              <a:t>Agencija za znanosti i visoko obrazovanje</a:t>
            </a:r>
          </a:p>
        </p:txBody>
      </p:sp>
      <p:pic>
        <p:nvPicPr>
          <p:cNvPr id="1030" name="Picture 6" descr="C:\Users\ttomljen\Desktop\logo_bije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59353"/>
            <a:ext cx="2987516" cy="4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tomljen\Desktop\ENQA_logo_bijel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05" y="6253884"/>
            <a:ext cx="815976" cy="46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tomljen\Desktop\eqar_logo_bijel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6361993"/>
            <a:ext cx="1123950" cy="3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36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537374"/>
              </p:ext>
            </p:extLst>
          </p:nvPr>
        </p:nvGraphicFramePr>
        <p:xfrm>
          <a:off x="552091" y="1181100"/>
          <a:ext cx="778102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9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1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sz="200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DA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Timski 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42,2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Organizacijske, poslovne, upravljačke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31,9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Analiza, sinteza, produkcija novih ideja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19,0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Kritičko mišljenje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12,1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Etičnost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Numericka, digitalna, tehnološka pismenost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351" y="353568"/>
            <a:ext cx="7822879" cy="595013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Cambria" panose="02040503050406030204" pitchFamily="18" charset="0"/>
              </a:rPr>
              <a:t>Generičke (</a:t>
            </a:r>
            <a:r>
              <a:rPr lang="hr-HR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neistraživačke</a:t>
            </a:r>
            <a:r>
              <a:rPr lang="hr-HR" sz="2800" dirty="0">
                <a:solidFill>
                  <a:schemeClr val="bg1"/>
                </a:solidFill>
                <a:latin typeface="Cambria" panose="02040503050406030204" pitchFamily="18" charset="0"/>
              </a:rPr>
              <a:t>) kompetencije</a:t>
            </a:r>
          </a:p>
        </p:txBody>
      </p:sp>
      <p:sp>
        <p:nvSpPr>
          <p:cNvPr id="5" name="Oval 4"/>
          <p:cNvSpPr/>
          <p:nvPr/>
        </p:nvSpPr>
        <p:spPr>
          <a:xfrm>
            <a:off x="244351" y="3068960"/>
            <a:ext cx="7888224" cy="573024"/>
          </a:xfrm>
          <a:prstGeom prst="ellipse">
            <a:avLst/>
          </a:prstGeom>
          <a:noFill/>
          <a:ln>
            <a:solidFill>
              <a:srgbClr val="CD1D1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752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</a:rPr>
              <a:t>Kako se prati ispunjavanje obveza </a:t>
            </a:r>
            <a:r>
              <a:rPr lang="hr-HR" sz="2000" dirty="0" err="1">
                <a:latin typeface="Cambria" panose="02040503050406030204" pitchFamily="18" charset="0"/>
              </a:rPr>
              <a:t>doktoranada</a:t>
            </a:r>
            <a:r>
              <a:rPr lang="hr-HR" sz="2000" dirty="0">
                <a:latin typeface="Cambria" panose="02040503050406030204" pitchFamily="18" charset="0"/>
              </a:rPr>
              <a:t>?</a:t>
            </a:r>
          </a:p>
          <a:p>
            <a:pPr lvl="0"/>
            <a:r>
              <a:rPr lang="hr-HR" sz="2000" dirty="0">
                <a:latin typeface="Cambria" panose="02040503050406030204" pitchFamily="18" charset="0"/>
              </a:rPr>
              <a:t>Evidencija u indeksu / dosje</a:t>
            </a:r>
          </a:p>
          <a:p>
            <a:pPr lvl="0"/>
            <a:r>
              <a:rPr lang="hr-HR" sz="2000" dirty="0">
                <a:latin typeface="Cambria" panose="02040503050406030204" pitchFamily="18" charset="0"/>
              </a:rPr>
              <a:t>Izvješće mentora i/ili savjetnika</a:t>
            </a:r>
          </a:p>
          <a:p>
            <a:pPr marL="0" lvl="0" indent="0">
              <a:buNone/>
            </a:pPr>
            <a:endParaRPr lang="hr-HR" sz="2000" dirty="0">
              <a:latin typeface="Cambria" panose="02040503050406030204" pitchFamily="18" charset="0"/>
            </a:endParaRPr>
          </a:p>
          <a:p>
            <a:pPr lvl="0"/>
            <a:endParaRPr lang="hr-H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Cambria" panose="02040503050406030204" pitchFamily="18" charset="0"/>
              </a:rPr>
              <a:t>Postoje li formalni mehanizmi praćenja kvalitete mentora? </a:t>
            </a:r>
          </a:p>
          <a:p>
            <a:pPr marL="0" lvl="0" indent="0" algn="ctr">
              <a:buNone/>
            </a:pPr>
            <a:r>
              <a:rPr lang="hr-HR" sz="1800" dirty="0">
                <a:latin typeface="Cambria" panose="02040503050406030204" pitchFamily="18" charset="0"/>
              </a:rPr>
              <a:t>DA = 68 %</a:t>
            </a:r>
          </a:p>
          <a:p>
            <a:pPr marL="0" lvl="0" indent="0" algn="ctr">
              <a:buNone/>
            </a:pPr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NE = 32 %</a:t>
            </a:r>
          </a:p>
          <a:p>
            <a:pPr marL="0" lvl="0" indent="0" algn="ctr">
              <a:buNone/>
            </a:pPr>
            <a:endParaRPr lang="hr-HR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2000" b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dirty="0">
                <a:latin typeface="Cambria" panose="02040503050406030204" pitchFamily="18" charset="0"/>
              </a:rPr>
              <a:t>Postoji li mogućnost promjene mentora?</a:t>
            </a:r>
          </a:p>
          <a:p>
            <a:pPr marL="0" lvl="0" indent="0" algn="ctr">
              <a:buNone/>
            </a:pPr>
            <a:r>
              <a:rPr lang="hr-HR" sz="1800" dirty="0">
                <a:latin typeface="Cambria" panose="02040503050406030204" pitchFamily="18" charset="0"/>
              </a:rPr>
              <a:t>DA = 100 %</a:t>
            </a:r>
          </a:p>
          <a:p>
            <a:pPr marL="0" lvl="0" indent="0">
              <a:buNone/>
            </a:pPr>
            <a:endParaRPr lang="hr-HR" sz="2000" dirty="0">
              <a:latin typeface="Cambria" panose="02040503050406030204" pitchFamily="18" charset="0"/>
            </a:endParaRPr>
          </a:p>
          <a:p>
            <a:endParaRPr lang="hr-HR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7" y="327819"/>
            <a:ext cx="7805787" cy="563562"/>
          </a:xfrm>
        </p:spPr>
        <p:txBody>
          <a:bodyPr/>
          <a:lstStyle/>
          <a:p>
            <a:r>
              <a:rPr lang="hr-HR" sz="2400" dirty="0">
                <a:solidFill>
                  <a:schemeClr val="bg1"/>
                </a:solidFill>
                <a:latin typeface="Cambria" panose="02040503050406030204" pitchFamily="18" charset="0"/>
              </a:rPr>
              <a:t>Praćenje razvoja doktoranada</a:t>
            </a:r>
            <a:endParaRPr lang="hr-HR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7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i="1" dirty="0">
                <a:latin typeface="Cambria" panose="02040503050406030204" pitchFamily="18" charset="0"/>
              </a:rPr>
              <a:t>Prevencija plagiranja</a:t>
            </a:r>
            <a:endParaRPr lang="hr-HR" sz="2000" dirty="0">
              <a:latin typeface="Cambria" panose="02040503050406030204" pitchFamily="18" charset="0"/>
            </a:endParaRPr>
          </a:p>
          <a:p>
            <a:r>
              <a:rPr lang="vi-VN" sz="2000" dirty="0">
                <a:latin typeface="Cambria" panose="02040503050406030204" pitchFamily="18" charset="0"/>
              </a:rPr>
              <a:t>mehanizmi provjere</a:t>
            </a:r>
            <a:r>
              <a:rPr lang="hr-HR" sz="2000" dirty="0">
                <a:latin typeface="Cambria" panose="02040503050406030204" pitchFamily="18" charset="0"/>
              </a:rPr>
              <a:t>: </a:t>
            </a:r>
            <a:r>
              <a:rPr lang="vi-VN" sz="2000" dirty="0">
                <a:latin typeface="Cambria" panose="02040503050406030204" pitchFamily="18" charset="0"/>
              </a:rPr>
              <a:t>mentor, povjerenstva za ocjenu i obranu disertacija, </a:t>
            </a:r>
            <a:r>
              <a:rPr lang="hr-HR" sz="2000" dirty="0">
                <a:latin typeface="Cambria" panose="02040503050406030204" pitchFamily="18" charset="0"/>
              </a:rPr>
              <a:t>v</a:t>
            </a:r>
            <a:r>
              <a:rPr lang="vi-VN" sz="2000" dirty="0">
                <a:latin typeface="Cambria" panose="02040503050406030204" pitchFamily="18" charset="0"/>
              </a:rPr>
              <a:t>ijeće doktorskog studija, </a:t>
            </a:r>
            <a:r>
              <a:rPr lang="hr-HR" sz="2000" dirty="0">
                <a:latin typeface="Cambria" panose="02040503050406030204" pitchFamily="18" charset="0"/>
              </a:rPr>
              <a:t>e</a:t>
            </a:r>
            <a:r>
              <a:rPr lang="vi-VN" sz="2000" dirty="0">
                <a:latin typeface="Cambria" panose="02040503050406030204" pitchFamily="18" charset="0"/>
              </a:rPr>
              <a:t>tičko povjerenstvo</a:t>
            </a:r>
            <a:r>
              <a:rPr lang="hr-HR" sz="2000" dirty="0">
                <a:latin typeface="Cambria" panose="02040503050406030204" pitchFamily="18" charset="0"/>
              </a:rPr>
              <a:t> i pravilnici sveučilišta;</a:t>
            </a:r>
          </a:p>
          <a:p>
            <a:r>
              <a:rPr lang="vi-VN" sz="2000" dirty="0">
                <a:latin typeface="Cambria" panose="02040503050406030204" pitchFamily="18" charset="0"/>
              </a:rPr>
              <a:t>prijave tema </a:t>
            </a:r>
            <a:r>
              <a:rPr lang="hr-HR" sz="2000" dirty="0">
                <a:latin typeface="Cambria" panose="02040503050406030204" pitchFamily="18" charset="0"/>
              </a:rPr>
              <a:t>i </a:t>
            </a:r>
            <a:r>
              <a:rPr lang="vi-VN" sz="2000" dirty="0">
                <a:latin typeface="Cambria" panose="02040503050406030204" pitchFamily="18" charset="0"/>
              </a:rPr>
              <a:t>disertacij</a:t>
            </a:r>
            <a:r>
              <a:rPr lang="hr-HR" sz="2000" dirty="0">
                <a:latin typeface="Cambria" panose="02040503050406030204" pitchFamily="18" charset="0"/>
              </a:rPr>
              <a:t>e </a:t>
            </a:r>
            <a:r>
              <a:rPr lang="hr-HR" sz="2000" dirty="0">
                <a:solidFill>
                  <a:srgbClr val="FF0000"/>
                </a:solidFill>
                <a:latin typeface="Cambria" panose="02040503050406030204" pitchFamily="18" charset="0"/>
              </a:rPr>
              <a:t>javno dostupne </a:t>
            </a:r>
            <a:r>
              <a:rPr lang="hr-HR" sz="2000" dirty="0">
                <a:latin typeface="Cambria" panose="02040503050406030204" pitchFamily="18" charset="0"/>
              </a:rPr>
              <a:t>u bazi NSK</a:t>
            </a:r>
          </a:p>
          <a:p>
            <a:r>
              <a:rPr lang="vi-VN" sz="2000" dirty="0">
                <a:latin typeface="Cambria" panose="02040503050406030204" pitchFamily="18" charset="0"/>
              </a:rPr>
              <a:t>javna obrana</a:t>
            </a:r>
            <a:r>
              <a:rPr lang="hr-HR" sz="2000" dirty="0">
                <a:latin typeface="Cambria" panose="02040503050406030204" pitchFamily="18" charset="0"/>
              </a:rPr>
              <a:t>.</a:t>
            </a:r>
            <a:endParaRPr lang="vi-VN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Cambria" panose="02040503050406030204" pitchFamily="18" charset="0"/>
              </a:rPr>
              <a:t>Rijetko</a:t>
            </a:r>
            <a:r>
              <a:rPr lang="hr-HR" sz="2000" dirty="0">
                <a:latin typeface="Cambria" panose="02040503050406030204" pitchFamily="18" charset="0"/>
              </a:rPr>
              <a:t> </a:t>
            </a:r>
            <a:r>
              <a:rPr lang="vi-VN" sz="2000" dirty="0">
                <a:latin typeface="Cambria" panose="02040503050406030204" pitchFamily="18" charset="0"/>
              </a:rPr>
              <a:t>korištenje programa koji mogu detektirati plagiranje</a:t>
            </a:r>
            <a:r>
              <a:rPr lang="hr-HR" sz="2000" dirty="0">
                <a:latin typeface="Cambria" panose="02040503050406030204" pitchFamily="18" charset="0"/>
              </a:rPr>
              <a:t> (UNIRI)</a:t>
            </a:r>
            <a:r>
              <a:rPr lang="hr-HR" sz="2000" dirty="0"/>
              <a:t>.</a:t>
            </a:r>
            <a:endParaRPr lang="vi-VN" sz="2000" dirty="0"/>
          </a:p>
          <a:p>
            <a:pPr>
              <a:buFontTx/>
              <a:buChar char="-"/>
            </a:pPr>
            <a:endParaRPr lang="hr-H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2000" u="sng" dirty="0">
                <a:latin typeface="Cambria" panose="02040503050406030204" pitchFamily="18" charset="0"/>
              </a:rPr>
              <a:t>Prema podacima samih VU-a n</a:t>
            </a:r>
            <a:r>
              <a:rPr lang="vi-VN" sz="2000" u="sng" dirty="0">
                <a:latin typeface="Cambria" panose="02040503050406030204" pitchFamily="18" charset="0"/>
              </a:rPr>
              <a:t>ije bilo slučajeva prijave ili oduzimanja titule</a:t>
            </a:r>
            <a:r>
              <a:rPr lang="hr-HR" sz="2000" u="sng" dirty="0">
                <a:latin typeface="Cambria" panose="02040503050406030204" pitchFamily="18" charset="0"/>
              </a:rPr>
              <a:t>.</a:t>
            </a:r>
            <a:endParaRPr lang="vi-VN" sz="2000" u="sng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vi-VN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365760"/>
            <a:ext cx="8332151" cy="557183"/>
          </a:xfrm>
        </p:spPr>
        <p:txBody>
          <a:bodyPr>
            <a:norm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latin typeface="Cambria" panose="02040503050406030204" pitchFamily="18" charset="0"/>
              </a:rPr>
              <a:t>Prevencija plagiranja i čuvanja ugleda sveučilišta</a:t>
            </a:r>
          </a:p>
        </p:txBody>
      </p:sp>
    </p:spTree>
    <p:extLst>
      <p:ext uri="{BB962C8B-B14F-4D97-AF65-F5344CB8AC3E}">
        <p14:creationId xmlns:p14="http://schemas.microsoft.com/office/powerpoint/2010/main" val="22552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i="1" dirty="0"/>
              <a:t>	</a:t>
            </a:r>
            <a:r>
              <a:rPr lang="hr-HR" sz="2000" i="1" dirty="0"/>
              <a:t> 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7" y="327819"/>
            <a:ext cx="7797241" cy="563562"/>
          </a:xfrm>
        </p:spPr>
        <p:txBody>
          <a:bodyPr/>
          <a:lstStyle/>
          <a:p>
            <a:r>
              <a:rPr lang="pl-PL" sz="2400" dirty="0">
                <a:solidFill>
                  <a:schemeClr val="bg1"/>
                </a:solidFill>
                <a:latin typeface="Cambria" panose="02040503050406030204" pitchFamily="18" charset="0"/>
              </a:rPr>
              <a:t>Podaci o završnosti studija !!!</a:t>
            </a:r>
            <a:endParaRPr lang="hr-HR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02008"/>
              </p:ext>
            </p:extLst>
          </p:nvPr>
        </p:nvGraphicFramePr>
        <p:xfrm>
          <a:off x="467544" y="1181438"/>
          <a:ext cx="590465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785"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Broj upisanih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Broj završenih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Omjer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7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2006/7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B8141D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2007/8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B8141D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49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2008/9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B8141D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2009/10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B8141D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008"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2010/11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2584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B8141D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760"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2011/12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2356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B8141D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672749"/>
              </p:ext>
            </p:extLst>
          </p:nvPr>
        </p:nvGraphicFramePr>
        <p:xfrm>
          <a:off x="467544" y="3933056"/>
          <a:ext cx="5904656" cy="943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594">
                <a:tc>
                  <a:txBody>
                    <a:bodyPr/>
                    <a:lstStyle/>
                    <a:p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Maks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Medijan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522">
                <a:tc>
                  <a:txBody>
                    <a:bodyPr/>
                    <a:lstStyle/>
                    <a:p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Vrijeme doktoriranja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7,53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41703"/>
              </p:ext>
            </p:extLst>
          </p:nvPr>
        </p:nvGraphicFramePr>
        <p:xfrm>
          <a:off x="467544" y="5157192"/>
          <a:ext cx="5904656" cy="792088"/>
        </p:xfrm>
        <a:graphic>
          <a:graphicData uri="http://schemas.openxmlformats.org/drawingml/2006/table">
            <a:tbl>
              <a:tblPr/>
              <a:tblGrid>
                <a:gridCol w="145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6254" marR="36254" marT="36254" marB="36254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Ukupan broj upisanih</a:t>
                      </a:r>
                    </a:p>
                  </a:txBody>
                  <a:tcPr marL="36254" marR="36254" marT="36254" marB="36254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Sami plaćaju studij</a:t>
                      </a:r>
                    </a:p>
                  </a:txBody>
                  <a:tcPr marL="36254" marR="36254" marT="36254" marB="36254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2011/2012</a:t>
                      </a:r>
                    </a:p>
                  </a:txBody>
                  <a:tcPr marL="36254" marR="36254" marT="36254" marB="36254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  2.865 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    1.620     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831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494" y="1207008"/>
            <a:ext cx="8779859" cy="5028900"/>
          </a:xfrm>
        </p:spPr>
        <p:txBody>
          <a:bodyPr>
            <a:normAutofit/>
          </a:bodyPr>
          <a:lstStyle/>
          <a:p>
            <a:r>
              <a:rPr lang="hr-HR" sz="1600" dirty="0">
                <a:latin typeface="Cambria" panose="02040503050406030204" pitchFamily="18" charset="0"/>
              </a:rPr>
              <a:t>putem </a:t>
            </a:r>
            <a:r>
              <a:rPr lang="vi-VN" sz="1600" dirty="0">
                <a:latin typeface="Cambria" panose="02040503050406030204" pitchFamily="18" charset="0"/>
              </a:rPr>
              <a:t>školarina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vi-VN" sz="1600" dirty="0">
                <a:latin typeface="Cambria" panose="02040503050406030204" pitchFamily="18" charset="0"/>
              </a:rPr>
              <a:t>kroz znanstvene projekte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vi-VN" sz="1600" dirty="0">
                <a:latin typeface="Cambria" panose="02040503050406030204" pitchFamily="18" charset="0"/>
              </a:rPr>
              <a:t>redovitim financiranjem</a:t>
            </a:r>
            <a:endParaRPr lang="hr-HR" sz="1600" dirty="0">
              <a:latin typeface="Cambria" panose="02040503050406030204" pitchFamily="18" charset="0"/>
            </a:endParaRPr>
          </a:p>
          <a:p>
            <a:r>
              <a:rPr lang="hr-HR" sz="1600" dirty="0">
                <a:latin typeface="Cambria" panose="02040503050406030204" pitchFamily="18" charset="0"/>
              </a:rPr>
              <a:t>r</a:t>
            </a:r>
            <a:r>
              <a:rPr lang="vi-VN" sz="1600" dirty="0">
                <a:latin typeface="Cambria" panose="02040503050406030204" pitchFamily="18" charset="0"/>
              </a:rPr>
              <a:t>jeđe: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vi-VN" sz="1600" dirty="0">
                <a:latin typeface="Cambria" panose="02040503050406030204" pitchFamily="18" charset="0"/>
              </a:rPr>
              <a:t>sponzorst</a:t>
            </a:r>
            <a:r>
              <a:rPr lang="hr-HR" sz="1600" dirty="0">
                <a:latin typeface="Cambria" panose="02040503050406030204" pitchFamily="18" charset="0"/>
              </a:rPr>
              <a:t>a</a:t>
            </a:r>
            <a:r>
              <a:rPr lang="vi-VN" sz="1600" dirty="0">
                <a:latin typeface="Cambria" panose="02040503050406030204" pitchFamily="18" charset="0"/>
              </a:rPr>
              <a:t>va</a:t>
            </a:r>
            <a:r>
              <a:rPr lang="hr-HR" sz="1600" dirty="0">
                <a:latin typeface="Cambria" panose="02040503050406030204" pitchFamily="18" charset="0"/>
              </a:rPr>
              <a:t>, kroz programe razmjene, s</a:t>
            </a:r>
            <a:r>
              <a:rPr lang="vi-VN" sz="1600" dirty="0">
                <a:latin typeface="Cambria" panose="02040503050406030204" pitchFamily="18" charset="0"/>
              </a:rPr>
              <a:t>porazum</a:t>
            </a:r>
            <a:r>
              <a:rPr lang="hr-HR" sz="1600" dirty="0">
                <a:latin typeface="Cambria" panose="02040503050406030204" pitchFamily="18" charset="0"/>
              </a:rPr>
              <a:t>e</a:t>
            </a:r>
            <a:r>
              <a:rPr lang="vi-VN" sz="1600" dirty="0">
                <a:latin typeface="Cambria" panose="02040503050406030204" pitchFamily="18" charset="0"/>
              </a:rPr>
              <a:t> o suradnji </a:t>
            </a:r>
            <a:endParaRPr lang="hr-HR" sz="16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hr-HR" sz="20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hr-HR" sz="20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hr-HR" sz="2000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hr-HR" sz="20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771604" cy="563562"/>
          </a:xfrm>
        </p:spPr>
        <p:txBody>
          <a:bodyPr/>
          <a:lstStyle/>
          <a:p>
            <a:r>
              <a:rPr lang="hr-HR" sz="2400" dirty="0">
                <a:solidFill>
                  <a:schemeClr val="bg1"/>
                </a:solidFill>
                <a:latin typeface="Cambria" panose="02040503050406030204" pitchFamily="18" charset="0"/>
              </a:rPr>
              <a:t>Financiranje programa i doktoranada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122923"/>
              </p:ext>
            </p:extLst>
          </p:nvPr>
        </p:nvGraphicFramePr>
        <p:xfrm>
          <a:off x="395536" y="1916832"/>
          <a:ext cx="6522720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679">
                <a:tc gridSpan="3"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latin typeface="Cambria" panose="02040503050406030204" pitchFamily="18" charset="0"/>
                        </a:rPr>
                        <a:t>Iznosi školarina za semestar</a:t>
                      </a:r>
                      <a:endParaRPr lang="en-US" sz="1600" b="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79"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Maks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Medijan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552"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3.700,00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B8141D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17.000,00   (22 500)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Arial" panose="020B0604020202020204" pitchFamily="34" charset="0"/>
                        </a:rPr>
                        <a:t>8.500,00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8" t="34031" r="40694" b="17824"/>
          <a:stretch/>
        </p:blipFill>
        <p:spPr bwMode="auto">
          <a:xfrm>
            <a:off x="323528" y="3094940"/>
            <a:ext cx="4663275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4087" y="4077072"/>
            <a:ext cx="3902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B8141D"/>
                </a:solidFill>
                <a:latin typeface="Cambria" panose="02040503050406030204" pitchFamily="18" charset="0"/>
              </a:rPr>
              <a:t>6600  u prirodnim znanostima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>
                <a:solidFill>
                  <a:srgbClr val="000000"/>
                </a:solidFill>
                <a:latin typeface="Cambria" panose="02040503050406030204" pitchFamily="18" charset="0"/>
              </a:rPr>
              <a:t>11 300  u društvenim znanostima</a:t>
            </a:r>
          </a:p>
        </p:txBody>
      </p:sp>
    </p:spTree>
    <p:extLst>
      <p:ext uri="{BB962C8B-B14F-4D97-AF65-F5344CB8AC3E}">
        <p14:creationId xmlns:p14="http://schemas.microsoft.com/office/powerpoint/2010/main" val="232976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803122" cy="563562"/>
          </a:xfrm>
        </p:spPr>
        <p:txBody>
          <a:bodyPr/>
          <a:lstStyle/>
          <a:p>
            <a:pPr algn="ctr"/>
            <a:r>
              <a:rPr lang="hr-HR" sz="2400" dirty="0">
                <a:solidFill>
                  <a:schemeClr val="bg1"/>
                </a:solidFill>
                <a:latin typeface="Cambria" panose="02040503050406030204" pitchFamily="18" charset="0"/>
              </a:rPr>
              <a:t>Za što se koriste sredstva od školarina?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25795"/>
              </p:ext>
            </p:extLst>
          </p:nvPr>
        </p:nvGraphicFramePr>
        <p:xfrm>
          <a:off x="107504" y="1484784"/>
          <a:ext cx="8884921" cy="4246063"/>
        </p:xfrm>
        <a:graphic>
          <a:graphicData uri="http://schemas.openxmlformats.org/drawingml/2006/table">
            <a:tbl>
              <a:tblPr/>
              <a:tblGrid>
                <a:gridCol w="2186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7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00598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Znanstveno područje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Sredstva od školarina</a:t>
                      </a:r>
                      <a:b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(ukupno)</a:t>
                      </a:r>
                      <a:b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2006.-2012.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Materijalni troškovi </a:t>
                      </a:r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istraživanja i nastave (bez honorara)</a:t>
                      </a:r>
                      <a:b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endParaRPr lang="hr-HR" sz="1200" b="0" i="0" u="none" strike="noStrike" dirty="0">
                        <a:solidFill>
                          <a:srgbClr val="0070C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onorar</a:t>
                      </a:r>
                      <a:r>
                        <a:rPr lang="hr-H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predavača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H</a:t>
                      </a:r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onorar</a:t>
                      </a:r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i</a:t>
                      </a:r>
                      <a:r>
                        <a:rPr lang="pt-B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 mentora 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Honorari vanjskih suradnika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Prirodne znanosti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11.442.140,29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6.531.089,55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1.015.349,71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269.887,16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1.003.205,76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Tehničke znanosti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55.207.934,63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17.190.850,07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32.252.731,78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3.406.142,44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2.701.379,80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Biomedicina i zdravstvo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49.680.101,17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20.259.350,20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5.933.783,92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571.142,00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2.789.739,44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Biotehničke znanosti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11.242.390,46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11.626.651,40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5.488.906,46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1.084.510,00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1.225.164,25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Društvene znanosti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63.563.812,21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19.876.215,88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17.008.448,35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7.164.051,77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7.521.935,15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Humanističke znanosti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40.875.229,98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7.420.592,42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11.315.541,09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3.615.657,09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7.498.966,60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294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Umjetničko područje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2.186.400,00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143.203,70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442.678,18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666.064,74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182.700,00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693"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Cambria" panose="02040503050406030204" pitchFamily="18" charset="0"/>
                        </a:rPr>
                        <a:t>Interdisciplinarna područja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13.303.965,21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3.892.271,90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4.630.779,87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3.290.352,62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847.199,46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Oval 33"/>
          <p:cNvSpPr/>
          <p:nvPr/>
        </p:nvSpPr>
        <p:spPr>
          <a:xfrm>
            <a:off x="6228184" y="4221088"/>
            <a:ext cx="1391816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798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99" name="HTMLText1" r:id="rId3" imgW="914400" imgH="228600"/>
        </mc:Choice>
        <mc:Fallback>
          <p:control name="HTMLText1" r:id="rId3" imgW="914400" imgH="228600">
            <p:pic>
              <p:nvPicPr>
                <p:cNvPr id="5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0" name="HTMLText2" r:id="rId4" imgW="914400" imgH="228600"/>
        </mc:Choice>
        <mc:Fallback>
          <p:control name="HTMLText2" r:id="rId4" imgW="914400" imgH="228600">
            <p:pic>
              <p:nvPicPr>
                <p:cNvPr id="6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1" name="HTMLText3" r:id="rId5" imgW="914400" imgH="228600"/>
        </mc:Choice>
        <mc:Fallback>
          <p:control name="HTMLText3" r:id="rId5" imgW="914400" imgH="228600">
            <p:pic>
              <p:nvPicPr>
                <p:cNvPr id="7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2" name="HTMLText4" r:id="rId6" imgW="914400" imgH="228600"/>
        </mc:Choice>
        <mc:Fallback>
          <p:control name="HTMLText4" r:id="rId6" imgW="914400" imgH="228600">
            <p:pic>
              <p:nvPicPr>
                <p:cNvPr id="8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3" name="HTMLText5" r:id="rId7" imgW="914400" imgH="228600"/>
        </mc:Choice>
        <mc:Fallback>
          <p:control name="HTMLText5" r:id="rId7" imgW="914400" imgH="228600">
            <p:pic>
              <p:nvPicPr>
                <p:cNvPr id="9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4" name="HTMLText6" r:id="rId8" imgW="914400" imgH="228600"/>
        </mc:Choice>
        <mc:Fallback>
          <p:control name="HTMLText6" r:id="rId8" imgW="914400" imgH="228600">
            <p:pic>
              <p:nvPicPr>
                <p:cNvPr id="10" name="HTMLText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5" name="HTMLText7" r:id="rId9" imgW="914400" imgH="228600"/>
        </mc:Choice>
        <mc:Fallback>
          <p:control name="HTMLText7" r:id="rId9" imgW="914400" imgH="228600">
            <p:pic>
              <p:nvPicPr>
                <p:cNvPr id="11" name="HTMLText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6" name="HTMLText8" r:id="rId10" imgW="914400" imgH="228600"/>
        </mc:Choice>
        <mc:Fallback>
          <p:control name="HTMLText8" r:id="rId10" imgW="914400" imgH="228600">
            <p:pic>
              <p:nvPicPr>
                <p:cNvPr id="12" name="HTMLText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7" name="HTMLText9" r:id="rId11" imgW="914400" imgH="228600"/>
        </mc:Choice>
        <mc:Fallback>
          <p:control name="HTMLText9" r:id="rId11" imgW="914400" imgH="228600">
            <p:pic>
              <p:nvPicPr>
                <p:cNvPr id="13" name="HTMLText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8" name="HTMLText10" r:id="rId12" imgW="914400" imgH="228600"/>
        </mc:Choice>
        <mc:Fallback>
          <p:control name="HTMLText10" r:id="rId12" imgW="914400" imgH="228600">
            <p:pic>
              <p:nvPicPr>
                <p:cNvPr id="14" name="HTMLText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09" name="HTMLText11" r:id="rId13" imgW="914400" imgH="228600"/>
        </mc:Choice>
        <mc:Fallback>
          <p:control name="HTMLText11" r:id="rId13" imgW="914400" imgH="228600">
            <p:pic>
              <p:nvPicPr>
                <p:cNvPr id="15" name="HTMLText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0" name="HTMLText12" r:id="rId14" imgW="914400" imgH="228600"/>
        </mc:Choice>
        <mc:Fallback>
          <p:control name="HTMLText12" r:id="rId14" imgW="914400" imgH="228600">
            <p:pic>
              <p:nvPicPr>
                <p:cNvPr id="16" name="HTMLText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1" name="HTMLText13" r:id="rId15" imgW="914400" imgH="228600"/>
        </mc:Choice>
        <mc:Fallback>
          <p:control name="HTMLText13" r:id="rId15" imgW="914400" imgH="228600">
            <p:pic>
              <p:nvPicPr>
                <p:cNvPr id="17" name="HTMLText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2" name="HTMLText14" r:id="rId16" imgW="914400" imgH="228600"/>
        </mc:Choice>
        <mc:Fallback>
          <p:control name="HTMLText14" r:id="rId16" imgW="914400" imgH="228600">
            <p:pic>
              <p:nvPicPr>
                <p:cNvPr id="18" name="HTMLText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3" name="HTMLText15" r:id="rId17" imgW="914400" imgH="228600"/>
        </mc:Choice>
        <mc:Fallback>
          <p:control name="HTMLText15" r:id="rId17" imgW="914400" imgH="228600">
            <p:pic>
              <p:nvPicPr>
                <p:cNvPr id="19" name="HTMLText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4" name="HTMLText16" r:id="rId18" imgW="914400" imgH="228600"/>
        </mc:Choice>
        <mc:Fallback>
          <p:control name="HTMLText16" r:id="rId18" imgW="914400" imgH="228600">
            <p:pic>
              <p:nvPicPr>
                <p:cNvPr id="20" name="HTMLText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5" name="HTMLText17" r:id="rId19" imgW="914400" imgH="228600"/>
        </mc:Choice>
        <mc:Fallback>
          <p:control name="HTMLText17" r:id="rId19" imgW="914400" imgH="228600">
            <p:pic>
              <p:nvPicPr>
                <p:cNvPr id="21" name="HTMLText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6" name="HTMLText18" r:id="rId20" imgW="914400" imgH="228600"/>
        </mc:Choice>
        <mc:Fallback>
          <p:control name="HTMLText18" r:id="rId20" imgW="914400" imgH="228600">
            <p:pic>
              <p:nvPicPr>
                <p:cNvPr id="22" name="HTMLText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7" name="HTMLText19" r:id="rId21" imgW="914400" imgH="228600"/>
        </mc:Choice>
        <mc:Fallback>
          <p:control name="HTMLText19" r:id="rId21" imgW="914400" imgH="228600">
            <p:pic>
              <p:nvPicPr>
                <p:cNvPr id="23" name="HTMLText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8" name="HTMLText20" r:id="rId22" imgW="914400" imgH="228600"/>
        </mc:Choice>
        <mc:Fallback>
          <p:control name="HTMLText20" r:id="rId22" imgW="914400" imgH="228600">
            <p:pic>
              <p:nvPicPr>
                <p:cNvPr id="24" name="HTMLText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19" name="HTMLText21" r:id="rId23" imgW="914400" imgH="228600"/>
        </mc:Choice>
        <mc:Fallback>
          <p:control name="HTMLText21" r:id="rId23" imgW="914400" imgH="228600">
            <p:pic>
              <p:nvPicPr>
                <p:cNvPr id="25" name="HTMLTex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20" name="HTMLText22" r:id="rId24" imgW="914400" imgH="228600"/>
        </mc:Choice>
        <mc:Fallback>
          <p:control name="HTMLText22" r:id="rId24" imgW="914400" imgH="228600">
            <p:pic>
              <p:nvPicPr>
                <p:cNvPr id="26" name="HTMLText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21" name="HTMLText23" r:id="rId25" imgW="914400" imgH="228600"/>
        </mc:Choice>
        <mc:Fallback>
          <p:control name="HTMLText23" r:id="rId25" imgW="914400" imgH="228600">
            <p:pic>
              <p:nvPicPr>
                <p:cNvPr id="27" name="HTMLText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22" name="HTMLText24" r:id="rId26" imgW="914400" imgH="228600"/>
        </mc:Choice>
        <mc:Fallback>
          <p:control name="HTMLText24" r:id="rId26" imgW="914400" imgH="228600">
            <p:pic>
              <p:nvPicPr>
                <p:cNvPr id="28" name="HTMLText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23" name="HTMLText25" r:id="rId27" imgW="914400" imgH="228600"/>
        </mc:Choice>
        <mc:Fallback>
          <p:control name="HTMLText25" r:id="rId27" imgW="914400" imgH="228600">
            <p:pic>
              <p:nvPicPr>
                <p:cNvPr id="29" name="HTMLText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24" name="HTMLText26" r:id="rId28" imgW="914400" imgH="228600"/>
        </mc:Choice>
        <mc:Fallback>
          <p:control name="HTMLText26" r:id="rId28" imgW="914400" imgH="228600">
            <p:pic>
              <p:nvPicPr>
                <p:cNvPr id="30" name="HTMLText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25" name="HTMLText27" r:id="rId29" imgW="914400" imgH="228600"/>
        </mc:Choice>
        <mc:Fallback>
          <p:control name="HTMLText27" r:id="rId29" imgW="914400" imgH="228600">
            <p:pic>
              <p:nvPicPr>
                <p:cNvPr id="31" name="HTMLText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26" name="HTMLText28" r:id="rId30" imgW="914400" imgH="228600"/>
        </mc:Choice>
        <mc:Fallback>
          <p:control name="HTMLText28" r:id="rId30" imgW="914400" imgH="228600">
            <p:pic>
              <p:nvPicPr>
                <p:cNvPr id="32" name="HTMLText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827" name="HTMLText29" r:id="rId31" imgW="914400" imgH="228600"/>
        </mc:Choice>
        <mc:Fallback>
          <p:control name="HTMLText29" r:id="rId31" imgW="914400" imgH="228600">
            <p:pic>
              <p:nvPicPr>
                <p:cNvPr id="33" name="HTMLText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4"/>
                <a:srcRect/>
                <a:stretch>
                  <a:fillRect/>
                </a:stretch>
              </p:blipFill>
              <p:spPr bwMode="auto">
                <a:xfrm>
                  <a:off x="762000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862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060704"/>
            <a:ext cx="8779859" cy="517660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sz="1600" b="1" dirty="0">
                <a:latin typeface="Cambria" panose="02040503050406030204" pitchFamily="18" charset="0"/>
              </a:rPr>
              <a:t>Oko 350</a:t>
            </a:r>
            <a:r>
              <a:rPr lang="vi-VN" sz="1600" b="1" dirty="0">
                <a:latin typeface="Cambria" panose="02040503050406030204" pitchFamily="18" charset="0"/>
              </a:rPr>
              <a:t>0 doktoranada </a:t>
            </a:r>
            <a:r>
              <a:rPr lang="vi-VN" sz="1600" dirty="0">
                <a:latin typeface="Cambria" panose="02040503050406030204" pitchFamily="18" charset="0"/>
              </a:rPr>
              <a:t>godišnje se upisu</a:t>
            </a:r>
            <a:r>
              <a:rPr lang="hr-HR" sz="1600" dirty="0">
                <a:latin typeface="Cambria" panose="02040503050406030204" pitchFamily="18" charset="0"/>
              </a:rPr>
              <a:t>je - </a:t>
            </a:r>
            <a:r>
              <a:rPr lang="hr-H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z</a:t>
            </a:r>
            <a:r>
              <a:rPr lang="vi-VN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avršenost </a:t>
            </a:r>
            <a:r>
              <a:rPr lang="hr-H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malo iznad </a:t>
            </a:r>
            <a:r>
              <a:rPr lang="vi-VN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10 </a:t>
            </a:r>
            <a:r>
              <a:rPr lang="hr-H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% </a:t>
            </a:r>
            <a:endParaRPr lang="vi-VN" sz="1600" dirty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latin typeface="Cambria" panose="02040503050406030204" pitchFamily="18" charset="0"/>
              </a:rPr>
              <a:t>N</a:t>
            </a:r>
            <a:r>
              <a:rPr lang="vi-VN" sz="1600" dirty="0">
                <a:latin typeface="Cambria" panose="02040503050406030204" pitchFamily="18" charset="0"/>
              </a:rPr>
              <a:t>ajviše se studijskih programa izvodi u </a:t>
            </a:r>
            <a:r>
              <a:rPr lang="vi-VN" sz="1600" b="1" dirty="0">
                <a:latin typeface="Cambria" panose="02040503050406030204" pitchFamily="18" charset="0"/>
              </a:rPr>
              <a:t>društvenom području</a:t>
            </a:r>
            <a:r>
              <a:rPr lang="hr-HR" sz="1600" b="1" dirty="0">
                <a:latin typeface="Cambria" panose="02040503050406030204" pitchFamily="18" charset="0"/>
              </a:rPr>
              <a:t> (ekonomije)</a:t>
            </a:r>
            <a:r>
              <a:rPr lang="hr-HR" sz="1600" dirty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Cambria" panose="02040503050406030204" pitchFamily="18" charset="0"/>
              </a:rPr>
              <a:t>Neki</a:t>
            </a:r>
            <a:r>
              <a:rPr lang="vi-VN" sz="1600" dirty="0">
                <a:latin typeface="Cambria" panose="02040503050406030204" pitchFamily="18" charset="0"/>
              </a:rPr>
              <a:t> program</a:t>
            </a:r>
            <a:r>
              <a:rPr lang="hr-HR" sz="1600" dirty="0">
                <a:latin typeface="Cambria" panose="02040503050406030204" pitchFamily="18" charset="0"/>
              </a:rPr>
              <a:t>i</a:t>
            </a:r>
            <a:r>
              <a:rPr lang="vi-VN" sz="1600" dirty="0">
                <a:latin typeface="Cambria" panose="02040503050406030204" pitchFamily="18" charset="0"/>
              </a:rPr>
              <a:t> </a:t>
            </a:r>
            <a:r>
              <a:rPr lang="vi-VN" sz="1600" b="1" dirty="0">
                <a:latin typeface="Cambria" panose="02040503050406030204" pitchFamily="18" charset="0"/>
              </a:rPr>
              <a:t>nemaju </a:t>
            </a:r>
            <a:r>
              <a:rPr lang="hr-HR" sz="1600" b="1" dirty="0">
                <a:latin typeface="Cambria" panose="02040503050406030204" pitchFamily="18" charset="0"/>
              </a:rPr>
              <a:t>ispunjene min. zakonske uvjete.</a:t>
            </a:r>
            <a:endParaRPr lang="hr-HR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Dio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 programa nema 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‘kritičnu masu’ (manje od </a:t>
            </a:r>
            <a:r>
              <a:rPr lang="vi-VN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1</a:t>
            </a:r>
            <a:r>
              <a:rPr lang="hr-H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0</a:t>
            </a:r>
            <a:r>
              <a:rPr lang="vi-VN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mentora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hr-H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K</a:t>
            </a:r>
            <a:r>
              <a:rPr lang="vi-VN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riterij</a:t>
            </a:r>
            <a:r>
              <a:rPr lang="hr-H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i</a:t>
            </a:r>
            <a:r>
              <a:rPr lang="vi-VN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za mentora 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najčešće samo 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izbor u znanstveno zvanje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1/3 programa nema 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nikakve 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mehanizme praćenja mentora.</a:t>
            </a:r>
          </a:p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Nijedan program 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u ovom vrednovanju 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nije 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prijavio s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lučaj </a:t>
            </a:r>
            <a:r>
              <a:rPr lang="vi-VN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plagiranja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U prosjeku </a:t>
            </a:r>
            <a:r>
              <a:rPr lang="hr-H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programi imaju nastavu cijelu 1. a ponekad i 2. godinu studija.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P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rogrami društ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i hum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hr-HR" sz="1600" dirty="0" err="1">
                <a:solidFill>
                  <a:schemeClr val="tx1"/>
                </a:solidFill>
                <a:latin typeface="Cambria" panose="02040503050406030204" pitchFamily="18" charset="0"/>
              </a:rPr>
              <a:t>zn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vi-VN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uključuju doktorande u projekte 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u manje od 10 % slučajeva. </a:t>
            </a:r>
            <a:endParaRPr lang="hr-HR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V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ećina studija kvote određuje prema interesu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 te upisuje sve prijavljene koji zadovoljavaju uvjete.</a:t>
            </a:r>
          </a:p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Pri upisu </a:t>
            </a:r>
            <a:r>
              <a:rPr lang="vi-VN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samo 9,5 % programa traži nacrt doktorskog rada</a:t>
            </a:r>
            <a:r>
              <a:rPr lang="hr-HR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, najčešće nema intervjua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Odlazna m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obilnost doktoranada vrlo je niska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 (dolazna je 0).</a:t>
            </a:r>
            <a:endParaRPr lang="vi-VN" sz="16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Školarine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 po semestru:</a:t>
            </a:r>
            <a:r>
              <a:rPr lang="vi-VN" sz="1600" dirty="0">
                <a:solidFill>
                  <a:schemeClr val="tx1"/>
                </a:solidFill>
                <a:latin typeface="Cambria" panose="02040503050406030204" pitchFamily="18" charset="0"/>
              </a:rPr>
              <a:t> 6600kn u prirodnim do </a:t>
            </a:r>
            <a:r>
              <a:rPr lang="hr-HR" sz="1600" dirty="0">
                <a:solidFill>
                  <a:schemeClr val="tx1"/>
                </a:solidFill>
                <a:latin typeface="Cambria" panose="02040503050406030204" pitchFamily="18" charset="0"/>
              </a:rPr>
              <a:t>11 300 u društvenim.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6742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latin typeface="Cambria" panose="02040503050406030204" pitchFamily="18" charset="0"/>
              </a:rPr>
              <a:t>Izdvojeno</a:t>
            </a:r>
            <a:r>
              <a:rPr lang="hr-H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599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328928"/>
            <a:ext cx="8779859" cy="4797236"/>
          </a:xfrm>
        </p:spPr>
        <p:txBody>
          <a:bodyPr/>
          <a:lstStyle/>
          <a:p>
            <a:r>
              <a:rPr lang="hr-HR" sz="1600" b="1" dirty="0"/>
              <a:t>Programskim ugovorima financirat će se </a:t>
            </a:r>
            <a:r>
              <a:rPr lang="hr-HR" sz="1600" dirty="0"/>
              <a:t>sve razine studijskih programa, od preddiplomskih do doktorskih studija, i </a:t>
            </a:r>
            <a:r>
              <a:rPr lang="hr-HR" sz="1600" b="1" dirty="0"/>
              <a:t>sve vrste studenata</a:t>
            </a:r>
            <a:r>
              <a:rPr lang="hr-HR" sz="1600" dirty="0"/>
              <a:t>.</a:t>
            </a:r>
          </a:p>
          <a:p>
            <a:r>
              <a:rPr lang="hr-HR" sz="1600" dirty="0"/>
              <a:t>Upise (i uspješan završetak) prijediplomskog, diplomskog i doktorskog studija usmjeriti na prirodne i tehničke znanosti.</a:t>
            </a:r>
          </a:p>
          <a:p>
            <a:endParaRPr lang="hr-HR" sz="1600" dirty="0"/>
          </a:p>
          <a:p>
            <a:r>
              <a:rPr lang="vi-VN" sz="1600" b="1" dirty="0"/>
              <a:t>Osnovati doktorske škole na </a:t>
            </a:r>
            <a:r>
              <a:rPr lang="vi-VN" sz="1600" dirty="0"/>
              <a:t>sveučilišnoj</a:t>
            </a:r>
            <a:r>
              <a:rPr lang="vi-VN" sz="1600" b="1" dirty="0"/>
              <a:t> institucijskoj razini</a:t>
            </a:r>
            <a:r>
              <a:rPr lang="vi-VN" sz="1600" dirty="0"/>
              <a:t>, međunarodne</a:t>
            </a:r>
            <a:r>
              <a:rPr lang="hr-HR" sz="1600" dirty="0"/>
              <a:t> </a:t>
            </a:r>
            <a:r>
              <a:rPr lang="vi-VN" sz="1600" dirty="0"/>
              <a:t>združene </a:t>
            </a:r>
            <a:r>
              <a:rPr lang="hr-HR" sz="1600" dirty="0"/>
              <a:t>d</a:t>
            </a:r>
            <a:r>
              <a:rPr lang="vi-VN" sz="1600" dirty="0"/>
              <a:t>oktorske studije i nacionalne doktorske studije </a:t>
            </a:r>
            <a:r>
              <a:rPr lang="vi-VN" sz="1600" b="1" dirty="0"/>
              <a:t>s najmanje 80 % istraživačke</a:t>
            </a:r>
            <a:r>
              <a:rPr lang="hr-HR" sz="1600" b="1" dirty="0"/>
              <a:t> </a:t>
            </a:r>
            <a:r>
              <a:rPr lang="vi-VN" sz="1600" b="1" dirty="0"/>
              <a:t>komponente </a:t>
            </a:r>
            <a:r>
              <a:rPr lang="vi-VN" sz="1600" dirty="0"/>
              <a:t>na temeljima postojećih kvalitetnih doktorskih studija. </a:t>
            </a:r>
            <a:endParaRPr lang="hr-HR" sz="1600" dirty="0"/>
          </a:p>
          <a:p>
            <a:endParaRPr lang="hr-HR" sz="1600" dirty="0"/>
          </a:p>
          <a:p>
            <a:r>
              <a:rPr lang="hr-HR" sz="1600" dirty="0"/>
              <a:t>Uvesti </a:t>
            </a:r>
            <a:r>
              <a:rPr lang="vi-VN" sz="1600" dirty="0"/>
              <a:t>mentorsk</a:t>
            </a:r>
            <a:r>
              <a:rPr lang="hr-HR" sz="1600" dirty="0"/>
              <a:t>i</a:t>
            </a:r>
            <a:r>
              <a:rPr lang="vi-VN" sz="1600" dirty="0"/>
              <a:t> rad na svim studijskim razinama i doktorskoj izobrazbi u „redovno“ nastavno</a:t>
            </a:r>
            <a:r>
              <a:rPr lang="hr-HR" sz="1600" dirty="0"/>
              <a:t> </a:t>
            </a:r>
            <a:r>
              <a:rPr lang="vi-VN" sz="1600" dirty="0"/>
              <a:t>i istraživačko opterećenje</a:t>
            </a:r>
            <a:r>
              <a:rPr lang="hr-HR" sz="1600" dirty="0"/>
              <a:t>.</a:t>
            </a:r>
          </a:p>
          <a:p>
            <a:endParaRPr lang="hr-HR" sz="1600" dirty="0"/>
          </a:p>
          <a:p>
            <a:r>
              <a:rPr lang="hr-HR" sz="1600" dirty="0"/>
              <a:t>Do 2020. svaka sveučilišna sastavnica trebala bi izvoditi barem jedan doktorski i/ili diplomski studijski program na engleskom jeziku.</a:t>
            </a:r>
          </a:p>
          <a:p>
            <a:pPr marL="0" indent="0">
              <a:buNone/>
            </a:pPr>
            <a:endParaRPr lang="hr-HR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763400" cy="563562"/>
          </a:xfrm>
        </p:spPr>
        <p:txBody>
          <a:bodyPr/>
          <a:lstStyle/>
          <a:p>
            <a:r>
              <a:rPr lang="hr-HR" sz="2400" dirty="0"/>
              <a:t>Strategija obrazovanja, znanosti i tehnologije</a:t>
            </a:r>
          </a:p>
        </p:txBody>
      </p:sp>
    </p:spTree>
    <p:extLst>
      <p:ext uri="{BB962C8B-B14F-4D97-AF65-F5344CB8AC3E}">
        <p14:creationId xmlns:p14="http://schemas.microsoft.com/office/powerpoint/2010/main" val="479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81438"/>
            <a:ext cx="8928991" cy="49447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AZVO djeluje temeljem: </a:t>
            </a:r>
          </a:p>
          <a:p>
            <a:r>
              <a:rPr lang="vi-VN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2"/>
              </a:rPr>
              <a:t>Zakon</a:t>
            </a:r>
            <a:r>
              <a:rPr lang="hr-HR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2"/>
              </a:rPr>
              <a:t>a</a:t>
            </a:r>
            <a:r>
              <a:rPr lang="vi-VN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2"/>
              </a:rPr>
              <a:t> o osiguravanju kvalitete u znanosti i visokom obrazovanju</a:t>
            </a:r>
            <a:r>
              <a:rPr lang="vi-VN" sz="1800" u="sng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endParaRPr lang="hr-HR" sz="1800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vi-VN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3"/>
              </a:rPr>
              <a:t>Zakon</a:t>
            </a:r>
            <a:r>
              <a:rPr lang="hr-HR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3"/>
              </a:rPr>
              <a:t>a</a:t>
            </a:r>
            <a:r>
              <a:rPr lang="vi-VN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3"/>
              </a:rPr>
              <a:t> o znanstvenoj djelatnosti i visokom obrazovanju </a:t>
            </a:r>
            <a:endParaRPr lang="hr-HR" sz="1800" u="sng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vi-VN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4"/>
              </a:rPr>
              <a:t>Zakon</a:t>
            </a:r>
            <a:r>
              <a:rPr lang="hr-HR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4"/>
              </a:rPr>
              <a:t>a</a:t>
            </a:r>
            <a:r>
              <a:rPr lang="vi-VN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4"/>
              </a:rPr>
              <a:t> o priznavanju inozemnih obrazovnih kvalifikacija</a:t>
            </a:r>
            <a:endParaRPr lang="hr-HR" sz="1800" u="sng" dirty="0">
              <a:latin typeface="Cambria" panose="02040503050406030204" pitchFamily="18" charset="0"/>
              <a:hlinkClick r:id="rId5"/>
            </a:endParaRPr>
          </a:p>
          <a:p>
            <a:r>
              <a:rPr lang="vi-VN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5"/>
              </a:rPr>
              <a:t>Pravilnik</a:t>
            </a:r>
            <a:r>
              <a:rPr lang="hr-HR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5"/>
              </a:rPr>
              <a:t>a</a:t>
            </a:r>
            <a:r>
              <a:rPr lang="vi-VN" sz="1800" u="sng" dirty="0">
                <a:solidFill>
                  <a:srgbClr val="0070C0"/>
                </a:solidFill>
                <a:latin typeface="Cambria" panose="02040503050406030204" pitchFamily="18" charset="0"/>
                <a:hlinkClick r:id="rId5"/>
              </a:rPr>
              <a:t> o sadržaju dopusnice, te uvjetima za izdavanje dopusnice za obavljanje djelatnosti visokog obrazovanja, izvođenje studijskih programa i reakreditaciju visokih učilišta („Narodne novine“, broj 24/10)</a:t>
            </a:r>
            <a:endParaRPr lang="vi-VN" sz="1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r>
              <a:rPr lang="vi-VN" sz="1800" dirty="0">
                <a:solidFill>
                  <a:srgbClr val="0070C0"/>
                </a:solidFill>
                <a:latin typeface="Cambria" panose="02040503050406030204" pitchFamily="18" charset="0"/>
                <a:hlinkClick r:id="rId6"/>
              </a:rPr>
              <a:t>Pravilnik</a:t>
            </a:r>
            <a:r>
              <a:rPr lang="hr-HR" sz="1800" dirty="0">
                <a:solidFill>
                  <a:srgbClr val="0070C0"/>
                </a:solidFill>
                <a:latin typeface="Cambria" panose="02040503050406030204" pitchFamily="18" charset="0"/>
                <a:hlinkClick r:id="rId6"/>
              </a:rPr>
              <a:t>a</a:t>
            </a:r>
            <a:r>
              <a:rPr lang="vi-VN" sz="1800" dirty="0">
                <a:solidFill>
                  <a:srgbClr val="0070C0"/>
                </a:solidFill>
                <a:latin typeface="Cambria" panose="02040503050406030204" pitchFamily="18" charset="0"/>
                <a:hlinkClick r:id="rId6"/>
              </a:rPr>
              <a:t> o uvjetima za izdavanje dopusnice za obavljanje znanstvene djelatnosti, uvjetima za reakreditaciju znanstvenih organizacija i sadržaju dopusnice („Narodne novine“, broj 83/2010).</a:t>
            </a:r>
            <a:endParaRPr lang="hr-HR" sz="18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1800" dirty="0">
                <a:solidFill>
                  <a:srgbClr val="0070C0"/>
                </a:solidFill>
                <a:latin typeface="Cambria" panose="02040503050406030204" pitchFamily="18" charset="0"/>
                <a:hlinkClick r:id="rId7"/>
              </a:rPr>
              <a:t>Interni akti AZVO-a</a:t>
            </a:r>
            <a:r>
              <a:rPr lang="hr-HR" sz="1800" dirty="0">
                <a:solidFill>
                  <a:srgbClr val="0070C0"/>
                </a:solidFill>
                <a:latin typeface="Cambria" panose="02040503050406030204" pitchFamily="18" charset="0"/>
              </a:rPr>
              <a:t>:</a:t>
            </a:r>
          </a:p>
          <a:p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</a:rPr>
              <a:t>Poslovnik o radu i Kodeks ponašanja Akreditacijskog savjeta</a:t>
            </a:r>
          </a:p>
          <a:p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  <a:hlinkClick r:id="rId8"/>
              </a:rPr>
              <a:t>Postupak reakreditacije</a:t>
            </a:r>
            <a:endParaRPr lang="hr-HR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</a:rPr>
              <a:t>Načela i kriteriji reakreditacije (</a:t>
            </a: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  <a:hlinkClick r:id="rId9"/>
              </a:rPr>
              <a:t>VU-</a:t>
            </a: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</a:rPr>
              <a:t>a, </a:t>
            </a: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  <a:hlinkClick r:id="rId10"/>
              </a:rPr>
              <a:t>doktorskih programa</a:t>
            </a: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  <a:hlinkClick r:id="rId11"/>
              </a:rPr>
              <a:t>znanstvenih organizacija</a:t>
            </a: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</a:rPr>
              <a:t>Obrasci (za izradu </a:t>
            </a:r>
            <a:r>
              <a:rPr lang="hr-HR" sz="1800" dirty="0" err="1">
                <a:solidFill>
                  <a:schemeClr val="tx1"/>
                </a:solidFill>
                <a:latin typeface="Cambria" panose="02040503050406030204" pitchFamily="18" charset="0"/>
              </a:rPr>
              <a:t>samoanaliza</a:t>
            </a:r>
            <a:r>
              <a:rPr lang="hr-HR" sz="1800" dirty="0">
                <a:solidFill>
                  <a:schemeClr val="tx1"/>
                </a:solidFill>
                <a:latin typeface="Cambria" panose="02040503050406030204" pitchFamily="18" charset="0"/>
              </a:rPr>
              <a:t>, za izradu završnog izvješća)</a:t>
            </a:r>
            <a:endParaRPr lang="vi-VN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hr-HR" sz="1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8034240" cy="563562"/>
          </a:xfrm>
        </p:spPr>
        <p:txBody>
          <a:bodyPr>
            <a:noAutofit/>
          </a:bodyPr>
          <a:lstStyle/>
          <a:p>
            <a:pPr algn="ctr"/>
            <a:r>
              <a:rPr lang="hr-HR" sz="2800" dirty="0">
                <a:solidFill>
                  <a:schemeClr val="bg1"/>
                </a:solidFill>
                <a:latin typeface="Cambria" panose="02040503050406030204" pitchFamily="18" charset="0"/>
              </a:rPr>
              <a:t>Zakonska podloga za pilot projekt programskog vrednovanja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63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3" t="15042" r="4436" b="5555"/>
          <a:stretch/>
        </p:blipFill>
        <p:spPr>
          <a:xfrm>
            <a:off x="-684584" y="980728"/>
            <a:ext cx="11017224" cy="53029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8322272" cy="563562"/>
          </a:xfrm>
        </p:spPr>
        <p:txBody>
          <a:bodyPr>
            <a:noAutofit/>
          </a:bodyPr>
          <a:lstStyle/>
          <a:p>
            <a:r>
              <a:rPr lang="hr-HR" sz="1600" dirty="0">
                <a:solidFill>
                  <a:schemeClr val="bg1"/>
                </a:solidFill>
                <a:latin typeface="Cambria" panose="02040503050406030204" pitchFamily="18" charset="0"/>
              </a:rPr>
              <a:t>www.azvo.hr/hr/vrednovanja/vrednovanja-u-znanosti/reakreditacija-doktorskih-studijskih-programa/korisni-dokumenti</a:t>
            </a:r>
          </a:p>
        </p:txBody>
      </p:sp>
    </p:spTree>
    <p:extLst>
      <p:ext uri="{BB962C8B-B14F-4D97-AF65-F5344CB8AC3E}">
        <p14:creationId xmlns:p14="http://schemas.microsoft.com/office/powerpoint/2010/main" val="148656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484784"/>
            <a:ext cx="8779859" cy="54726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Cambria" panose="02040503050406030204" pitchFamily="18" charset="0"/>
              </a:rPr>
              <a:t>Uloga Agencije i cilj akreditacije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Cambria" panose="02040503050406030204" pitchFamily="18" charset="0"/>
              </a:rPr>
              <a:t>Tematsko vrednovanje DS-a i javna savjetovanja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Cambria" panose="02040503050406030204" pitchFamily="18" charset="0"/>
              </a:rPr>
              <a:t>Reakreditacija doktorskih studija kao programsko vrednovanje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Cambria" panose="02040503050406030204" pitchFamily="18" charset="0"/>
              </a:rPr>
              <a:t>Standardi i kriteriji kroz primjere dobre prakse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latin typeface="Cambria" panose="02040503050406030204" pitchFamily="18" charset="0"/>
              </a:rPr>
              <a:t>Preporuke za nacionalne politike</a:t>
            </a:r>
          </a:p>
          <a:p>
            <a:pPr marL="457200" indent="-457200">
              <a:buFont typeface="+mj-lt"/>
              <a:buAutoNum type="arabicPeriod"/>
            </a:pPr>
            <a:endParaRPr lang="hr-HR" sz="2400" dirty="0">
              <a:latin typeface="Cambria" panose="02040503050406030204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>
                <a:solidFill>
                  <a:schemeClr val="bg1"/>
                </a:solidFill>
                <a:latin typeface="Cambria" panose="02040503050406030204" pitchFamily="18" charset="0"/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1837971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/>
              <a:t>Standardi i kriteriji </a:t>
            </a:r>
          </a:p>
          <a:p>
            <a:pPr marL="0" indent="0" algn="ctr">
              <a:buNone/>
            </a:pPr>
            <a:r>
              <a:rPr lang="hr-HR" b="1" dirty="0"/>
              <a:t>kroz primjere dobre prakse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4708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168" y="980728"/>
            <a:ext cx="8779859" cy="5160750"/>
          </a:xfrm>
        </p:spPr>
        <p:txBody>
          <a:bodyPr/>
          <a:lstStyle/>
          <a:p>
            <a:endParaRPr lang="hr-HR" sz="1800" dirty="0">
              <a:latin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27819"/>
            <a:ext cx="8244408" cy="563562"/>
          </a:xfrm>
        </p:spPr>
        <p:txBody>
          <a:bodyPr/>
          <a:lstStyle/>
          <a:p>
            <a:r>
              <a:rPr lang="hr-HR" sz="2400" dirty="0">
                <a:latin typeface="Cambria" panose="02040503050406030204" pitchFamily="18" charset="0"/>
              </a:rPr>
              <a:t>Ishodi učenja na razini programa i povezanost sa sadržajima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499"/>
            <a:ext cx="1890000" cy="1063125"/>
          </a:xfrm>
          <a:prstGeom prst="rect">
            <a:avLst/>
          </a:prstGeom>
        </p:spPr>
      </p:pic>
      <p:pic>
        <p:nvPicPr>
          <p:cNvPr id="15" name="Picture 14" descr="IZRADA SAMOANALIZE-PRIJEDLOG OBRASCA_novi_17.11.2016.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3403" r="16741" b="26900"/>
          <a:stretch/>
        </p:blipFill>
        <p:spPr>
          <a:xfrm>
            <a:off x="1115616" y="1052736"/>
            <a:ext cx="6558453" cy="50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5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52" t="13370" r="21708" b="4969"/>
          <a:stretch/>
        </p:blipFill>
        <p:spPr>
          <a:xfrm>
            <a:off x="467544" y="1196752"/>
            <a:ext cx="8280920" cy="57250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602192" cy="563562"/>
          </a:xfrm>
        </p:spPr>
        <p:txBody>
          <a:bodyPr/>
          <a:lstStyle/>
          <a:p>
            <a:r>
              <a:rPr lang="hr-HR" dirty="0">
                <a:latin typeface="Cambria" panose="02040503050406030204" pitchFamily="18" charset="0"/>
              </a:rPr>
              <a:t>Europski i hrvatski kvalifikacijski okvir</a:t>
            </a:r>
          </a:p>
        </p:txBody>
      </p:sp>
    </p:spTree>
    <p:extLst>
      <p:ext uri="{BB962C8B-B14F-4D97-AF65-F5344CB8AC3E}">
        <p14:creationId xmlns:p14="http://schemas.microsoft.com/office/powerpoint/2010/main" val="70834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68" y="327819"/>
            <a:ext cx="7828932" cy="563562"/>
          </a:xfrm>
        </p:spPr>
        <p:txBody>
          <a:bodyPr/>
          <a:lstStyle/>
          <a:p>
            <a:pPr algn="ctr"/>
            <a:r>
              <a:rPr lang="hr-HR" sz="2800" dirty="0">
                <a:latin typeface="Cambria" panose="02040503050406030204" pitchFamily="18" charset="0"/>
              </a:rPr>
              <a:t>Minimalni zakonski uvjeti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568994"/>
              </p:ext>
            </p:extLst>
          </p:nvPr>
        </p:nvGraphicFramePr>
        <p:xfrm>
          <a:off x="227233" y="1340768"/>
          <a:ext cx="9069795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Document" r:id="rId3" imgW="6640250" imgH="3826319" progId="Word.Document.12">
                  <p:embed/>
                </p:oleObj>
              </mc:Choice>
              <mc:Fallback>
                <p:oleObj name="Document" r:id="rId3" imgW="6640250" imgH="3826319" progId="Word.Document.12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33" y="1340768"/>
                        <a:ext cx="9069795" cy="525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184100" y="5157192"/>
            <a:ext cx="5396011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38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eaLnBrk="0" hangingPunct="0">
              <a:buNone/>
            </a:pPr>
            <a:endParaRPr lang="hr-HR" sz="2800" dirty="0"/>
          </a:p>
          <a:p>
            <a:pPr marL="0" lvl="0" indent="0" defTabSz="914400" eaLnBrk="0" hangingPunct="0">
              <a:buNone/>
            </a:pPr>
            <a:r>
              <a:rPr lang="hr-HR" sz="2800" dirty="0"/>
              <a:t> </a:t>
            </a:r>
            <a:endParaRPr lang="hr-HR" sz="2500" kern="0" dirty="0">
              <a:latin typeface="Arial"/>
              <a:ea typeface="+mn-ea"/>
            </a:endParaRPr>
          </a:p>
          <a:p>
            <a:pPr lvl="0" defTabSz="914400" eaLnBrk="0" hangingPunct="0">
              <a:buFontTx/>
              <a:buChar char="•"/>
            </a:pPr>
            <a:endParaRPr lang="hr-HR" sz="2500" kern="0" dirty="0">
              <a:latin typeface="Arial"/>
              <a:ea typeface="+mn-ea"/>
            </a:endParaRPr>
          </a:p>
          <a:p>
            <a:pPr marL="0" lvl="0" indent="0" defTabSz="914400" eaLnBrk="0" hangingPunct="0">
              <a:buNone/>
            </a:pPr>
            <a:r>
              <a:rPr lang="hr-HR" sz="2500" kern="0" dirty="0">
                <a:latin typeface="Arial"/>
                <a:ea typeface="+mn-ea"/>
              </a:rPr>
              <a:t> 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114" y="341745"/>
            <a:ext cx="7502196" cy="563419"/>
          </a:xfrm>
        </p:spPr>
        <p:txBody>
          <a:bodyPr anchor="t"/>
          <a:lstStyle/>
          <a:p>
            <a:pPr algn="ctr"/>
            <a:r>
              <a:rPr lang="hr-HR" sz="2400" dirty="0">
                <a:latin typeface="Cambria" panose="02040503050406030204" pitchFamily="18" charset="0"/>
              </a:rPr>
              <a:t>Dodatni uvjeti Akreditacijskog savjeta</a:t>
            </a:r>
            <a:br>
              <a:rPr lang="hr-HR" sz="2800" dirty="0">
                <a:latin typeface="Cambria" panose="02040503050406030204" pitchFamily="18" charset="0"/>
              </a:rPr>
            </a:br>
            <a:endParaRPr lang="hr-HR" sz="28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539456"/>
            <a:ext cx="2235200" cy="151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2581"/>
              </p:ext>
            </p:extLst>
          </p:nvPr>
        </p:nvGraphicFramePr>
        <p:xfrm>
          <a:off x="286472" y="1052736"/>
          <a:ext cx="7462838" cy="544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name="Document" r:id="rId4" imgW="6260386" imgH="4838903" progId="Word.Document.12">
                  <p:embed/>
                </p:oleObj>
              </mc:Choice>
              <mc:Fallback>
                <p:oleObj name="Document" r:id="rId4" imgW="6260386" imgH="4838903" progId="Word.Document.12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2" y="1052736"/>
                        <a:ext cx="7462838" cy="544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07904" y="2060848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2920518" y="4797152"/>
            <a:ext cx="445979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0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484784"/>
            <a:ext cx="8779859" cy="4641380"/>
          </a:xfrm>
        </p:spPr>
        <p:txBody>
          <a:bodyPr/>
          <a:lstStyle/>
          <a:p>
            <a:pPr marL="0" indent="0" fontAlgn="ctr">
              <a:buNone/>
            </a:pPr>
            <a:r>
              <a:rPr lang="hr-HR" sz="2000" dirty="0">
                <a:latin typeface="Cambria" panose="02040503050406030204" pitchFamily="18" charset="0"/>
              </a:rPr>
              <a:t>PROFIL I REPUTACIJA</a:t>
            </a:r>
          </a:p>
          <a:p>
            <a:pPr marL="0" indent="0" fontAlgn="ctr">
              <a:buNone/>
            </a:pPr>
            <a:r>
              <a:rPr lang="hr-HR" sz="2000" dirty="0">
                <a:latin typeface="Cambria" panose="02040503050406030204" pitchFamily="18" charset="0"/>
              </a:rPr>
              <a:t>Visoko je učilište </a:t>
            </a:r>
            <a:r>
              <a:rPr lang="hr-HR" sz="2000" dirty="0">
                <a:solidFill>
                  <a:srgbClr val="FF0000"/>
                </a:solidFill>
                <a:latin typeface="Cambria" panose="02040503050406030204" pitchFamily="18" charset="0"/>
              </a:rPr>
              <a:t>prepoznatljiva institucija </a:t>
            </a:r>
            <a:r>
              <a:rPr lang="hr-HR" sz="2000" dirty="0">
                <a:latin typeface="Cambria" panose="02040503050406030204" pitchFamily="18" charset="0"/>
              </a:rPr>
              <a:t>po istraživačkim postignućima.  </a:t>
            </a:r>
          </a:p>
          <a:p>
            <a:pPr fontAlgn="ctr"/>
            <a:r>
              <a:rPr lang="hr-HR" sz="2000" dirty="0">
                <a:latin typeface="Cambria" panose="02040503050406030204" pitchFamily="18" charset="0"/>
              </a:rPr>
              <a:t>VU prikazuje znanstvenu </a:t>
            </a:r>
            <a:r>
              <a:rPr lang="hr-HR" sz="2000" dirty="0">
                <a:solidFill>
                  <a:srgbClr val="FF0000"/>
                </a:solidFill>
                <a:latin typeface="Cambria" panose="02040503050406030204" pitchFamily="18" charset="0"/>
              </a:rPr>
              <a:t>reputaciju</a:t>
            </a:r>
            <a:r>
              <a:rPr lang="hr-HR" sz="2000" dirty="0">
                <a:latin typeface="Cambria" panose="02040503050406030204" pitchFamily="18" charset="0"/>
              </a:rPr>
              <a:t> studija (</a:t>
            </a:r>
            <a:r>
              <a:rPr lang="hr-HR" sz="2000" u="sng" dirty="0">
                <a:latin typeface="Cambria" panose="02040503050406030204" pitchFamily="18" charset="0"/>
              </a:rPr>
              <a:t>voditelja</a:t>
            </a:r>
            <a:r>
              <a:rPr lang="hr-HR" sz="2000" dirty="0">
                <a:latin typeface="Cambria" panose="02040503050406030204" pitchFamily="18" charset="0"/>
              </a:rPr>
              <a:t>, mentora i znanstvenika, ali i svojih završenih doktoranada) </a:t>
            </a:r>
          </a:p>
          <a:p>
            <a:pPr fontAlgn="ctr"/>
            <a:r>
              <a:rPr lang="hr-HR" sz="2000" dirty="0">
                <a:latin typeface="Cambria" panose="02040503050406030204" pitchFamily="18" charset="0"/>
              </a:rPr>
              <a:t>Daje osvrt na utjecaj radova </a:t>
            </a:r>
          </a:p>
          <a:p>
            <a:pPr fontAlgn="ctr"/>
            <a:r>
              <a:rPr lang="hr-HR" sz="2000" dirty="0">
                <a:latin typeface="Cambria" panose="02040503050406030204" pitchFamily="18" charset="0"/>
              </a:rPr>
              <a:t>Radove prikazuje u tablicama </a:t>
            </a:r>
          </a:p>
          <a:p>
            <a:pPr fontAlgn="ctr"/>
            <a:r>
              <a:rPr lang="hr-HR" sz="2000" dirty="0">
                <a:latin typeface="Cambria" panose="02040503050406030204" pitchFamily="18" charset="0"/>
              </a:rPr>
              <a:t>Popis domaćih i međunarodnih istraživačkih suradnji, projekata, centara izvrsnosti, prijenosa znanja, transfera tehnologija, specifičnih izdanja</a:t>
            </a:r>
          </a:p>
          <a:p>
            <a:pPr marL="457200" indent="-457200">
              <a:buFont typeface="+mj-lt"/>
              <a:buAutoNum type="arabicPeriod"/>
            </a:pPr>
            <a:endParaRPr lang="hr-H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dirty="0"/>
          </a:p>
          <a:p>
            <a:pPr marL="457200" lvl="0" indent="-457200" defTabSz="914400" eaLnBrk="0" hangingPunct="0">
              <a:buNone/>
            </a:pPr>
            <a:endParaRPr lang="hr-HR" sz="2400" kern="0" dirty="0">
              <a:latin typeface="Arial"/>
              <a:ea typeface="+mn-ea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260648"/>
            <a:ext cx="7825468" cy="864096"/>
          </a:xfrm>
        </p:spPr>
        <p:txBody>
          <a:bodyPr/>
          <a:lstStyle/>
          <a:p>
            <a:pPr algn="ctr"/>
            <a:r>
              <a:rPr lang="hr-HR" sz="2400" dirty="0">
                <a:latin typeface="Cambria" panose="02040503050406030204" pitchFamily="18" charset="0"/>
              </a:rPr>
              <a:t>1. NASTAVNIČKI, MENTORSKI KAPACITETI I INFRASTRUKTURA</a:t>
            </a:r>
            <a:br>
              <a:rPr lang="hr-HR" sz="2000" dirty="0"/>
            </a:b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55723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237661"/>
              </p:ext>
            </p:extLst>
          </p:nvPr>
        </p:nvGraphicFramePr>
        <p:xfrm>
          <a:off x="210168" y="1052736"/>
          <a:ext cx="8466287" cy="5184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7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9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4575">
                <a:tc>
                  <a:txBody>
                    <a:bodyPr/>
                    <a:lstStyle/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1000"/>
                        </a:spcAft>
                        <a:buSzPts val="900"/>
                        <a:buFontTx/>
                        <a:buNone/>
                      </a:pPr>
                      <a:r>
                        <a:rPr lang="hr-HR" sz="16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Broj i opterećenost nastavnika </a:t>
                      </a: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1000"/>
                        </a:spcAft>
                        <a:buSzPts val="900"/>
                        <a:buFontTx/>
                        <a:buNone/>
                      </a:pPr>
                      <a:endParaRPr lang="hr-HR" sz="1600" kern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1000"/>
                        </a:spcAft>
                        <a:buSzPts val="900"/>
                        <a:buFontTx/>
                        <a:buNone/>
                      </a:pPr>
                      <a:r>
                        <a:rPr lang="hr-HR" sz="16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Nastavnici su visokokvalificirani znanstvenici za predmete koje drže</a:t>
                      </a: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1000"/>
                        </a:spcAft>
                        <a:buSzPts val="900"/>
                        <a:buFontTx/>
                        <a:buNone/>
                      </a:pPr>
                      <a:endParaRPr lang="hr-HR" sz="1600" kern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1000"/>
                        </a:spcAft>
                        <a:buSzPts val="900"/>
                        <a:buFontTx/>
                        <a:buNone/>
                      </a:pPr>
                      <a:r>
                        <a:rPr lang="hr-HR" sz="16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Broj i kvalifikacije mentora osiguravaju kvalitetnu izradu doktorskoga rada</a:t>
                      </a: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1000"/>
                        </a:spcAft>
                        <a:buSzPts val="900"/>
                        <a:buFontTx/>
                        <a:buNone/>
                      </a:pPr>
                      <a:endParaRPr lang="hr-HR" sz="1600" kern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1000"/>
                        </a:spcAft>
                        <a:buSzPts val="900"/>
                        <a:buFontTx/>
                        <a:buNone/>
                      </a:pPr>
                      <a:endParaRPr lang="hr-HR" sz="1600" kern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1000"/>
                        </a:spcAft>
                        <a:buSzPts val="900"/>
                        <a:buFontTx/>
                        <a:buNone/>
                      </a:pPr>
                      <a:endParaRPr lang="hr-HR" sz="1600" kern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457200" lvl="1" indent="0" algn="l">
                        <a:lnSpc>
                          <a:spcPct val="107000"/>
                        </a:lnSpc>
                        <a:spcAft>
                          <a:spcPts val="1000"/>
                        </a:spcAft>
                        <a:buSzPts val="900"/>
                        <a:buFontTx/>
                        <a:buNone/>
                      </a:pPr>
                      <a:r>
                        <a:rPr lang="hr-HR" sz="16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Oprema i prostor</a:t>
                      </a: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Više od 50 % doktorskog studija izvodi vlastiti kadar,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ukupno nastavno opterećenje nastavnika prikladno.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kern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Sa što većim brojem visoko kvalitetnih</a:t>
                      </a:r>
                      <a:r>
                        <a:rPr lang="hr-HR" sz="1600" kern="1200" baseline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6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znanstvenih radova relevantnih za područje i polje studija.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kern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Dovoljan broj kvalitetnih mentora (omjer 1:3) sa što kvalitetnijim i brojnijim publikacijama za područje i polje studija, aktivno vođenje i/ili sudjelovanje na projektima. Uspješnost mentora procjenjuje se i temeljem uspješnosti doktoranada te stopom završnosti doktoranada određenog mentora.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kern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kern="120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Doktorandi (svi, prema potrebama) rade na najnovijoj opremi. Ako je nema, organiziraju se suradnje. </a:t>
                      </a: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404664"/>
            <a:ext cx="7674200" cy="720079"/>
          </a:xfrm>
        </p:spPr>
        <p:txBody>
          <a:bodyPr/>
          <a:lstStyle/>
          <a:p>
            <a:pPr algn="ctr"/>
            <a:r>
              <a:rPr lang="hr-HR" sz="1800" dirty="0">
                <a:latin typeface="Cambria" panose="02040503050406030204" pitchFamily="18" charset="0"/>
              </a:rPr>
              <a:t>KRITIČNA MASA I ZNANSTVENO OKRUŽENJE </a:t>
            </a:r>
            <a:br>
              <a:rPr lang="hr-HR" dirty="0">
                <a:latin typeface="Cambria" panose="020405030504060302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3664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124744"/>
            <a:ext cx="8352928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818216" cy="563562"/>
          </a:xfrm>
        </p:spPr>
        <p:txBody>
          <a:bodyPr/>
          <a:lstStyle/>
          <a:p>
            <a:pPr algn="ctr"/>
            <a:r>
              <a:rPr lang="hr-HR" sz="2400" dirty="0">
                <a:latin typeface="Cambria" panose="02040503050406030204" pitchFamily="18" charset="0"/>
              </a:rPr>
              <a:t>Primjeri dobre prakse u izradi </a:t>
            </a:r>
            <a:r>
              <a:rPr lang="hr-HR" sz="2400" dirty="0" err="1">
                <a:latin typeface="Cambria" panose="02040503050406030204" pitchFamily="18" charset="0"/>
              </a:rPr>
              <a:t>samoanaliza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77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196752"/>
            <a:ext cx="8779859" cy="5256584"/>
          </a:xfrm>
        </p:spPr>
        <p:txBody>
          <a:bodyPr/>
          <a:lstStyle/>
          <a:p>
            <a:endParaRPr lang="hr-H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1. Praćenja kvalitete ishoda učenja, </a:t>
            </a:r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međunarodna usporedba</a:t>
            </a:r>
            <a:r>
              <a:rPr lang="hr-HR" sz="1800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2. Provjere i praćenja kvalifikacija mentora i nastavnika utemeljeni na znanstvenoj izvrsnosti i aktivnosti.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3. </a:t>
            </a:r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Institucionalna potpora doktorandima</a:t>
            </a:r>
            <a:r>
              <a:rPr lang="hr-HR" sz="1800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5. Postupci kojima se </a:t>
            </a:r>
            <a:r>
              <a:rPr lang="hr-HR" sz="1800" dirty="0" err="1">
                <a:solidFill>
                  <a:srgbClr val="FF0000"/>
                </a:solidFill>
                <a:latin typeface="Cambria" panose="02040503050406030204" pitchFamily="18" charset="0"/>
              </a:rPr>
              <a:t>proaktivno</a:t>
            </a:r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 štiti akademska čestitost</a:t>
            </a:r>
            <a:r>
              <a:rPr lang="hr-HR" sz="1800" dirty="0">
                <a:latin typeface="Cambria" panose="02040503050406030204" pitchFamily="18" charset="0"/>
              </a:rPr>
              <a:t>, sloboda istraživanja.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6. Specifično za obranu teme i disertacije – postoje formalni i učinkoviti mehanizmi kojima se osigurava da niti jedan doktorat nije ispod razine akademskog praga/8.2.HKO.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7. Javno su dostupne sve informacije, vodiči za studente, postupci i očekivanja.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8. Financijsko pravdanje iznosa školarina, školarine se troše na potrebe doktoranada.</a:t>
            </a:r>
            <a:endParaRPr lang="hr-HR" sz="20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8"/>
            <a:ext cx="7530184" cy="580901"/>
          </a:xfrm>
        </p:spPr>
        <p:txBody>
          <a:bodyPr/>
          <a:lstStyle/>
          <a:p>
            <a:pPr algn="ctr"/>
            <a:r>
              <a:rPr lang="hr-HR" sz="2400" dirty="0">
                <a:latin typeface="Cambria" panose="02040503050406030204" pitchFamily="18" charset="0"/>
              </a:rPr>
              <a:t>2. INTERNO OSIGURAVANJE KVALITETE</a:t>
            </a:r>
          </a:p>
        </p:txBody>
      </p:sp>
    </p:spTree>
    <p:extLst>
      <p:ext uri="{BB962C8B-B14F-4D97-AF65-F5344CB8AC3E}">
        <p14:creationId xmlns:p14="http://schemas.microsoft.com/office/powerpoint/2010/main" val="399126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980728"/>
            <a:ext cx="8779859" cy="514543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Kvalitetno izrađena i primjenjiva </a:t>
            </a:r>
            <a:r>
              <a:rPr lang="hr-HR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regulativa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osiguravanje kvalitete (OK) prikladna 8.2. razini.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Organizacija prikladna doktorskoj razini – </a:t>
            </a:r>
            <a:r>
              <a:rPr lang="hr-HR" sz="14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doktorska škola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solidFill>
                  <a:srgbClr val="00B05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Regrutiranje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doktoranada prema izvrsnim znanstvenim kapacitetima.</a:t>
            </a:r>
            <a:endParaRPr lang="en-US" sz="1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Rigorozno osiguravanje kvalitete ocjene doktorskog rada kroz postizanje </a:t>
            </a:r>
            <a:r>
              <a:rPr lang="hr-HR" sz="1400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neovisnosti, kvalificiranosti i internacionalizacije povjerenstva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Neovisnost povjerenstva – što veći broj članova koji nisu izravno vezani uz okruženje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kojem je rad izrađen.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Međunarodna komponenta obrane - međunarodna </a:t>
            </a:r>
            <a:r>
              <a:rPr lang="hr-HR" sz="14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objava radova prije obrane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14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sudjelovanjem međunarodnih uglednih znanstvenika/</a:t>
            </a:r>
            <a:r>
              <a:rPr lang="hr-HR" sz="1400" dirty="0" err="1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ica</a:t>
            </a:r>
            <a:r>
              <a:rPr lang="hr-HR" sz="1400" dirty="0"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povjerenstvu 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(recenzija na daljinu?).  </a:t>
            </a:r>
            <a:endParaRPr lang="en-US" sz="1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Kvaliteta mentoriranja – </a:t>
            </a:r>
            <a:r>
              <a:rPr lang="hr-HR" sz="1400" dirty="0">
                <a:highlight>
                  <a:srgbClr val="00FFFF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strukturirane obaveze mentora 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(raspored susreta, izvještavanje i evaluacija mentora), </a:t>
            </a:r>
            <a:r>
              <a:rPr lang="hr-HR" sz="1400" dirty="0">
                <a:highlight>
                  <a:srgbClr val="00FFFF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neovisno komentorstvo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1400" dirty="0">
                <a:highlight>
                  <a:srgbClr val="00FFFF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odbor za praćenje svakog doktoranda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hr-HR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ice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mentora.</a:t>
            </a:r>
            <a:endParaRPr lang="en-US" sz="1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highlight>
                  <a:srgbClr val="00FF00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Prag propusnosti - na kraju prve ili početku druge godine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(kvalifikacijski ispit).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 disertacije (i drugi oblici završnih radova) provjeravaju se na plagijat i krivotvorenje ishoda istraživanja.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highlight>
                  <a:srgbClr val="FF00FF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 disertacije objavljuju se na mrežnim stranicama u slobodnom pristupu.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sz="1400" dirty="0">
                <a:highlight>
                  <a:srgbClr val="FF00FF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slučajevima posebnih razloga (zaštite intelektualnog vlasništva)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postoje propisana pravila koja definiraju koji su to slučajevi i kako se provjerava kvaliteta rada te se propisuje ograničen rok </a:t>
            </a:r>
            <a:r>
              <a:rPr lang="hr-HR" sz="14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nedostupanosti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14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400" dirty="0">
                <a:highlight>
                  <a:srgbClr val="A9A9A9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Financiranje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hr-HR" sz="1400" dirty="0">
                <a:highlight>
                  <a:srgbClr val="D3D3D3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veći dio doktoranada se financira zahvaljujući </a:t>
            </a:r>
            <a:r>
              <a:rPr lang="hr-HR" sz="1400" dirty="0" err="1">
                <a:highlight>
                  <a:srgbClr val="D3D3D3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proaktivnosti</a:t>
            </a:r>
            <a:r>
              <a:rPr lang="hr-HR" sz="1400" dirty="0">
                <a:highlight>
                  <a:srgbClr val="D3D3D3"/>
                </a:highligh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institucije.</a:t>
            </a:r>
            <a:r>
              <a:rPr lang="hr-HR" sz="1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674200" cy="563562"/>
          </a:xfrm>
        </p:spPr>
        <p:txBody>
          <a:bodyPr/>
          <a:lstStyle/>
          <a:p>
            <a:pPr algn="ctr"/>
            <a:r>
              <a:rPr lang="hr-HR" sz="2400" dirty="0">
                <a:latin typeface="Cambria" panose="02040503050406030204" pitchFamily="18" charset="0"/>
              </a:rPr>
              <a:t>Primjeri dobre prakse</a:t>
            </a:r>
            <a:endParaRPr lang="en-US" sz="2400" dirty="0">
              <a:latin typeface="Cambria" panose="020405030504060302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92280" y="1268760"/>
            <a:ext cx="0" cy="72008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56176" y="1268760"/>
            <a:ext cx="936104" cy="43204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684497" y="1268760"/>
            <a:ext cx="936104" cy="216024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200" b="1" dirty="0">
              <a:cs typeface="Arial" pitchFamily="34" charset="0"/>
            </a:endParaRPr>
          </a:p>
          <a:p>
            <a:r>
              <a:rPr lang="hr-HR" sz="1900" b="1" dirty="0">
                <a:latin typeface="Cambria" panose="02040503050406030204" pitchFamily="18" charset="0"/>
                <a:cs typeface="Arial" pitchFamily="34" charset="0"/>
              </a:rPr>
              <a:t>2005</a:t>
            </a:r>
            <a:r>
              <a:rPr lang="hr-HR" sz="1900" dirty="0">
                <a:latin typeface="Cambria" panose="02040503050406030204" pitchFamily="18" charset="0"/>
                <a:cs typeface="Arial" pitchFamily="34" charset="0"/>
              </a:rPr>
              <a:t>. - Agencija osnovana kao neovisna javna ustanova koja osigurava zakonski i akademski prag kvalitete visokoobrazovnih kvalifikacija u RH te njihovo priznavanje u EU i svijetu.</a:t>
            </a:r>
          </a:p>
          <a:p>
            <a:endParaRPr lang="hr-HR" sz="1900" dirty="0">
              <a:latin typeface="Cambria" panose="02040503050406030204" pitchFamily="18" charset="0"/>
              <a:cs typeface="Arial" pitchFamily="34" charset="0"/>
            </a:endParaRPr>
          </a:p>
          <a:p>
            <a:r>
              <a:rPr lang="hr-HR" sz="1900" b="1" dirty="0">
                <a:latin typeface="Cambria" panose="02040503050406030204" pitchFamily="18" charset="0"/>
                <a:cs typeface="Arial" pitchFamily="34" charset="0"/>
              </a:rPr>
              <a:t>2009.</a:t>
            </a:r>
            <a:r>
              <a:rPr lang="hr-HR" sz="1900" dirty="0">
                <a:latin typeface="Cambria" panose="02040503050406030204" pitchFamily="18" charset="0"/>
                <a:cs typeface="Arial" pitchFamily="34" charset="0"/>
              </a:rPr>
              <a:t> Zakon o osiguravanju kvalitete – AZVO dobiva neovisnost, međunarodnu usmjerenost, orijentiranost prema suradnji i izgradnji kulture kvalitete.</a:t>
            </a:r>
          </a:p>
          <a:p>
            <a:endParaRPr lang="hr-HR" sz="1900" dirty="0">
              <a:latin typeface="Cambria" panose="02040503050406030204" pitchFamily="18" charset="0"/>
              <a:cs typeface="Arial" pitchFamily="34" charset="0"/>
            </a:endParaRPr>
          </a:p>
          <a:p>
            <a:r>
              <a:rPr lang="hr-HR" sz="1900" b="1" dirty="0">
                <a:latin typeface="Cambria" panose="02040503050406030204" pitchFamily="18" charset="0"/>
                <a:cs typeface="Arial" pitchFamily="34" charset="0"/>
              </a:rPr>
              <a:t>2011. </a:t>
            </a:r>
            <a:r>
              <a:rPr lang="hr-HR" sz="1900" dirty="0">
                <a:latin typeface="Cambria" panose="02040503050406030204" pitchFamily="18" charset="0"/>
                <a:cs typeface="Arial" pitchFamily="34" charset="0"/>
              </a:rPr>
              <a:t>– AZVO punopravno članstvo u krovnoj europskoj organizaciji za osiguravanje kvalitete u visokom obrazovanju – </a:t>
            </a:r>
            <a:r>
              <a:rPr lang="hr-HR" sz="1900" b="1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ENQA-i </a:t>
            </a:r>
            <a:r>
              <a:rPr lang="hr-HR" sz="1900" dirty="0">
                <a:latin typeface="Cambria" panose="02040503050406030204" pitchFamily="18" charset="0"/>
                <a:cs typeface="Arial" pitchFamily="34" charset="0"/>
              </a:rPr>
              <a:t>i ulazi u Europski registar agencija za osiguravanje kvalitete -  </a:t>
            </a:r>
            <a:r>
              <a:rPr lang="hr-HR" sz="1900" b="1" u="sng" dirty="0">
                <a:solidFill>
                  <a:srgbClr val="0070C0"/>
                </a:solidFill>
                <a:latin typeface="Cambria" panose="02040503050406030204" pitchFamily="18" charset="0"/>
                <a:cs typeface="Arial" pitchFamily="34" charset="0"/>
              </a:rPr>
              <a:t>EQAR</a:t>
            </a:r>
            <a:r>
              <a:rPr lang="hr-HR" sz="19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.</a:t>
            </a:r>
          </a:p>
          <a:p>
            <a:endParaRPr lang="hr-HR" sz="1900" dirty="0">
              <a:solidFill>
                <a:schemeClr val="tx1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hr-HR" sz="1900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2017. </a:t>
            </a:r>
            <a:r>
              <a:rPr lang="hr-HR" sz="1900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– AZVO završava prvi ciklus vrednovanja svih visokih učilišta (VU), svih znanstvenih organizacija (ZO), znanstvenih centara izvrsnosti (ZCI).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i="1" dirty="0">
              <a:solidFill>
                <a:schemeClr val="accent4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7" y="327819"/>
            <a:ext cx="7696159" cy="580902"/>
          </a:xfrm>
        </p:spPr>
        <p:txBody>
          <a:bodyPr>
            <a:no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  <a:latin typeface="Cambria" panose="02040503050406030204" pitchFamily="18" charset="0"/>
              </a:rPr>
              <a:t>AZVO – </a:t>
            </a:r>
            <a:r>
              <a:rPr lang="hr-HR" sz="2000" dirty="0">
                <a:solidFill>
                  <a:schemeClr val="bg1"/>
                </a:solidFill>
                <a:latin typeface="Cambria" panose="02040503050406030204" pitchFamily="18" charset="0"/>
              </a:rPr>
              <a:t>Uprava za visoko obrazovanje i znanost</a:t>
            </a:r>
          </a:p>
        </p:txBody>
      </p:sp>
    </p:spTree>
    <p:extLst>
      <p:ext uri="{BB962C8B-B14F-4D97-AF65-F5344CB8AC3E}">
        <p14:creationId xmlns:p14="http://schemas.microsoft.com/office/powerpoint/2010/main" val="3786895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052736"/>
            <a:ext cx="8779859" cy="5073428"/>
          </a:xfrm>
        </p:spPr>
        <p:txBody>
          <a:bodyPr/>
          <a:lstStyle/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Visoku razinu kvalitete ima VU koje osigurava:</a:t>
            </a:r>
          </a:p>
          <a:p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upisne politike </a:t>
            </a:r>
            <a:r>
              <a:rPr lang="hr-HR" sz="1800" dirty="0">
                <a:latin typeface="Cambria" panose="02040503050406030204" pitchFamily="18" charset="0"/>
              </a:rPr>
              <a:t>prema kvantitativnom (1:3) i kvalitativnom kapacitetu:</a:t>
            </a:r>
          </a:p>
          <a:p>
            <a:r>
              <a:rPr lang="hr-HR" sz="1800" dirty="0">
                <a:latin typeface="Cambria" panose="02040503050406030204" pitchFamily="18" charset="0"/>
              </a:rPr>
              <a:t>kvote usklađene s potrebama u sustavu, upis najkvalitetnijih studenata, upisi tijekom cijele godine, </a:t>
            </a:r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međunarodno rasprostranjen poziv...</a:t>
            </a:r>
            <a:endParaRPr lang="hr-HR" sz="1800" dirty="0">
              <a:latin typeface="Cambria" panose="02040503050406030204" pitchFamily="18" charset="0"/>
            </a:endParaRPr>
          </a:p>
          <a:p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upisni postupak traži prijedlog istraživanja</a:t>
            </a:r>
            <a:r>
              <a:rPr lang="hr-HR" sz="1800" dirty="0">
                <a:latin typeface="Cambria" panose="02040503050406030204" pitchFamily="18" charset="0"/>
              </a:rPr>
              <a:t>, postoji </a:t>
            </a:r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intervju/motivacijski</a:t>
            </a:r>
            <a:r>
              <a:rPr lang="hr-HR" sz="1800" dirty="0">
                <a:latin typeface="Cambria" panose="02040503050406030204" pitchFamily="18" charset="0"/>
              </a:rPr>
              <a:t> </a:t>
            </a:r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razgovor</a:t>
            </a:r>
            <a:r>
              <a:rPr lang="hr-HR" sz="1800" dirty="0">
                <a:latin typeface="Cambria" panose="02040503050406030204" pitchFamily="18" charset="0"/>
              </a:rPr>
              <a:t>, doktorandi znaju postoji li </a:t>
            </a:r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raspoloživi mentor (suglasnost)</a:t>
            </a:r>
            <a:r>
              <a:rPr lang="hr-HR" sz="1800" dirty="0">
                <a:latin typeface="Cambria" panose="02040503050406030204" pitchFamily="18" charset="0"/>
              </a:rPr>
              <a:t>, upisuju se prema raspoloživim </a:t>
            </a:r>
            <a:r>
              <a:rPr lang="hr-HR" sz="1800" dirty="0">
                <a:solidFill>
                  <a:srgbClr val="FF0000"/>
                </a:solidFill>
                <a:latin typeface="Cambria" panose="02040503050406030204" pitchFamily="18" charset="0"/>
              </a:rPr>
              <a:t>kapacitetima rada na projektima </a:t>
            </a:r>
            <a:r>
              <a:rPr lang="hr-HR" sz="1800" dirty="0">
                <a:latin typeface="Cambria" panose="02040503050406030204" pitchFamily="18" charset="0"/>
              </a:rPr>
              <a:t>i dr. </a:t>
            </a:r>
          </a:p>
          <a:p>
            <a:r>
              <a:rPr lang="hr-HR" sz="1800" dirty="0">
                <a:latin typeface="Cambria" panose="02040503050406030204" pitchFamily="18" charset="0"/>
              </a:rPr>
              <a:t>početak programa prilagođen potrebama kandidata – nudi ono što im je potrebno a priznaje prethodno stečena znanja/odobrava i druge sadržaje, npr. 7. razine.</a:t>
            </a:r>
          </a:p>
          <a:p>
            <a:r>
              <a:rPr lang="hr-HR" sz="1800" dirty="0">
                <a:latin typeface="Cambria" panose="02040503050406030204" pitchFamily="18" charset="0"/>
              </a:rPr>
              <a:t>Izrađuje se individualni plan rada (uz prijavu teme) – prema kojem se prati. </a:t>
            </a:r>
          </a:p>
          <a:p>
            <a:r>
              <a:rPr lang="hr-HR" sz="1800" b="1" dirty="0">
                <a:latin typeface="Cambria" panose="02040503050406030204" pitchFamily="18" charset="0"/>
              </a:rPr>
              <a:t>praćenje</a:t>
            </a:r>
            <a:r>
              <a:rPr lang="hr-HR" sz="1800" dirty="0">
                <a:latin typeface="Cambria" panose="02040503050406030204" pitchFamily="18" charset="0"/>
              </a:rPr>
              <a:t> i </a:t>
            </a:r>
            <a:r>
              <a:rPr lang="hr-HR" sz="1800" b="1" dirty="0">
                <a:solidFill>
                  <a:srgbClr val="C00000"/>
                </a:solidFill>
                <a:latin typeface="Cambria" panose="02040503050406030204" pitchFamily="18" charset="0"/>
              </a:rPr>
              <a:t>poticanje!</a:t>
            </a:r>
            <a:r>
              <a:rPr lang="hr-HR" sz="1800" dirty="0">
                <a:latin typeface="Cambria" panose="02040503050406030204" pitchFamily="18" charset="0"/>
              </a:rPr>
              <a:t> doktoranada da uspješno savladaju svaki korak, ili da ih se iz programa ispiše (ako ne napreduju prema </a:t>
            </a:r>
            <a:r>
              <a:rPr lang="hr-HR" sz="1800" b="1" dirty="0">
                <a:latin typeface="Cambria" panose="02040503050406030204" pitchFamily="18" charset="0"/>
              </a:rPr>
              <a:t>planu</a:t>
            </a:r>
            <a:r>
              <a:rPr lang="hr-HR" sz="1800" dirty="0">
                <a:latin typeface="Cambria" panose="02040503050406030204" pitchFamily="18" charset="0"/>
              </a:rPr>
              <a:t>).</a:t>
            </a:r>
          </a:p>
          <a:p>
            <a:pPr lvl="0"/>
            <a:r>
              <a:rPr lang="hr-HR" sz="1800" dirty="0">
                <a:latin typeface="Cambria" panose="02040503050406030204" pitchFamily="18" charset="0"/>
              </a:rPr>
              <a:t>opterećenost nastavnika nastavom skladna;</a:t>
            </a:r>
          </a:p>
          <a:p>
            <a:pPr lvl="0"/>
            <a:endParaRPr lang="hr-HR" sz="1800" dirty="0">
              <a:latin typeface="Cambria" panose="02040503050406030204" pitchFamily="18" charset="0"/>
            </a:endParaRPr>
          </a:p>
          <a:p>
            <a:pPr lvl="0"/>
            <a:r>
              <a:rPr lang="hr-HR" sz="1800" dirty="0">
                <a:latin typeface="Cambria" panose="02040503050406030204" pitchFamily="18" charset="0"/>
              </a:rPr>
              <a:t>Uključenost u projekte ili redovna istraživanja pomaže doktorandima biti u toku sa znanstvenom djelatnošću – postaju produktivniji na vlastitim projektima a pomažu znanstvenicima u njihovim istraživanjima.</a:t>
            </a:r>
          </a:p>
          <a:p>
            <a:endParaRPr lang="hr-HR" sz="1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188640"/>
            <a:ext cx="7530184" cy="702741"/>
          </a:xfrm>
        </p:spPr>
        <p:txBody>
          <a:bodyPr/>
          <a:lstStyle/>
          <a:p>
            <a:pPr algn="ctr"/>
            <a:r>
              <a:rPr lang="hr-HR" sz="2400" dirty="0">
                <a:latin typeface="Cambria" panose="02040503050406030204" pitchFamily="18" charset="0"/>
              </a:rPr>
              <a:t>3. POTPORA DOKTORANDIMA I NAPREDOVANJE TIJEKOM STUDIJA</a:t>
            </a:r>
          </a:p>
        </p:txBody>
      </p:sp>
    </p:spTree>
    <p:extLst>
      <p:ext uri="{BB962C8B-B14F-4D97-AF65-F5344CB8AC3E}">
        <p14:creationId xmlns:p14="http://schemas.microsoft.com/office/powerpoint/2010/main" val="347029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latin typeface="Cambria" panose="02040503050406030204" pitchFamily="18" charset="0"/>
              </a:rPr>
              <a:t>Primjeri dobre prakse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168" y="1340768"/>
            <a:ext cx="8779859" cy="4785396"/>
          </a:xfrm>
        </p:spPr>
        <p:txBody>
          <a:bodyPr/>
          <a:lstStyle/>
          <a:p>
            <a:r>
              <a:rPr lang="hr-HR" sz="1600" dirty="0">
                <a:latin typeface="Cambria" panose="02040503050406030204" pitchFamily="18" charset="0"/>
              </a:rPr>
              <a:t>Upisuje se ograničeni, probrani broj - samo najnadareniji kandidati domaći i međunarodni.</a:t>
            </a:r>
          </a:p>
          <a:p>
            <a:r>
              <a:rPr lang="hr-HR" sz="1600" dirty="0">
                <a:latin typeface="Cambria" panose="02040503050406030204" pitchFamily="18" charset="0"/>
              </a:rPr>
              <a:t>Upisi temeljem:  </a:t>
            </a:r>
            <a:r>
              <a:rPr lang="hr-HR" sz="1600" b="1" dirty="0">
                <a:latin typeface="Cambria" panose="02040503050406030204" pitchFamily="18" charset="0"/>
              </a:rPr>
              <a:t>prijedlog istraživanja  </a:t>
            </a:r>
            <a:r>
              <a:rPr lang="hr-HR" sz="1600" dirty="0">
                <a:latin typeface="Cambria" panose="02040503050406030204" pitchFamily="18" charset="0"/>
              </a:rPr>
              <a:t>(izvedivost, inovativnost, društvena relevantnost), motivacijski </a:t>
            </a:r>
            <a:r>
              <a:rPr lang="hr-HR" sz="1600" b="1" dirty="0">
                <a:latin typeface="Cambria" panose="02040503050406030204" pitchFamily="18" charset="0"/>
              </a:rPr>
              <a:t>razgovor</a:t>
            </a:r>
            <a:r>
              <a:rPr lang="hr-HR" sz="1600" dirty="0">
                <a:latin typeface="Cambria" panose="02040503050406030204" pitchFamily="18" charset="0"/>
              </a:rPr>
              <a:t>, već odabran mentor.</a:t>
            </a:r>
          </a:p>
          <a:p>
            <a:r>
              <a:rPr lang="hr-HR" sz="1600" b="1" dirty="0">
                <a:latin typeface="Cambria" panose="02040503050406030204" pitchFamily="18" charset="0"/>
              </a:rPr>
              <a:t>Priznavanje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b="1" dirty="0">
                <a:latin typeface="Cambria" panose="02040503050406030204" pitchFamily="18" charset="0"/>
              </a:rPr>
              <a:t>prethodno</a:t>
            </a:r>
            <a:r>
              <a:rPr lang="hr-HR" sz="1600" dirty="0">
                <a:latin typeface="Cambria" panose="02040503050406030204" pitchFamily="18" charset="0"/>
              </a:rPr>
              <a:t> stečenog formalnog i neformalnog </a:t>
            </a:r>
            <a:r>
              <a:rPr lang="hr-HR" sz="1600" b="1" dirty="0">
                <a:latin typeface="Cambria" panose="02040503050406030204" pitchFamily="18" charset="0"/>
              </a:rPr>
              <a:t>znanja</a:t>
            </a:r>
            <a:r>
              <a:rPr lang="hr-HR" sz="1600" dirty="0">
                <a:latin typeface="Cambria" panose="02040503050406030204" pitchFamily="18" charset="0"/>
              </a:rPr>
              <a:t> - upisi na više, pa i završnu godinu studija (uz rigoroznu provjeru kvalitete);</a:t>
            </a:r>
          </a:p>
          <a:p>
            <a:r>
              <a:rPr lang="hr-HR" sz="1600" dirty="0">
                <a:latin typeface="Cambria" panose="02040503050406030204" pitchFamily="18" charset="0"/>
              </a:rPr>
              <a:t>Ugovor o studiranju između </a:t>
            </a:r>
            <a:r>
              <a:rPr lang="hr-HR" sz="1600" b="1" dirty="0">
                <a:latin typeface="Cambria" panose="02040503050406030204" pitchFamily="18" charset="0"/>
              </a:rPr>
              <a:t>doktoranda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hr-HR" sz="1600" b="1" dirty="0">
                <a:latin typeface="Cambria" panose="02040503050406030204" pitchFamily="18" charset="0"/>
              </a:rPr>
              <a:t>mentora</a:t>
            </a:r>
            <a:r>
              <a:rPr lang="hr-HR" sz="1600" dirty="0">
                <a:latin typeface="Cambria" panose="02040503050406030204" pitchFamily="18" charset="0"/>
              </a:rPr>
              <a:t> i institucije, a u slučajevima izvanjskog financiranja i sa </a:t>
            </a:r>
            <a:r>
              <a:rPr lang="hr-HR" sz="1600" b="1" dirty="0">
                <a:latin typeface="Cambria" panose="02040503050406030204" pitchFamily="18" charset="0"/>
              </a:rPr>
              <a:t>poslodavcem</a:t>
            </a:r>
            <a:r>
              <a:rPr lang="hr-HR" sz="1600" dirty="0">
                <a:latin typeface="Cambria" panose="02040503050406030204" pitchFamily="18" charset="0"/>
              </a:rPr>
              <a:t> (poslodavac garantira vrijeme, pristup, opremu i sl.);</a:t>
            </a:r>
          </a:p>
          <a:p>
            <a:r>
              <a:rPr lang="hr-HR" sz="1600" dirty="0">
                <a:latin typeface="Cambria" panose="02040503050406030204" pitchFamily="18" charset="0"/>
              </a:rPr>
              <a:t>Institucijska podrška - VU garantira uvjete za uspješan završetak (u pogledu opreme, knjižničnih resursa, kvalificiranih savjetnika, </a:t>
            </a:r>
            <a:r>
              <a:rPr lang="hr-HR" sz="1600" b="1" dirty="0">
                <a:latin typeface="Cambria" panose="02040503050406030204" pitchFamily="18" charset="0"/>
              </a:rPr>
              <a:t>odgovornih mentora</a:t>
            </a:r>
            <a:r>
              <a:rPr lang="hr-HR" sz="1600" dirty="0">
                <a:latin typeface="Cambria" panose="02040503050406030204" pitchFamily="18" charset="0"/>
              </a:rPr>
              <a:t>, </a:t>
            </a:r>
            <a:r>
              <a:rPr lang="hr-HR" sz="1600" b="1" dirty="0">
                <a:latin typeface="Cambria" panose="02040503050406030204" pitchFamily="18" charset="0"/>
              </a:rPr>
              <a:t>redovitog praćenja napretka i doktoranada i mentora,</a:t>
            </a:r>
            <a:r>
              <a:rPr lang="hr-HR" sz="1600" dirty="0">
                <a:latin typeface="Cambria" panose="02040503050406030204" pitchFamily="18" charset="0"/>
              </a:rPr>
              <a:t> dr.);</a:t>
            </a:r>
          </a:p>
          <a:p>
            <a:r>
              <a:rPr lang="hr-HR" sz="1600" dirty="0">
                <a:latin typeface="Cambria" panose="02040503050406030204" pitchFamily="18" charset="0"/>
              </a:rPr>
              <a:t>Sufinanciraju se aktivnosti doktoranada (pohađanje konferencija, odlazak na druge ustanove, individualne potrebe za materijalom/resursom);</a:t>
            </a:r>
          </a:p>
          <a:p>
            <a:r>
              <a:rPr lang="hr-HR" sz="1600" dirty="0">
                <a:latin typeface="Cambria" panose="02040503050406030204" pitchFamily="18" charset="0"/>
              </a:rPr>
              <a:t>Doktorandi su uključeni u sve pore znanstvenog i visoko-obrazovnog rada (svi su uključeni u rad projekata – kao sastavnog dijela programa, svi su-izvode nastavu?, pomažu u administraciji?).</a:t>
            </a:r>
          </a:p>
          <a:p>
            <a:r>
              <a:rPr lang="hr-HR" sz="1600" dirty="0" err="1">
                <a:latin typeface="Cambria" panose="02040503050406030204" pitchFamily="18" charset="0"/>
              </a:rPr>
              <a:t>Doktorandski</a:t>
            </a:r>
            <a:r>
              <a:rPr lang="hr-HR" sz="1600" dirty="0">
                <a:latin typeface="Cambria" panose="02040503050406030204" pitchFamily="18" charset="0"/>
              </a:rPr>
              <a:t> </a:t>
            </a:r>
            <a:r>
              <a:rPr lang="hr-HR" sz="1600" dirty="0">
                <a:solidFill>
                  <a:srgbClr val="C00000"/>
                </a:solidFill>
                <a:latin typeface="Cambria" panose="02040503050406030204" pitchFamily="18" charset="0"/>
              </a:rPr>
              <a:t>kolokviji</a:t>
            </a:r>
            <a:r>
              <a:rPr lang="hr-HR" sz="1600" dirty="0">
                <a:latin typeface="Cambria" panose="02040503050406030204" pitchFamily="18" charset="0"/>
              </a:rPr>
              <a:t> – razmjena ideja ali i horizontalna (</a:t>
            </a:r>
            <a:r>
              <a:rPr lang="hr-HR" sz="1600" dirty="0" err="1">
                <a:latin typeface="Cambria" panose="02040503050406030204" pitchFamily="18" charset="0"/>
              </a:rPr>
              <a:t>peer</a:t>
            </a:r>
            <a:r>
              <a:rPr lang="hr-HR" sz="1600" dirty="0">
                <a:latin typeface="Cambria" panose="02040503050406030204" pitchFamily="18" charset="0"/>
              </a:rPr>
              <a:t>) psihološka podrška.</a:t>
            </a:r>
          </a:p>
        </p:txBody>
      </p:sp>
    </p:spTree>
    <p:extLst>
      <p:ext uri="{BB962C8B-B14F-4D97-AF65-F5344CB8AC3E}">
        <p14:creationId xmlns:p14="http://schemas.microsoft.com/office/powerpoint/2010/main" val="937316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168" y="980728"/>
            <a:ext cx="8779859" cy="51454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1600" dirty="0">
                <a:latin typeface="Cambria" panose="02040503050406030204" pitchFamily="18" charset="0"/>
              </a:rPr>
              <a:t>Program odgovara </a:t>
            </a:r>
            <a:r>
              <a:rPr lang="hr-HR" sz="1600" u="sng" dirty="0">
                <a:latin typeface="Cambria" panose="02040503050406030204" pitchFamily="18" charset="0"/>
              </a:rPr>
              <a:t>međunarodno</a:t>
            </a:r>
            <a:r>
              <a:rPr lang="hr-HR" sz="1600" dirty="0">
                <a:latin typeface="Cambria" panose="02040503050406030204" pitchFamily="18" charset="0"/>
              </a:rPr>
              <a:t> prihvaćenim standardima (usporedivi ishodi).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Cambria" panose="02040503050406030204" pitchFamily="18" charset="0"/>
              </a:rPr>
              <a:t>8.2. HKO (u svim aspektima: ZNANJE, VJEŠTINE, ODGOVORNOST I SAMOSTALNOST i, ključno, 3 godine samostalnog istraživačkog rada)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Cambria" panose="02040503050406030204" pitchFamily="18" charset="0"/>
              </a:rPr>
              <a:t>Ishodi učenja dobro su osmišljeni, a </a:t>
            </a:r>
            <a:r>
              <a:rPr lang="hr-HR" sz="1600" dirty="0">
                <a:solidFill>
                  <a:srgbClr val="FF0000"/>
                </a:solidFill>
                <a:latin typeface="Cambria" panose="02040503050406030204" pitchFamily="18" charset="0"/>
              </a:rPr>
              <a:t>metode</a:t>
            </a:r>
            <a:r>
              <a:rPr lang="hr-HR" sz="1600" dirty="0">
                <a:latin typeface="Cambria" panose="02040503050406030204" pitchFamily="18" charset="0"/>
              </a:rPr>
              <a:t> su prikladne 8.2. razini (umjesto </a:t>
            </a:r>
            <a:r>
              <a:rPr lang="hr-HR" sz="1600" i="1" dirty="0">
                <a:latin typeface="Cambria" panose="02040503050406030204" pitchFamily="18" charset="0"/>
              </a:rPr>
              <a:t>ex-</a:t>
            </a:r>
            <a:r>
              <a:rPr lang="hr-HR" sz="1600" i="1" dirty="0" err="1">
                <a:latin typeface="Cambria" panose="02040503050406030204" pitchFamily="18" charset="0"/>
              </a:rPr>
              <a:t>chatedra</a:t>
            </a:r>
            <a:r>
              <a:rPr lang="hr-HR" sz="1600" i="1" dirty="0">
                <a:latin typeface="Cambria" panose="02040503050406030204" pitchFamily="18" charset="0"/>
              </a:rPr>
              <a:t>, </a:t>
            </a:r>
            <a:r>
              <a:rPr lang="hr-HR" sz="1600" dirty="0">
                <a:latin typeface="Cambria" panose="02040503050406030204" pitchFamily="18" charset="0"/>
              </a:rPr>
              <a:t>radije seminari, doktorski kolokviji i razmjene istraživačkih iskustava i problema).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Cambria" panose="02040503050406030204" pitchFamily="18" charset="0"/>
              </a:rPr>
              <a:t>IU se ostvaruju (disertacije su prikladne 8.2. razini, kao i međunarodnim standardima). 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Cambria" panose="02040503050406030204" pitchFamily="18" charset="0"/>
              </a:rPr>
              <a:t>Program omogućava stjecanje </a:t>
            </a:r>
            <a:r>
              <a:rPr lang="hr-HR" sz="1600" dirty="0">
                <a:solidFill>
                  <a:srgbClr val="FF0000"/>
                </a:solidFill>
                <a:latin typeface="Cambria" panose="02040503050406030204" pitchFamily="18" charset="0"/>
              </a:rPr>
              <a:t>generičkih</a:t>
            </a:r>
            <a:r>
              <a:rPr lang="hr-HR" sz="1600" dirty="0">
                <a:latin typeface="Cambria" panose="02040503050406030204" pitchFamily="18" charset="0"/>
              </a:rPr>
              <a:t> (prenosivih) vještina: od akademskog pisma do nekih generičkih metodologija, npr. SPSS, CDA, GIS i dr. pa sve do poslovnih i projektnih vještina).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Cambria" panose="02040503050406030204" pitchFamily="18" charset="0"/>
              </a:rPr>
              <a:t>Doktorandi su </a:t>
            </a:r>
            <a:r>
              <a:rPr lang="hr-HR" sz="1600" dirty="0">
                <a:solidFill>
                  <a:srgbClr val="FF0000"/>
                </a:solidFill>
                <a:latin typeface="Cambria" panose="02040503050406030204" pitchFamily="18" charset="0"/>
              </a:rPr>
              <a:t>obučeni da budu samostalni istraživači </a:t>
            </a:r>
            <a:r>
              <a:rPr lang="hr-HR" sz="1600" dirty="0">
                <a:latin typeface="Cambria" panose="02040503050406030204" pitchFamily="18" charset="0"/>
              </a:rPr>
              <a:t>u svim aspektima (da pišu i vode projekte, upravljaju administracijom i nastavom, da budu angažirani u zajednici, javnom, proizvodnom ili dr. sektoru).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Cambria" panose="02040503050406030204" pitchFamily="18" charset="0"/>
              </a:rPr>
              <a:t>Program je </a:t>
            </a:r>
            <a:r>
              <a:rPr lang="hr-HR" sz="1600" dirty="0">
                <a:solidFill>
                  <a:srgbClr val="FF0000"/>
                </a:solidFill>
                <a:latin typeface="Cambria" panose="02040503050406030204" pitchFamily="18" charset="0"/>
              </a:rPr>
              <a:t>fleksibilan i prilagođen potrebama doktoranada </a:t>
            </a:r>
            <a:r>
              <a:rPr lang="hr-HR" sz="1600" dirty="0">
                <a:latin typeface="Cambria" panose="02040503050406030204" pitchFamily="18" charset="0"/>
              </a:rPr>
              <a:t>(nema bespotrebnog ponavljanja).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latin typeface="Cambria" panose="02040503050406030204" pitchFamily="18" charset="0"/>
              </a:rPr>
              <a:t>Programski </a:t>
            </a:r>
            <a:r>
              <a:rPr lang="hr-HR" sz="1600" dirty="0">
                <a:solidFill>
                  <a:srgbClr val="FF0000"/>
                </a:solidFill>
                <a:latin typeface="Cambria" panose="02040503050406030204" pitchFamily="18" charset="0"/>
              </a:rPr>
              <a:t>sadržaji su eksperimentalni, uvode najnovije metode rada/teme </a:t>
            </a:r>
            <a:r>
              <a:rPr lang="hr-HR" sz="1600" dirty="0">
                <a:latin typeface="Cambria" panose="02040503050406030204" pitchFamily="18" charset="0"/>
              </a:rPr>
              <a:t>istraživanja.</a:t>
            </a:r>
          </a:p>
          <a:p>
            <a:endParaRPr lang="hr-HR" sz="1800" dirty="0">
              <a:latin typeface="Cambria" panose="02040503050406030204" pitchFamily="18" charset="0"/>
            </a:endParaRP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818216" cy="563562"/>
          </a:xfrm>
        </p:spPr>
        <p:txBody>
          <a:bodyPr/>
          <a:lstStyle/>
          <a:p>
            <a:pPr algn="ctr"/>
            <a:r>
              <a:rPr lang="hr-HR" sz="2400" dirty="0">
                <a:latin typeface="Cambria" panose="02040503050406030204" pitchFamily="18" charset="0"/>
              </a:rPr>
              <a:t>4. PROGRAM I ISHODI DOKTORSKOG STUDIJA</a:t>
            </a:r>
          </a:p>
        </p:txBody>
      </p:sp>
    </p:spTree>
    <p:extLst>
      <p:ext uri="{BB962C8B-B14F-4D97-AF65-F5344CB8AC3E}">
        <p14:creationId xmlns:p14="http://schemas.microsoft.com/office/powerpoint/2010/main" val="29384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Ishodi učenja i </a:t>
            </a:r>
            <a:r>
              <a:rPr lang="hr-HR" sz="1200" dirty="0">
                <a:solidFill>
                  <a:srgbClr val="C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primjerene 8.2. razini: 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minimalna nastava,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maksimalna i 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strukturirana znanstvena komponenta, 	strukturirano </a:t>
            </a:r>
            <a:r>
              <a:rPr lang="hr-HR" sz="1200" b="1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mentoriranje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uključivanje u projekte,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generičke 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vještine, etika u znanosti, samostalnost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Raznovrsnost 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ishoda učenja istraživačkog dijela 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(samostalno istraživanje, međunarodno iskustvo, konferencijska 	predstavljanja, objavljene radove).</a:t>
            </a: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Provjera ishoda učenja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kroz obranu ali i kroz visoko rangirane ugledne 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publikacije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međunarodnu recenziju disertacija. 	Provjera ishoda učenja i kroz 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kvalifikacijski ispit 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 prag propusnosti.</a:t>
            </a: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Posebni slučajevi završnih radova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umjetnički doktorat, doktorat putem objavljenih radova, patenti, „upiši i predaj“ 	doktorat, dr. omogućeni su ali rigorozno propisani uvjeti koji garantiraju kvalitetu.</a:t>
            </a: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sz="1200" b="1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Internacionalizacija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moguća i s vrlo malo uloženih sredstava:</a:t>
            </a: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Poticanje kratkih posjeta u inozemstvo putem osobnih kontakata mentora (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obaveza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barem jedan kratki posjet?).</a:t>
            </a: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Osigurana bogata 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mreža ustanova 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koje doktorand/</a:t>
            </a:r>
            <a:r>
              <a:rPr lang="hr-HR" sz="1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ica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može otići.</a:t>
            </a: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Jasna očekivanja od tog posjeta (posjet labosu, kolokviju, knjižnici/resursu) 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unutar plana razvoja doktoranda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Otvoriti se stranim predavačima i doktorandima za kraće posjete, otvoreni poziv i primamljivi uvjeti dostupni na mrežnim str. i 	</a:t>
            </a: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distribuirani međunarodno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Disertacije na engleskom 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(tada recenzije kao dio ocjene/obrane mogu biti međunarodne) otvaraju veću komunikaciju i 	pomažu doktorandima u stjecanju </a:t>
            </a:r>
            <a:r>
              <a:rPr lang="hr-HR" sz="1200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međ.poveznica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Omogućiti doktorandima redovite obavijesti </a:t>
            </a:r>
            <a:r>
              <a:rPr lang="hr-HR" sz="1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financiranju mobilnosti.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602192" cy="563562"/>
          </a:xfrm>
        </p:spPr>
        <p:txBody>
          <a:bodyPr/>
          <a:lstStyle/>
          <a:p>
            <a:pPr algn="ctr"/>
            <a:r>
              <a:rPr lang="hr-HR" sz="2400" dirty="0">
                <a:latin typeface="Cambria" panose="02040503050406030204" pitchFamily="18" charset="0"/>
              </a:rPr>
              <a:t>ISHODI UČENJA 8.2.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6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485" y="1181438"/>
            <a:ext cx="8925515" cy="4944726"/>
          </a:xfrm>
        </p:spPr>
        <p:txBody>
          <a:bodyPr/>
          <a:lstStyle/>
          <a:p>
            <a:pPr marL="0" indent="0" algn="ctr">
              <a:buNone/>
            </a:pPr>
            <a:r>
              <a:rPr lang="hr-HR" sz="1800" dirty="0">
                <a:latin typeface="Cambria" panose="02040503050406030204" pitchFamily="18" charset="0"/>
              </a:rPr>
              <a:t>Struktura ovisi i o nacionalnoj regulativi ali i o tradiciji institucije, no danas je postalo uobičajeno osnivati doktorske škole (DS) kao organizacijske jedinice na sveučilištu.</a:t>
            </a:r>
          </a:p>
          <a:p>
            <a:r>
              <a:rPr lang="hr-HR" sz="1800" dirty="0">
                <a:latin typeface="Cambria" panose="02040503050406030204" pitchFamily="18" charset="0"/>
              </a:rPr>
              <a:t>DS najčešće ima ili voditelja/</a:t>
            </a:r>
            <a:r>
              <a:rPr lang="hr-HR" sz="1800" dirty="0" err="1">
                <a:latin typeface="Cambria" panose="02040503050406030204" pitchFamily="18" charset="0"/>
              </a:rPr>
              <a:t>icu</a:t>
            </a:r>
            <a:r>
              <a:rPr lang="hr-HR" sz="1800" dirty="0">
                <a:latin typeface="Cambria" panose="02040503050406030204" pitchFamily="18" charset="0"/>
              </a:rPr>
              <a:t> (dekan), administraciju i/ili odbor. Svakodnevnu potporu pruža stručna administracije (posvećena samo toj razini).</a:t>
            </a:r>
          </a:p>
          <a:p>
            <a:r>
              <a:rPr lang="hr-HR" sz="1800" dirty="0">
                <a:latin typeface="Cambria" panose="02040503050406030204" pitchFamily="18" charset="0"/>
              </a:rPr>
              <a:t>Voditelj brine o </a:t>
            </a:r>
            <a:r>
              <a:rPr lang="hr-HR" sz="1800" b="1" dirty="0">
                <a:latin typeface="Cambria" panose="02040503050406030204" pitchFamily="18" charset="0"/>
              </a:rPr>
              <a:t>usuglašavanju standarda kvalitete i educiranju</a:t>
            </a:r>
            <a:r>
              <a:rPr lang="hr-HR" sz="1800" dirty="0">
                <a:latin typeface="Cambria" panose="02040503050406030204" pitchFamily="18" charset="0"/>
              </a:rPr>
              <a:t>, strukturiranju, promociji, dobivanju sredstava, umrežavanju, suradnjama.</a:t>
            </a:r>
          </a:p>
          <a:p>
            <a:r>
              <a:rPr lang="hr-HR" sz="1800" dirty="0">
                <a:latin typeface="Cambria" panose="02040503050406030204" pitchFamily="18" charset="0"/>
              </a:rPr>
              <a:t>Odbor DS brinu o akademski aspektima kao </a:t>
            </a:r>
            <a:r>
              <a:rPr lang="hr-HR" sz="1800" dirty="0" err="1">
                <a:latin typeface="Cambria" panose="02040503050406030204" pitchFamily="18" charset="0"/>
              </a:rPr>
              <a:t>nadtijelo</a:t>
            </a:r>
            <a:r>
              <a:rPr lang="hr-HR" sz="1800" dirty="0">
                <a:latin typeface="Cambria" panose="02040503050406030204" pitchFamily="18" charset="0"/>
              </a:rPr>
              <a:t> mentorskoj, odnosno razini odbora za praćenje i ocjenu pojedinog doktoranda. </a:t>
            </a:r>
          </a:p>
          <a:p>
            <a:r>
              <a:rPr lang="hr-HR" sz="1800" b="1" dirty="0">
                <a:latin typeface="Cambria" panose="02040503050406030204" pitchFamily="18" charset="0"/>
              </a:rPr>
              <a:t>Osnovne zadaće: 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podrška postupku odabira kandidata  			osiguravanje kvalitete-etičkih </a:t>
            </a:r>
            <a:r>
              <a:rPr lang="hr-HR" sz="1800" dirty="0" err="1">
                <a:latin typeface="Cambria" panose="02040503050406030204" pitchFamily="18" charset="0"/>
              </a:rPr>
              <a:t>stand</a:t>
            </a:r>
            <a:r>
              <a:rPr lang="hr-HR" sz="1800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vođenje organizacije programa,					povremene recenzije programa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zajednički sadržaji								gostujuća predavanja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podrška pojedinačnim doktorandima 			mogućnosti razmjene i mobilnosti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organizacija ocjena i obrana 					uključivanje doktoranda u odlučivanje</a:t>
            </a:r>
          </a:p>
          <a:p>
            <a:pPr marL="0" indent="0">
              <a:buNone/>
            </a:pPr>
            <a:r>
              <a:rPr lang="hr-HR" sz="1800" dirty="0">
                <a:latin typeface="Cambria" panose="02040503050406030204" pitchFamily="18" charset="0"/>
              </a:rPr>
              <a:t>dodjeljivanja kvalifikacija						kontinuirano educiranje mentora						</a:t>
            </a:r>
          </a:p>
          <a:p>
            <a:pPr>
              <a:lnSpc>
                <a:spcPct val="150000"/>
              </a:lnSpc>
            </a:pPr>
            <a:endParaRPr lang="hr-HR" sz="1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890224" cy="563562"/>
          </a:xfrm>
        </p:spPr>
        <p:txBody>
          <a:bodyPr/>
          <a:lstStyle/>
          <a:p>
            <a:pPr algn="ctr"/>
            <a:r>
              <a:rPr lang="hr-HR" sz="2400" dirty="0">
                <a:latin typeface="Cambria" panose="02040503050406030204" pitchFamily="18" charset="0"/>
              </a:rPr>
              <a:t>STRUKTURA -  DOKTORSKE ŠKOLE</a:t>
            </a:r>
            <a:r>
              <a:rPr lang="hr-HR" dirty="0">
                <a:latin typeface="Cambria" panose="02040503050406030204" pitchFamily="18" charset="0"/>
              </a:rPr>
              <a:t>?</a:t>
            </a:r>
            <a:br>
              <a:rPr lang="hr-HR" dirty="0">
                <a:latin typeface="Cambria" panose="02040503050406030204" pitchFamily="18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68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1400" dirty="0">
                <a:latin typeface="Cambria" panose="02040503050406030204" pitchFamily="18" charset="0"/>
              </a:rPr>
              <a:t>Može li se pravilnikom ili drugom vrstom javne politike unaprijediti kvaliteta u pogledu preporuka povjerenstava?</a:t>
            </a:r>
          </a:p>
          <a:p>
            <a:pPr marL="0" indent="0">
              <a:buNone/>
            </a:pPr>
            <a:endParaRPr lang="en-US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Cambria" panose="02040503050406030204" pitchFamily="18" charset="0"/>
              </a:rPr>
              <a:t>•	</a:t>
            </a:r>
            <a:r>
              <a:rPr lang="hr-HR" sz="1400" dirty="0">
                <a:latin typeface="Cambria" panose="02040503050406030204" pitchFamily="18" charset="0"/>
              </a:rPr>
              <a:t>K</a:t>
            </a:r>
            <a:r>
              <a:rPr lang="en-US" sz="1400" dirty="0" err="1">
                <a:latin typeface="Cambria" panose="02040503050406030204" pitchFamily="18" charset="0"/>
              </a:rPr>
              <a:t>orištenje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softvera</a:t>
            </a:r>
            <a:r>
              <a:rPr lang="en-US" sz="1400" dirty="0">
                <a:latin typeface="Cambria" panose="02040503050406030204" pitchFamily="18" charset="0"/>
              </a:rPr>
              <a:t> za </a:t>
            </a:r>
            <a:r>
              <a:rPr lang="en-US" sz="1400" dirty="0" err="1">
                <a:latin typeface="Cambria" panose="02040503050406030204" pitchFamily="18" charset="0"/>
              </a:rPr>
              <a:t>otkrivanje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plagijata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kao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međunarodno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prihvaćen</a:t>
            </a:r>
            <a:r>
              <a:rPr lang="en-US" sz="1400" dirty="0">
                <a:latin typeface="Cambria" panose="02040503050406030204" pitchFamily="18" charset="0"/>
              </a:rPr>
              <a:t> standard</a:t>
            </a:r>
            <a:r>
              <a:rPr lang="hr-HR" sz="1400" dirty="0">
                <a:latin typeface="Cambria" panose="02040503050406030204" pitchFamily="18" charset="0"/>
              </a:rPr>
              <a:t>.</a:t>
            </a:r>
            <a:endParaRPr lang="en-US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Cambria" panose="02040503050406030204" pitchFamily="18" charset="0"/>
              </a:rPr>
              <a:t>•	</a:t>
            </a:r>
            <a:r>
              <a:rPr lang="hr-HR" sz="1400" dirty="0">
                <a:latin typeface="Cambria" panose="02040503050406030204" pitchFamily="18" charset="0"/>
              </a:rPr>
              <a:t>J</a:t>
            </a:r>
            <a:r>
              <a:rPr lang="en-US" sz="1400" dirty="0" err="1">
                <a:latin typeface="Cambria" panose="02040503050406030204" pitchFamily="18" charset="0"/>
              </a:rPr>
              <a:t>avnosti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disertacija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putem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interneta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hr-HR" sz="1400" dirty="0">
                <a:latin typeface="Cambria" panose="02040503050406030204" pitchFamily="18" charset="0"/>
              </a:rPr>
              <a:t>u </a:t>
            </a:r>
            <a:r>
              <a:rPr lang="en-US" sz="1400" dirty="0" err="1">
                <a:latin typeface="Cambria" panose="02040503050406030204" pitchFamily="18" charset="0"/>
              </a:rPr>
              <a:t>otvorenim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pristupom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hr-HR" sz="1400" dirty="0">
                <a:latin typeface="Cambria" panose="02040503050406030204" pitchFamily="18" charset="0"/>
              </a:rPr>
              <a:t>(</a:t>
            </a:r>
            <a:r>
              <a:rPr lang="en-US" sz="1400" dirty="0" err="1">
                <a:latin typeface="Cambria" panose="02040503050406030204" pitchFamily="18" charset="0"/>
              </a:rPr>
              <a:t>uspostaviti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pravila</a:t>
            </a:r>
            <a:r>
              <a:rPr lang="hr-HR" sz="1400" dirty="0">
                <a:latin typeface="Cambria" panose="02040503050406030204" pitchFamily="18" charset="0"/>
              </a:rPr>
              <a:t> ako drugačije).</a:t>
            </a:r>
          </a:p>
          <a:p>
            <a:pPr marL="0" indent="0">
              <a:buNone/>
            </a:pPr>
            <a:r>
              <a:rPr lang="en-US" sz="1400" dirty="0">
                <a:latin typeface="Cambria" panose="02040503050406030204" pitchFamily="18" charset="0"/>
              </a:rPr>
              <a:t>•	</a:t>
            </a:r>
            <a:r>
              <a:rPr lang="hr-HR" sz="1400" dirty="0">
                <a:latin typeface="Cambria" panose="02040503050406030204" pitchFamily="18" charset="0"/>
              </a:rPr>
              <a:t>S</a:t>
            </a:r>
            <a:r>
              <a:rPr lang="en-US" sz="1400" dirty="0" err="1">
                <a:latin typeface="Cambria" panose="02040503050406030204" pitchFamily="18" charset="0"/>
              </a:rPr>
              <a:t>trukturiran</a:t>
            </a:r>
            <a:r>
              <a:rPr lang="hr-HR" sz="1400" dirty="0">
                <a:latin typeface="Cambria" panose="02040503050406030204" pitchFamily="18" charset="0"/>
              </a:rPr>
              <a:t>je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obaveza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mentorstva</a:t>
            </a:r>
            <a:r>
              <a:rPr lang="en-US" sz="1400" dirty="0">
                <a:latin typeface="Cambria" panose="02040503050406030204" pitchFamily="18" charset="0"/>
              </a:rPr>
              <a:t>, </a:t>
            </a:r>
            <a:r>
              <a:rPr lang="hr-HR" sz="1400" dirty="0">
                <a:latin typeface="Cambria" panose="02040503050406030204" pitchFamily="18" charset="0"/>
              </a:rPr>
              <a:t>uvesti obavezu </a:t>
            </a:r>
            <a:r>
              <a:rPr lang="en-US" sz="1400" dirty="0" err="1">
                <a:latin typeface="Cambria" panose="02040503050406030204" pitchFamily="18" charset="0"/>
              </a:rPr>
              <a:t>komentorstva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kao</a:t>
            </a:r>
            <a:r>
              <a:rPr lang="en-US" sz="1400" dirty="0">
                <a:latin typeface="Cambria" panose="02040503050406030204" pitchFamily="18" charset="0"/>
              </a:rPr>
              <a:t> i </a:t>
            </a:r>
            <a:r>
              <a:rPr lang="hr-HR" sz="1400" dirty="0">
                <a:latin typeface="Cambria" panose="02040503050406030204" pitchFamily="18" charset="0"/>
              </a:rPr>
              <a:t>tijela koje vrednuje mentora.</a:t>
            </a:r>
          </a:p>
          <a:p>
            <a:r>
              <a:rPr lang="hr-HR" sz="1400" dirty="0">
                <a:latin typeface="Cambria" panose="02040503050406030204" pitchFamily="18" charset="0"/>
              </a:rPr>
              <a:t>   </a:t>
            </a:r>
            <a:r>
              <a:rPr lang="hr-HR" sz="1400" b="1" dirty="0">
                <a:latin typeface="Cambria" panose="02040503050406030204" pitchFamily="18" charset="0"/>
              </a:rPr>
              <a:t>V</a:t>
            </a:r>
            <a:r>
              <a:rPr lang="en-US" sz="1400" b="1" dirty="0" err="1">
                <a:latin typeface="Cambria" panose="02040503050406030204" pitchFamily="18" charset="0"/>
              </a:rPr>
              <a:t>rednovanj</a:t>
            </a:r>
            <a:r>
              <a:rPr lang="hr-HR" sz="1400" b="1" dirty="0">
                <a:latin typeface="Cambria" panose="02040503050406030204" pitchFamily="18" charset="0"/>
              </a:rPr>
              <a:t>e</a:t>
            </a:r>
            <a:r>
              <a:rPr lang="en-US" sz="1400" b="1" dirty="0">
                <a:latin typeface="Cambria" panose="02040503050406030204" pitchFamily="18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</a:rPr>
              <a:t>mentorstva</a:t>
            </a:r>
            <a:r>
              <a:rPr lang="en-US" sz="1400" b="1" dirty="0">
                <a:latin typeface="Cambria" panose="02040503050406030204" pitchFamily="18" charset="0"/>
              </a:rPr>
              <a:t> </a:t>
            </a:r>
            <a:r>
              <a:rPr lang="en-US" sz="1400" dirty="0">
                <a:latin typeface="Cambria" panose="02040503050406030204" pitchFamily="18" charset="0"/>
              </a:rPr>
              <a:t>u </a:t>
            </a:r>
            <a:r>
              <a:rPr lang="en-US" sz="1400" dirty="0" err="1">
                <a:latin typeface="Cambria" panose="02040503050406030204" pitchFamily="18" charset="0"/>
              </a:rPr>
              <a:t>pogledu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plaća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znanstvenika</a:t>
            </a:r>
            <a:r>
              <a:rPr lang="hr-HR" sz="1400" dirty="0">
                <a:latin typeface="Cambria" panose="02040503050406030204" pitchFamily="18" charset="0"/>
              </a:rPr>
              <a:t>.</a:t>
            </a:r>
          </a:p>
          <a:p>
            <a:r>
              <a:rPr lang="hr-HR" sz="1400" dirty="0">
                <a:latin typeface="Cambria" panose="02040503050406030204" pitchFamily="18" charset="0"/>
              </a:rPr>
              <a:t>   Doktorandi trebaju imati neka </a:t>
            </a:r>
            <a:r>
              <a:rPr lang="hr-HR" sz="1400" b="1" dirty="0">
                <a:latin typeface="Cambria" panose="02040503050406030204" pitchFamily="18" charset="0"/>
              </a:rPr>
              <a:t>studentska prava/poticaje</a:t>
            </a:r>
            <a:r>
              <a:rPr lang="hr-HR" sz="1400" dirty="0">
                <a:latin typeface="Cambria" panose="02040503050406030204" pitchFamily="18" charset="0"/>
              </a:rPr>
              <a:t>.</a:t>
            </a:r>
            <a:endParaRPr lang="en-US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Cambria" panose="02040503050406030204" pitchFamily="18" charset="0"/>
              </a:rPr>
              <a:t>•	</a:t>
            </a:r>
            <a:r>
              <a:rPr lang="hr-HR" sz="1400" dirty="0">
                <a:latin typeface="Cambria" panose="02040503050406030204" pitchFamily="18" charset="0"/>
              </a:rPr>
              <a:t>P</a:t>
            </a:r>
            <a:r>
              <a:rPr lang="en-US" sz="1400" dirty="0" err="1">
                <a:latin typeface="Cambria" panose="02040503050406030204" pitchFamily="18" charset="0"/>
              </a:rPr>
              <a:t>olitike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javnog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financiranja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određenog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broja</a:t>
            </a:r>
            <a:r>
              <a:rPr lang="en-US" sz="1400" dirty="0">
                <a:latin typeface="Cambria" panose="02040503050406030204" pitchFamily="18" charset="0"/>
              </a:rPr>
              <a:t> doktoranada </a:t>
            </a:r>
            <a:r>
              <a:rPr lang="en-US" sz="1400" dirty="0" err="1">
                <a:latin typeface="Cambria" panose="02040503050406030204" pitchFamily="18" charset="0"/>
              </a:rPr>
              <a:t>po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principu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znanstvene</a:t>
            </a:r>
            <a:r>
              <a:rPr lang="en-US" sz="1400" dirty="0">
                <a:latin typeface="Cambria" panose="02040503050406030204" pitchFamily="18" charset="0"/>
              </a:rPr>
              <a:t> i </a:t>
            </a:r>
            <a:r>
              <a:rPr lang="en-US" sz="1400" dirty="0" err="1">
                <a:latin typeface="Cambria" panose="02040503050406030204" pitchFamily="18" charset="0"/>
              </a:rPr>
              <a:t>društvene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relevantnosti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hr-HR" sz="1400" dirty="0">
                <a:latin typeface="Cambria" panose="02040503050406030204" pitchFamily="18" charset="0"/>
              </a:rPr>
              <a:t>	</a:t>
            </a:r>
            <a:r>
              <a:rPr lang="en-US" sz="1400" dirty="0">
                <a:latin typeface="Cambria" panose="02040503050406030204" pitchFamily="18" charset="0"/>
              </a:rPr>
              <a:t>(</a:t>
            </a:r>
            <a:r>
              <a:rPr lang="en-US" sz="1400" dirty="0" err="1">
                <a:latin typeface="Cambria" panose="02040503050406030204" pitchFamily="18" charset="0"/>
              </a:rPr>
              <a:t>posebno</a:t>
            </a:r>
            <a:r>
              <a:rPr lang="en-US" sz="1400" dirty="0">
                <a:latin typeface="Cambria" panose="02040503050406030204" pitchFamily="18" charset="0"/>
              </a:rPr>
              <a:t> u </a:t>
            </a:r>
            <a:r>
              <a:rPr lang="en-US" sz="1400" dirty="0" err="1">
                <a:latin typeface="Cambria" panose="02040503050406030204" pitchFamily="18" charset="0"/>
              </a:rPr>
              <a:t>temeljnim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znanostima</a:t>
            </a:r>
            <a:r>
              <a:rPr lang="en-US" sz="1400" dirty="0">
                <a:latin typeface="Cambria" panose="02040503050406030204" pitchFamily="18" charset="0"/>
              </a:rPr>
              <a:t>)</a:t>
            </a:r>
            <a:r>
              <a:rPr lang="hr-HR" sz="1400" dirty="0">
                <a:latin typeface="Cambria" panose="02040503050406030204" pitchFamily="18" charset="0"/>
              </a:rPr>
              <a:t> unutar financiranja institucije.</a:t>
            </a:r>
          </a:p>
          <a:p>
            <a:r>
              <a:rPr lang="hr-HR" sz="1400" dirty="0">
                <a:latin typeface="Cambria" panose="02040503050406030204" pitchFamily="18" charset="0"/>
              </a:rPr>
              <a:t>   Politike javnog financiranja </a:t>
            </a:r>
            <a:r>
              <a:rPr lang="hr-HR" sz="1400" b="1" dirty="0">
                <a:latin typeface="Cambria" panose="02040503050406030204" pitchFamily="18" charset="0"/>
              </a:rPr>
              <a:t>kvalitetnih</a:t>
            </a:r>
            <a:r>
              <a:rPr lang="hr-HR" sz="1400" dirty="0">
                <a:latin typeface="Cambria" panose="02040503050406030204" pitchFamily="18" charset="0"/>
              </a:rPr>
              <a:t> doktorskih studija, kvalitetnih združenih i zajedničkih studija.</a:t>
            </a:r>
            <a:endParaRPr lang="en-US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Cambria" panose="02040503050406030204" pitchFamily="18" charset="0"/>
              </a:rPr>
              <a:t>•	</a:t>
            </a:r>
            <a:r>
              <a:rPr lang="en-US" sz="1400" dirty="0" err="1">
                <a:latin typeface="Cambria" panose="02040503050406030204" pitchFamily="18" charset="0"/>
              </a:rPr>
              <a:t>Javne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politike</a:t>
            </a:r>
            <a:r>
              <a:rPr lang="en-US" sz="1400" dirty="0">
                <a:latin typeface="Cambria" panose="02040503050406030204" pitchFamily="18" charset="0"/>
              </a:rPr>
              <a:t> za </a:t>
            </a:r>
            <a:r>
              <a:rPr lang="en-US" sz="1400" dirty="0" err="1">
                <a:latin typeface="Cambria" panose="02040503050406030204" pitchFamily="18" charset="0"/>
              </a:rPr>
              <a:t>industrijski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doktorat</a:t>
            </a:r>
            <a:r>
              <a:rPr lang="en-US" sz="1400" dirty="0">
                <a:latin typeface="Cambria" panose="02040503050406030204" pitchFamily="18" charset="0"/>
              </a:rPr>
              <a:t> (</a:t>
            </a:r>
            <a:r>
              <a:rPr lang="en-US" sz="1400" dirty="0" err="1">
                <a:latin typeface="Cambria" panose="02040503050406030204" pitchFamily="18" charset="0"/>
              </a:rPr>
              <a:t>ali</a:t>
            </a:r>
            <a:r>
              <a:rPr lang="en-US" sz="1400" dirty="0">
                <a:latin typeface="Cambria" panose="02040503050406030204" pitchFamily="18" charset="0"/>
              </a:rPr>
              <a:t> i </a:t>
            </a:r>
            <a:r>
              <a:rPr lang="hr-HR" sz="1400" dirty="0">
                <a:latin typeface="Cambria" panose="02040503050406030204" pitchFamily="18" charset="0"/>
              </a:rPr>
              <a:t>posebnu politiku za </a:t>
            </a:r>
            <a:r>
              <a:rPr lang="en-US" sz="1400" dirty="0" err="1">
                <a:latin typeface="Cambria" panose="02040503050406030204" pitchFamily="18" charset="0"/>
              </a:rPr>
              <a:t>doktorat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bolničk</a:t>
            </a:r>
            <a:r>
              <a:rPr lang="hr-HR" sz="1400" dirty="0">
                <a:latin typeface="Cambria" panose="02040503050406030204" pitchFamily="18" charset="0"/>
              </a:rPr>
              <a:t>ih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liječnik</a:t>
            </a:r>
            <a:r>
              <a:rPr lang="hr-HR" sz="1400" dirty="0">
                <a:latin typeface="Cambria" panose="02040503050406030204" pitchFamily="18" charset="0"/>
              </a:rPr>
              <a:t>a</a:t>
            </a:r>
            <a:r>
              <a:rPr lang="en-US" sz="1400" dirty="0">
                <a:latin typeface="Cambria" panose="02040503050406030204" pitchFamily="18" charset="0"/>
              </a:rPr>
              <a:t> i sl.)</a:t>
            </a:r>
            <a:r>
              <a:rPr lang="hr-HR" sz="1400" dirty="0">
                <a:latin typeface="Cambria" panose="02040503050406030204" pitchFamily="18" charset="0"/>
              </a:rPr>
              <a:t>.</a:t>
            </a:r>
            <a:endParaRPr lang="en-US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Cambria" panose="02040503050406030204" pitchFamily="18" charset="0"/>
              </a:rPr>
              <a:t>•	</a:t>
            </a:r>
            <a:r>
              <a:rPr lang="en-US" sz="1400" dirty="0" err="1">
                <a:latin typeface="Cambria" panose="02040503050406030204" pitchFamily="18" charset="0"/>
              </a:rPr>
              <a:t>Javne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politike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hr-HR" sz="1400" dirty="0">
                <a:latin typeface="Cambria" panose="02040503050406030204" pitchFamily="18" charset="0"/>
              </a:rPr>
              <a:t>za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financiranje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mobilnosti</a:t>
            </a:r>
            <a:r>
              <a:rPr lang="en-US" sz="1400" dirty="0">
                <a:latin typeface="Cambria" panose="02040503050406030204" pitchFamily="18" charset="0"/>
              </a:rPr>
              <a:t> i </a:t>
            </a:r>
            <a:r>
              <a:rPr lang="en-US" sz="1400" b="1" dirty="0" err="1">
                <a:latin typeface="Cambria" panose="02040503050406030204" pitchFamily="18" charset="0"/>
              </a:rPr>
              <a:t>internacionalizacije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na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sveučilištu</a:t>
            </a:r>
            <a:r>
              <a:rPr lang="en-US" sz="1400" dirty="0">
                <a:latin typeface="Cambria" panose="02040503050406030204" pitchFamily="18" charset="0"/>
              </a:rPr>
              <a:t>.</a:t>
            </a:r>
            <a:endParaRPr lang="hr-HR" sz="1400" dirty="0">
              <a:latin typeface="Cambria" panose="02040503050406030204" pitchFamily="18" charset="0"/>
            </a:endParaRPr>
          </a:p>
          <a:p>
            <a:r>
              <a:rPr lang="hr-HR" sz="1400" dirty="0">
                <a:latin typeface="Cambria" panose="02040503050406030204" pitchFamily="18" charset="0"/>
              </a:rPr>
              <a:t>   Poticanje pisanja disertacija na engleskom. </a:t>
            </a:r>
            <a:endParaRPr lang="en-US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Cambria" panose="02040503050406030204" pitchFamily="18" charset="0"/>
              </a:rPr>
              <a:t>•	</a:t>
            </a:r>
            <a:r>
              <a:rPr lang="en-US" sz="1400" dirty="0" err="1">
                <a:latin typeface="Cambria" panose="02040503050406030204" pitchFamily="18" charset="0"/>
              </a:rPr>
              <a:t>Promisliti</a:t>
            </a:r>
            <a:r>
              <a:rPr lang="en-US" sz="1400" dirty="0">
                <a:latin typeface="Cambria" panose="02040503050406030204" pitchFamily="18" charset="0"/>
              </a:rPr>
              <a:t> o </a:t>
            </a:r>
            <a:r>
              <a:rPr lang="en-US" sz="1400" dirty="0" err="1">
                <a:latin typeface="Cambria" panose="02040503050406030204" pitchFamily="18" charset="0"/>
              </a:rPr>
              <a:t>uvođenju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magisterija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znanosti</a:t>
            </a:r>
            <a:r>
              <a:rPr lang="hr-HR" sz="1400" dirty="0">
                <a:latin typeface="Cambria" panose="02040503050406030204" pitchFamily="18" charset="0"/>
              </a:rPr>
              <a:t> kao titule (a ne kao programa) </a:t>
            </a:r>
            <a:r>
              <a:rPr lang="en-US" sz="1400" dirty="0">
                <a:latin typeface="Cambria" panose="02040503050406030204" pitchFamily="18" charset="0"/>
              </a:rPr>
              <a:t>za one </a:t>
            </a:r>
            <a:r>
              <a:rPr lang="en-US" sz="1400" dirty="0" err="1">
                <a:latin typeface="Cambria" panose="02040503050406030204" pitchFamily="18" charset="0"/>
              </a:rPr>
              <a:t>koji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nisu</a:t>
            </a:r>
            <a:r>
              <a:rPr lang="hr-HR" sz="1400" dirty="0">
                <a:latin typeface="Cambria" panose="02040503050406030204" pitchFamily="18" charset="0"/>
              </a:rPr>
              <a:t> </a:t>
            </a:r>
            <a:r>
              <a:rPr lang="en-US" sz="1400" dirty="0">
                <a:latin typeface="Cambria" panose="02040503050406030204" pitchFamily="18" charset="0"/>
              </a:rPr>
              <a:t>u </a:t>
            </a:r>
            <a:r>
              <a:rPr lang="en-US" sz="1400" dirty="0" err="1">
                <a:latin typeface="Cambria" panose="02040503050406030204" pitchFamily="18" charset="0"/>
              </a:rPr>
              <a:t>mogućnosti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hr-HR" sz="1400" dirty="0">
                <a:latin typeface="Cambria" panose="02040503050406030204" pitchFamily="18" charset="0"/>
              </a:rPr>
              <a:t>	</a:t>
            </a:r>
            <a:r>
              <a:rPr lang="en-US" sz="1400" dirty="0" err="1">
                <a:latin typeface="Cambria" panose="02040503050406030204" pitchFamily="18" charset="0"/>
              </a:rPr>
              <a:t>dovršiti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doktorski</a:t>
            </a:r>
            <a:r>
              <a:rPr lang="en-US" sz="1400" dirty="0">
                <a:latin typeface="Cambria" panose="02040503050406030204" pitchFamily="18" charset="0"/>
              </a:rPr>
              <a:t> </a:t>
            </a:r>
            <a:r>
              <a:rPr lang="en-US" sz="1400" dirty="0" err="1">
                <a:latin typeface="Cambria" panose="02040503050406030204" pitchFamily="18" charset="0"/>
              </a:rPr>
              <a:t>studij</a:t>
            </a:r>
            <a:r>
              <a:rPr lang="en-US" sz="1400" dirty="0">
                <a:latin typeface="Cambria" panose="02040503050406030204" pitchFamily="18" charset="0"/>
              </a:rPr>
              <a:t>.</a:t>
            </a:r>
            <a:endParaRPr lang="hr-HR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1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1400" dirty="0">
                <a:latin typeface="Cambria" panose="02040503050406030204" pitchFamily="18" charset="0"/>
              </a:rPr>
              <a:t>Treba li javnim znanstvenim institutima otvoriti mogućnost izvođenja ili su-izvođenja DS-a?</a:t>
            </a:r>
          </a:p>
          <a:p>
            <a:pPr marL="0" indent="0">
              <a:buNone/>
            </a:pPr>
            <a:r>
              <a:rPr lang="hr-HR" sz="1400" dirty="0">
                <a:latin typeface="Cambria" panose="02040503050406030204" pitchFamily="18" charset="0"/>
              </a:rPr>
              <a:t>Treba li postojati vertikala da bi se izvodio DS?</a:t>
            </a:r>
          </a:p>
          <a:p>
            <a:pPr marL="0" indent="0">
              <a:buNone/>
            </a:pPr>
            <a:r>
              <a:rPr lang="hr-HR" sz="1400" dirty="0">
                <a:latin typeface="Cambria" panose="02040503050406030204" pitchFamily="18" charset="0"/>
              </a:rPr>
              <a:t>Ima li smisla imati vanjske mentore na DS? (osim ako nisu znanstvenici instituta)?</a:t>
            </a:r>
            <a:endParaRPr lang="en-US" sz="1400" dirty="0">
              <a:latin typeface="Cambria" panose="02040503050406030204" pitchFamily="18" charset="0"/>
            </a:endParaRPr>
          </a:p>
          <a:p>
            <a:endParaRPr lang="en-US" sz="800" dirty="0">
              <a:latin typeface="Cambria" panose="02040503050406030204" pitchFamily="18" charset="0"/>
            </a:endParaRPr>
          </a:p>
          <a:p>
            <a:endParaRPr lang="en-US" sz="800" dirty="0">
              <a:latin typeface="Cambria" panose="0204050305040603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602192" cy="563562"/>
          </a:xfrm>
        </p:spPr>
        <p:txBody>
          <a:bodyPr/>
          <a:lstStyle/>
          <a:p>
            <a:pPr algn="ctr"/>
            <a:r>
              <a:rPr lang="en-US" sz="1800" dirty="0" err="1">
                <a:latin typeface="Cambria" panose="02040503050406030204" pitchFamily="18" charset="0"/>
              </a:rPr>
              <a:t>Preporuke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povjerenstava</a:t>
            </a:r>
            <a:r>
              <a:rPr lang="en-US" sz="1800" dirty="0">
                <a:latin typeface="Cambria" panose="02040503050406030204" pitchFamily="18" charset="0"/>
              </a:rPr>
              <a:t> za </a:t>
            </a:r>
            <a:r>
              <a:rPr lang="en-US" sz="1800" dirty="0" err="1">
                <a:latin typeface="Cambria" panose="02040503050406030204" pitchFamily="18" charset="0"/>
              </a:rPr>
              <a:t>unaprjeđenje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doktorske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izobrazbe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na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nacionalnoj</a:t>
            </a:r>
            <a:r>
              <a:rPr lang="en-US" sz="1800" dirty="0">
                <a:latin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</a:rPr>
              <a:t>razini</a:t>
            </a:r>
            <a:r>
              <a:rPr lang="hr-HR" sz="1800">
                <a:latin typeface="Cambria" panose="02040503050406030204" pitchFamily="18" charset="0"/>
              </a:rPr>
              <a:t>/razini sveučilišta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32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pPr marL="0" lvl="0" indent="0" defTabSz="914400" eaLnBrk="0" hangingPunct="0">
              <a:buNone/>
            </a:pPr>
            <a:endParaRPr lang="hr-HR" sz="1800" i="1" dirty="0">
              <a:latin typeface="Cambria" panose="02040503050406030204" pitchFamily="18" charset="0"/>
            </a:endParaRPr>
          </a:p>
          <a:p>
            <a:pPr marL="0" lvl="0" indent="0" defTabSz="914400" eaLnBrk="0" hangingPunct="0">
              <a:buNone/>
            </a:pPr>
            <a:r>
              <a:rPr lang="hr-HR" sz="1800" i="1" dirty="0">
                <a:latin typeface="Cambria" panose="02040503050406030204" pitchFamily="18" charset="0"/>
              </a:rPr>
              <a:t>Stojimo vam na raspolaganju svakodnevno za pitanja, savjetovanja, edukacije, prigovore, razmjenu iskustava.</a:t>
            </a:r>
          </a:p>
          <a:p>
            <a:pPr marL="0" indent="0" algn="r">
              <a:buNone/>
            </a:pPr>
            <a:endParaRPr lang="hr-HR" sz="1800" i="1" dirty="0">
              <a:latin typeface="Cambria" panose="02040503050406030204" pitchFamily="18" charset="0"/>
            </a:endParaRPr>
          </a:p>
          <a:p>
            <a:pPr marL="0" indent="0" algn="r">
              <a:buNone/>
            </a:pPr>
            <a:endParaRPr lang="hr-HR" sz="1800" i="1" dirty="0">
              <a:latin typeface="Cambria" panose="02040503050406030204" pitchFamily="18" charset="0"/>
            </a:endParaRPr>
          </a:p>
          <a:p>
            <a:pPr marL="0" indent="0" algn="r">
              <a:buNone/>
            </a:pPr>
            <a:endParaRPr lang="hr-HR" sz="18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1800" i="1" dirty="0">
                <a:latin typeface="Cambria" panose="02040503050406030204" pitchFamily="18" charset="0"/>
              </a:rPr>
              <a:t>dr. sc. Marina Matešić									mr. sc. Sandra Bezjak</a:t>
            </a:r>
          </a:p>
          <a:p>
            <a:pPr marL="0" indent="0">
              <a:buNone/>
            </a:pPr>
            <a:r>
              <a:rPr lang="hr-HR" sz="1800" i="1" dirty="0">
                <a:latin typeface="Cambria" panose="02040503050406030204" pitchFamily="18" charset="0"/>
              </a:rPr>
              <a:t>Načelnica Odjela za 									Pomoćnica ravnateljice za  akreditaciju u znanosti 									visoko obrazovanje</a:t>
            </a:r>
          </a:p>
          <a:p>
            <a:pPr marL="0" indent="0">
              <a:buNone/>
            </a:pPr>
            <a:r>
              <a:rPr lang="hr-HR" sz="1800" i="1" dirty="0">
                <a:latin typeface="Cambria" panose="02040503050406030204" pitchFamily="18" charset="0"/>
                <a:hlinkClick r:id="rId2"/>
              </a:rPr>
              <a:t>mmatesic@azvo.hr</a:t>
            </a:r>
            <a:r>
              <a:rPr lang="hr-HR" sz="1800" i="1" dirty="0">
                <a:latin typeface="Cambria" panose="02040503050406030204" pitchFamily="18" charset="0"/>
              </a:rPr>
              <a:t> 									</a:t>
            </a:r>
            <a:r>
              <a:rPr lang="hr-HR" sz="1800" i="1" dirty="0">
                <a:latin typeface="Cambria" panose="02040503050406030204" pitchFamily="18" charset="0"/>
                <a:hlinkClick r:id="rId3"/>
              </a:rPr>
              <a:t>sbezjak@azvo.hr</a:t>
            </a:r>
            <a:r>
              <a:rPr lang="hr-HR" sz="1800" i="1" dirty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hr-HR" sz="1800" i="1" dirty="0">
                <a:latin typeface="Cambria" panose="02040503050406030204" pitchFamily="18" charset="0"/>
              </a:rPr>
              <a:t>01 6274 853											01 6274 811</a:t>
            </a:r>
          </a:p>
          <a:p>
            <a:pPr marL="0" indent="0">
              <a:buNone/>
            </a:pPr>
            <a:r>
              <a:rPr lang="hr-HR" sz="1800" i="1" dirty="0">
                <a:latin typeface="Cambria" panose="02040503050406030204" pitchFamily="18" charset="0"/>
              </a:rPr>
              <a:t>099 7659 8906</a:t>
            </a:r>
          </a:p>
          <a:p>
            <a:pPr marL="0" indent="0" algn="r">
              <a:buNone/>
            </a:pPr>
            <a:endParaRPr lang="hr-HR" sz="1600" dirty="0">
              <a:latin typeface="Cambria" panose="02040503050406030204" pitchFamily="18" charset="0"/>
            </a:endParaRPr>
          </a:p>
          <a:p>
            <a:pPr marL="0" indent="0" algn="r">
              <a:buNone/>
            </a:pPr>
            <a:endParaRPr lang="hr-HR" sz="16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hr-HR" sz="800" dirty="0">
                <a:latin typeface="Cambria" panose="02040503050406030204" pitchFamily="18" charset="0"/>
              </a:rPr>
              <a:t> </a:t>
            </a:r>
            <a:endParaRPr lang="hr-HR" sz="16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8900" y="61702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kern="0" dirty="0">
                <a:latin typeface="Cambria" panose="02040503050406030204" pitchFamily="18" charset="0"/>
              </a:rPr>
              <a:t>	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18485" y="305872"/>
            <a:ext cx="7737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kern="0" dirty="0">
                <a:latin typeface="Cambria" panose="02040503050406030204" pitchFamily="18" charset="0"/>
              </a:rPr>
              <a:t>Kontakti</a:t>
            </a:r>
          </a:p>
          <a:p>
            <a:pPr algn="ctr"/>
            <a:endParaRPr lang="hr-HR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181438"/>
            <a:ext cx="32575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>
                <a:latin typeface="Cambria" panose="02040503050406030204" pitchFamily="18" charset="0"/>
              </a:rPr>
              <a:t>Zakonski cilj AZVO-a: osiguranje nacionalnog akademskog praga i međunarodnog priznavanja kvalifikacija. </a:t>
            </a:r>
          </a:p>
          <a:p>
            <a:endParaRPr lang="hr-HR" sz="2000" dirty="0">
              <a:latin typeface="Cambria" panose="02040503050406030204" pitchFamily="18" charset="0"/>
            </a:endParaRPr>
          </a:p>
          <a:p>
            <a:r>
              <a:rPr lang="hr-HR" sz="2000" dirty="0">
                <a:latin typeface="Cambria" panose="02040503050406030204" pitchFamily="18" charset="0"/>
              </a:rPr>
              <a:t>Doktorski studiji (DS) nisu bili predmet vrednovanja (vrednuje se visoko-obrazovna i znanstvena djelatnost institucije).  Okvir za vrednovanje studijskih programa nije prilagođen 3. ciklusu.</a:t>
            </a:r>
          </a:p>
          <a:p>
            <a:endParaRPr lang="hr-HR" sz="2000" dirty="0">
              <a:latin typeface="Cambria" panose="02040503050406030204" pitchFamily="18" charset="0"/>
            </a:endParaRPr>
          </a:p>
          <a:p>
            <a:r>
              <a:rPr lang="hr-HR" sz="2000" dirty="0">
                <a:solidFill>
                  <a:srgbClr val="FF0000"/>
                </a:solidFill>
                <a:latin typeface="Cambria" panose="02040503050406030204" pitchFamily="18" charset="0"/>
              </a:rPr>
              <a:t>Tematsko vrednovanje 2012./13. </a:t>
            </a:r>
            <a:r>
              <a:rPr lang="hr-HR" sz="2000" dirty="0">
                <a:latin typeface="Cambria" panose="02040503050406030204" pitchFamily="18" charset="0"/>
              </a:rPr>
              <a:t>pokazuje cijeli niz različitosti u izvođenju, kvaliteti i postupcima osiguravanja kvalitete.</a:t>
            </a:r>
          </a:p>
          <a:p>
            <a:endParaRPr lang="hr-HR" sz="2000" dirty="0">
              <a:latin typeface="Cambria" panose="02040503050406030204" pitchFamily="18" charset="0"/>
            </a:endParaRPr>
          </a:p>
          <a:p>
            <a:r>
              <a:rPr lang="hr-HR" sz="2000" dirty="0">
                <a:latin typeface="Cambria" panose="02040503050406030204" pitchFamily="18" charset="0"/>
              </a:rPr>
              <a:t>Međunarodne usporedbe DS-a ukazuju na potrebu za raspravom o kvaliteti DS-a te razradom novog okvira vrednovanja.</a:t>
            </a:r>
          </a:p>
          <a:p>
            <a:endParaRPr lang="hr-HR" sz="2000" dirty="0">
              <a:latin typeface="Cambria" panose="02040503050406030204" pitchFamily="18" charset="0"/>
            </a:endParaRPr>
          </a:p>
          <a:p>
            <a:r>
              <a:rPr lang="hr-HR" sz="2000" dirty="0">
                <a:latin typeface="Cambria" panose="02040503050406030204" pitchFamily="18" charset="0"/>
              </a:rPr>
              <a:t>Potreba za nacionalnih politikama poticanja promjena. </a:t>
            </a:r>
          </a:p>
          <a:p>
            <a:endParaRPr lang="hr-HR" sz="2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hr-HR" sz="1600" dirty="0">
              <a:latin typeface="Cambria" panose="02040503050406030204" pitchFamily="18" charset="0"/>
            </a:endParaRPr>
          </a:p>
          <a:p>
            <a:endParaRPr lang="hr-HR" sz="2000" dirty="0">
              <a:latin typeface="Cambria" panose="02040503050406030204" pitchFamily="18" charset="0"/>
            </a:endParaRPr>
          </a:p>
          <a:p>
            <a:endParaRPr lang="hr-HR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9"/>
            <a:ext cx="7530184" cy="563562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Cambria" panose="02040503050406030204" pitchFamily="18" charset="0"/>
              </a:rPr>
              <a:t>Cilj (</a:t>
            </a:r>
            <a:r>
              <a:rPr lang="hr-HR" sz="2800" dirty="0" err="1">
                <a:solidFill>
                  <a:schemeClr val="bg1"/>
                </a:solidFill>
                <a:latin typeface="Cambria" panose="02040503050406030204" pitchFamily="18" charset="0"/>
              </a:rPr>
              <a:t>re</a:t>
            </a:r>
            <a:r>
              <a:rPr lang="hr-HR" sz="2800" dirty="0">
                <a:solidFill>
                  <a:schemeClr val="bg1"/>
                </a:solidFill>
                <a:latin typeface="Cambria" panose="02040503050406030204" pitchFamily="18" charset="0"/>
              </a:rPr>
              <a:t>)akreditacije doktorskih studija</a:t>
            </a:r>
          </a:p>
        </p:txBody>
      </p:sp>
    </p:spTree>
    <p:extLst>
      <p:ext uri="{BB962C8B-B14F-4D97-AF65-F5344CB8AC3E}">
        <p14:creationId xmlns:p14="http://schemas.microsoft.com/office/powerpoint/2010/main" val="17270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36" t="11913" r="38932" b="26843"/>
          <a:stretch/>
        </p:blipFill>
        <p:spPr>
          <a:xfrm>
            <a:off x="2267744" y="1772816"/>
            <a:ext cx="3960440" cy="36160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327818"/>
            <a:ext cx="7530184" cy="1012950"/>
          </a:xfrm>
        </p:spPr>
        <p:txBody>
          <a:bodyPr>
            <a:normAutofit fontScale="90000"/>
          </a:bodyPr>
          <a:lstStyle/>
          <a:p>
            <a:r>
              <a:rPr lang="hr-HR" sz="27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Prepoznati doktorske studije VISOKE RAZINE KVALITE</a:t>
            </a:r>
            <a:br>
              <a:rPr lang="hr-HR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</a:br>
            <a:endParaRPr lang="hr-H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23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7" y="327819"/>
            <a:ext cx="7797241" cy="586581"/>
          </a:xfrm>
        </p:spPr>
        <p:txBody>
          <a:bodyPr>
            <a:normAutofit fontScale="90000"/>
          </a:bodyPr>
          <a:lstStyle/>
          <a:p>
            <a:r>
              <a:rPr lang="pl-PL" sz="2000" i="1" dirty="0">
                <a:solidFill>
                  <a:schemeClr val="bg1"/>
                </a:solidFill>
              </a:rPr>
              <a:t>Tematsko vrednovanje 2013.: Bolonjska reforma i nestanak znanstvenog magisterija i javnog financiranja</a:t>
            </a:r>
            <a:endParaRPr lang="hr-HR" sz="2000" i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20" y="1253331"/>
            <a:ext cx="794938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85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7" y="228600"/>
            <a:ext cx="7797241" cy="75403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  <a:latin typeface="Cambria" panose="02040503050406030204" pitchFamily="18" charset="0"/>
              </a:rPr>
              <a:t>Tematsko vrednovanje: Istraživački (ljudski) kapaciteti doktorskog programa</a:t>
            </a:r>
            <a:br>
              <a:rPr lang="hr-HR" sz="20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hr-HR" sz="2000" i="1" dirty="0"/>
              <a:t>     </a:t>
            </a:r>
            <a:endParaRPr lang="hr-HR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96"/>
              </p:ext>
            </p:extLst>
          </p:nvPr>
        </p:nvGraphicFramePr>
        <p:xfrm>
          <a:off x="457200" y="1600200"/>
          <a:ext cx="7080474" cy="3303767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80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74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Istraživački ljudski kapaciteti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6004" marR="16004" marT="16004" marB="160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Nastavnici</a:t>
                      </a:r>
                      <a:endParaRPr lang="hr-HR" sz="18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6004" marR="16004" marT="16004" marB="160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Medijan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Min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Max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Zaposleni na instituciji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6004" marR="16004" marT="16004" marB="160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173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Vanjski suradnici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6004" marR="16004" marT="16004" marB="160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98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67">
                <a:tc>
                  <a:txBody>
                    <a:bodyPr/>
                    <a:lstStyle/>
                    <a:p>
                      <a:pPr algn="ctr"/>
                      <a:r>
                        <a:rPr lang="hr-HR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Mentori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16004" marR="16004" marT="16004" marB="160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Medijan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Min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Max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Zaposleni na instituciji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6004" marR="16004" marT="16004" marB="160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173</a:t>
                      </a:r>
                      <a:endParaRPr lang="en-US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Vanjski suradnici</a:t>
                      </a:r>
                      <a:endParaRPr lang="hr-HR" sz="20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16004" marR="16004" marT="16004" marB="160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5632" name="DefaultOcx" r:id="rId2" imgW="685800" imgH="228600"/>
        </mc:Choice>
        <mc:Fallback>
          <p:control name="DefaultOcx" r:id="rId2" imgW="685800" imgH="228600">
            <p:pic>
              <p:nvPicPr>
                <p:cNvPr id="4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731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3" name="HTMLText1" r:id="rId3" imgW="685800" imgH="228600"/>
        </mc:Choice>
        <mc:Fallback>
          <p:control name="HTMLText1" r:id="rId3" imgW="685800" imgH="228600">
            <p:pic>
              <p:nvPicPr>
                <p:cNvPr id="6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731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4" name="HTMLText2" r:id="rId4" imgW="685800" imgH="228600"/>
        </mc:Choice>
        <mc:Fallback>
          <p:control name="HTMLText2" r:id="rId4" imgW="685800" imgH="228600">
            <p:pic>
              <p:nvPicPr>
                <p:cNvPr id="7" name="HTMLText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731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5" name="HTMLText3" r:id="rId5" imgW="685800" imgH="228600"/>
        </mc:Choice>
        <mc:Fallback>
          <p:control name="HTMLText3" r:id="rId5" imgW="685800" imgH="228600">
            <p:pic>
              <p:nvPicPr>
                <p:cNvPr id="8" name="HTMLText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731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6" name="HTMLText4" r:id="rId6" imgW="685800" imgH="228600"/>
        </mc:Choice>
        <mc:Fallback>
          <p:control name="HTMLText4" r:id="rId6" imgW="685800" imgH="228600">
            <p:pic>
              <p:nvPicPr>
                <p:cNvPr id="9" name="HTMLText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731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637" name="HTMLText5" r:id="rId7" imgW="685800" imgH="228600"/>
        </mc:Choice>
        <mc:Fallback>
          <p:control name="HTMLText5" r:id="rId7" imgW="685800" imgH="228600">
            <p:pic>
              <p:nvPicPr>
                <p:cNvPr id="10" name="HTMLText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731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65548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976790"/>
              </p:ext>
            </p:extLst>
          </p:nvPr>
        </p:nvGraphicFramePr>
        <p:xfrm>
          <a:off x="323528" y="3068709"/>
          <a:ext cx="6120681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Maks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Medijan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Postotak doktoranada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uključen u projekte (%)</a:t>
                      </a:r>
                    </a:p>
                    <a:p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56,00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168" y="293313"/>
            <a:ext cx="7777892" cy="563562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Cambria" panose="02040503050406030204" pitchFamily="18" charset="0"/>
              </a:rPr>
              <a:t>Omjer istraživačkih i nastavnih sadržaja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450912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>
              <a:latin typeface="Cambria" panose="02040503050406030204" pitchFamily="18" charset="0"/>
            </a:endParaRPr>
          </a:p>
          <a:p>
            <a:r>
              <a:rPr lang="hr-HR" dirty="0">
                <a:latin typeface="Cambria" panose="02040503050406030204" pitchFamily="18" charset="0"/>
              </a:rPr>
              <a:t>Programi društvenih i humanističkih znanosti uključuju doktorande u projekte u manje od 10 % slučajeva. </a:t>
            </a:r>
          </a:p>
          <a:p>
            <a:endParaRPr lang="hr-H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66122"/>
              </p:ext>
            </p:extLst>
          </p:nvPr>
        </p:nvGraphicFramePr>
        <p:xfrm>
          <a:off x="323528" y="1340768"/>
          <a:ext cx="6142008" cy="144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0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1104">
                <a:tc>
                  <a:txBody>
                    <a:bodyPr/>
                    <a:lstStyle/>
                    <a:p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Maks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Arit. sredina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Medijan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510">
                <a:tc>
                  <a:txBody>
                    <a:bodyPr/>
                    <a:lstStyle/>
                    <a:p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Nastavno opterećenje</a:t>
                      </a:r>
                    </a:p>
                    <a:p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(ECTS)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53,06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600" b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hr-HR" sz="1600" b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030" y="327819"/>
            <a:ext cx="7415314" cy="563562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chemeClr val="bg1"/>
                </a:solidFill>
                <a:latin typeface="Cambria" panose="02040503050406030204" pitchFamily="18" charset="0"/>
              </a:rPr>
              <a:t>Regrutiranje i upisi</a:t>
            </a:r>
            <a:endParaRPr lang="hr-HR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51663"/>
              </p:ext>
            </p:extLst>
          </p:nvPr>
        </p:nvGraphicFramePr>
        <p:xfrm>
          <a:off x="595884" y="1332353"/>
          <a:ext cx="810101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6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054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</a:t>
                      </a:r>
                      <a:r>
                        <a:rPr lang="hr-HR" sz="2000" baseline="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(%)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Ocjene (obavezno)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78,3</a:t>
                      </a:r>
                      <a:endParaRPr lang="hr-HR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Broj i kvaliteta radova (dodatno)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42,2</a:t>
                      </a:r>
                      <a:endParaRPr lang="hr-HR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Preporuka (</a:t>
                      </a:r>
                      <a:r>
                        <a:rPr lang="hr-HR" sz="20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pot</a:t>
                      </a: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.) mentora </a:t>
                      </a: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(obavezno)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38,8</a:t>
                      </a:r>
                      <a:endParaRPr lang="hr-HR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5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Intervju </a:t>
                      </a: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(obavezno)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28,4</a:t>
                      </a:r>
                      <a:endParaRPr lang="hr-HR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Znanje stranih jezika (obavezno)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28,0</a:t>
                      </a:r>
                      <a:endParaRPr lang="hr-HR" sz="20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Poticanje najboljih diplomanata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11,2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Priznanja i nagrade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11,2</a:t>
                      </a:r>
                      <a:endParaRPr lang="hr-HR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Prijemni ispit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9,5</a:t>
                      </a:r>
                      <a:endParaRPr lang="hr-HR" sz="20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0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Sudjelovanje na relevantnom projektu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9,5</a:t>
                      </a:r>
                      <a:endParaRPr lang="hr-HR" sz="2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6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S101875486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3148</Words>
  <Application>Microsoft Office PowerPoint</Application>
  <PresentationFormat>On-screen Show (4:3)</PresentationFormat>
  <Paragraphs>468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Arial Narrow</vt:lpstr>
      <vt:lpstr>Calibri</vt:lpstr>
      <vt:lpstr>Cambria</vt:lpstr>
      <vt:lpstr>Times New Roman</vt:lpstr>
      <vt:lpstr>Office Theme</vt:lpstr>
      <vt:lpstr>5_TS101875486</vt:lpstr>
      <vt:lpstr>Document</vt:lpstr>
      <vt:lpstr>PowerPoint Presentation</vt:lpstr>
      <vt:lpstr>Sadržaj</vt:lpstr>
      <vt:lpstr>AZVO – Uprava za visoko obrazovanje i znanost</vt:lpstr>
      <vt:lpstr>Cilj (re)akreditacije doktorskih studija</vt:lpstr>
      <vt:lpstr>Prepoznati doktorske studije VISOKE RAZINE KVALITE </vt:lpstr>
      <vt:lpstr>Tematsko vrednovanje 2013.: Bolonjska reforma i nestanak znanstvenog magisterija i javnog financiranja</vt:lpstr>
      <vt:lpstr>Tematsko vrednovanje: Istraživački (ljudski) kapaciteti doktorskog programa      </vt:lpstr>
      <vt:lpstr>Omjer istraživačkih i nastavnih sadržaja</vt:lpstr>
      <vt:lpstr>Regrutiranje i upisi</vt:lpstr>
      <vt:lpstr>Generičke (neistraživačke) kompetencije</vt:lpstr>
      <vt:lpstr>Praćenje razvoja doktoranada</vt:lpstr>
      <vt:lpstr>Prevencija plagiranja i čuvanja ugleda sveučilišta</vt:lpstr>
      <vt:lpstr>Podaci o završnosti studija !!!</vt:lpstr>
      <vt:lpstr>Financiranje programa i doktoranada</vt:lpstr>
      <vt:lpstr>Za što se koriste sredstva od školarina?</vt:lpstr>
      <vt:lpstr>Izdvojeno:</vt:lpstr>
      <vt:lpstr>Strategija obrazovanja, znanosti i tehnologije</vt:lpstr>
      <vt:lpstr>Zakonska podloga za pilot projekt programskog vrednovanja</vt:lpstr>
      <vt:lpstr>www.azvo.hr/hr/vrednovanja/vrednovanja-u-znanosti/reakreditacija-doktorskih-studijskih-programa/korisni-dokumenti</vt:lpstr>
      <vt:lpstr>PowerPoint Presentation</vt:lpstr>
      <vt:lpstr>Ishodi učenja na razini programa i povezanost sa sadržajima</vt:lpstr>
      <vt:lpstr>Europski i hrvatski kvalifikacijski okvir</vt:lpstr>
      <vt:lpstr>Minimalni zakonski uvjeti </vt:lpstr>
      <vt:lpstr>Dodatni uvjeti Akreditacijskog savjeta </vt:lpstr>
      <vt:lpstr>1. NASTAVNIČKI, MENTORSKI KAPACITETI I INFRASTRUKTURA </vt:lpstr>
      <vt:lpstr>KRITIČNA MASA I ZNANSTVENO OKRUŽENJE  </vt:lpstr>
      <vt:lpstr>Primjeri dobre prakse u izradi samoanaliza</vt:lpstr>
      <vt:lpstr>2. INTERNO OSIGURAVANJE KVALITETE</vt:lpstr>
      <vt:lpstr>Primjeri dobre prakse</vt:lpstr>
      <vt:lpstr>3. POTPORA DOKTORANDIMA I NAPREDOVANJE TIJEKOM STUDIJA</vt:lpstr>
      <vt:lpstr>Primjeri dobre prakse</vt:lpstr>
      <vt:lpstr>4. PROGRAM I ISHODI DOKTORSKOG STUDIJA</vt:lpstr>
      <vt:lpstr>ISHODI UČENJA 8.2.</vt:lpstr>
      <vt:lpstr>STRUKTURA -  DOKTORSKE ŠKOLE? </vt:lpstr>
      <vt:lpstr>Preporuke povjerenstava za unaprjeđenje doktorske izobrazbe na nacionalnoj razini/razini sveučilišta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 Luketić</dc:creator>
  <cp:lastModifiedBy>Korisnik</cp:lastModifiedBy>
  <cp:revision>294</cp:revision>
  <dcterms:created xsi:type="dcterms:W3CDTF">2014-10-02T06:53:04Z</dcterms:created>
  <dcterms:modified xsi:type="dcterms:W3CDTF">2021-03-04T21:11:27Z</dcterms:modified>
</cp:coreProperties>
</file>