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5ED5E1A-F921-4775-ADBD-4965710F71D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C801BFF-AE4F-4842-BE57-4FBB001D90D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9D04DF5-FDCD-4C5B-B996-18838221C5FC}" type="slidenum">
              <a:rPr lang="hr-HR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/>
          <p:nvPr/>
        </p:nvPicPr>
        <p:blipFill>
          <a:blip r:embed="rId3"/>
          <a:stretch/>
        </p:blipFill>
        <p:spPr>
          <a:xfrm>
            <a:off x="2009880" y="285840"/>
            <a:ext cx="6678360" cy="13176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AEF92AD-4DD6-4B32-83A8-931C6E50C54E}" type="slidenum">
              <a:rPr lang="hr-HR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/>
          <p:nvPr/>
        </p:nvPicPr>
        <p:blipFill>
          <a:blip r:embed="rId3"/>
          <a:stretch/>
        </p:blipFill>
        <p:spPr>
          <a:xfrm>
            <a:off x="4848120" y="407880"/>
            <a:ext cx="3971880" cy="755640"/>
          </a:xfrm>
          <a:prstGeom prst="rect">
            <a:avLst/>
          </a:prstGeom>
          <a:ln w="0">
            <a:noFill/>
          </a:ln>
        </p:spPr>
      </p:pic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strike="noStrike" spc="-1">
                <a:solidFill>
                  <a:srgbClr val="898989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D096E12-4A7C-44A1-8B03-FDEDD25384DD}" type="slidenum">
              <a:rPr lang="hr-HR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/>
          <p:cNvSpPr/>
          <p:nvPr/>
        </p:nvSpPr>
        <p:spPr>
          <a:xfrm>
            <a:off x="684360" y="2855880"/>
            <a:ext cx="8064360" cy="15718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strike="noStrike" spc="-1" dirty="0">
                <a:solidFill>
                  <a:srgbClr val="000000"/>
                </a:solidFill>
                <a:latin typeface="Calibri"/>
              </a:rPr>
              <a:t>Žudnja i nasilje u poeziji Drage Glamuzine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600" spc="-1" dirty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spc="-1" dirty="0">
                <a:solidFill>
                  <a:srgbClr val="000000"/>
                </a:solidFill>
              </a:rPr>
              <a:t>3rd International Scientific Conference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spc="-1" dirty="0">
                <a:solidFill>
                  <a:srgbClr val="000000"/>
                </a:solidFill>
              </a:rPr>
              <a:t>LANGUAGE, TRANSLATION AND INTERCULTURAL COMMUNICATION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spc="-1" dirty="0">
                <a:solidFill>
                  <a:srgbClr val="000000"/>
                </a:solidFill>
              </a:rPr>
              <a:t>Pula, 21-23 September, 2026</a:t>
            </a:r>
            <a:endParaRPr lang="en-US" sz="1600" b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TextBox 4"/>
          <p:cNvSpPr/>
          <p:nvPr/>
        </p:nvSpPr>
        <p:spPr>
          <a:xfrm>
            <a:off x="3564000" y="5732640"/>
            <a:ext cx="518472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pc="-1" dirty="0">
                <a:solidFill>
                  <a:srgbClr val="000000"/>
                </a:solidFill>
                <a:latin typeface="Calibri"/>
              </a:rPr>
              <a:t>izv. prof. dr. sc. </a:t>
            </a:r>
            <a:r>
              <a:rPr lang="hr-HR" sz="1800" b="0" strike="noStrike" spc="-1" dirty="0">
                <a:solidFill>
                  <a:srgbClr val="000000"/>
                </a:solidFill>
                <a:latin typeface="Calibri"/>
              </a:rPr>
              <a:t>Sanja Jukić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>
              <a:lnSpc>
                <a:spcPct val="16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Može li nasilje unutar koda ljubavi funkcionirati kao komunikacijski čin ili nužno znači njegov slom?</a:t>
            </a:r>
          </a:p>
          <a:p>
            <a:pPr marL="285750" indent="-285750">
              <a:lnSpc>
                <a:spcPct val="16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Hipoteza: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 žudnja je središnji generator komunikacijske brutalnosti</a:t>
            </a:r>
          </a:p>
          <a:p>
            <a:pPr marL="285750" indent="-285750">
              <a:lnSpc>
                <a:spcPct val="16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li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rski subjekt žudnju ne uspijeva artikulirati unutar koda ljubavi pa je premješta u registar nasilja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691920"/>
            <a:ext cx="822960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0" dirty="0">
                <a:solidFill>
                  <a:srgbClr val="000000"/>
                </a:solidFill>
                <a:latin typeface="Calibri"/>
              </a:rPr>
              <a:t>Teorijski okvir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Niklas Luhmann: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 ljubav je simbolički generaliziran medij komunikacije s vlastitim kodom</a:t>
            </a:r>
          </a:p>
          <a:p>
            <a:pPr marL="685800" indent="-285750"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Drugome ostavlja slobodu prihvaćanja ili odbijanja</a:t>
            </a:r>
          </a:p>
          <a:p>
            <a:pPr marL="685800" indent="-285750"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dirty="0">
                <a:solidFill>
                  <a:srgbClr val="000000"/>
                </a:solidFill>
                <a:latin typeface="Calibri"/>
              </a:rPr>
              <a:t>s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ila ukida selekciju, a komunikaciju zamjenjuje kauzalnost</a:t>
            </a:r>
          </a:p>
          <a:p>
            <a:pPr marL="400050">
              <a:spcBef>
                <a:spcPts val="400"/>
              </a:spcBef>
              <a:buClr>
                <a:srgbClr val="00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300" b="0" i="0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0" dirty="0" err="1">
                <a:solidFill>
                  <a:srgbClr val="000000"/>
                </a:solidFill>
                <a:latin typeface="Calibri"/>
              </a:rPr>
              <a:t>Slavoj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 Žižek: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 tipologija nasilja</a:t>
            </a:r>
          </a:p>
          <a:p>
            <a:pPr marL="685800" indent="-285750"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subjektivno (vidljivo, </a:t>
            </a:r>
            <a:r>
              <a:rPr lang="hr-HR" sz="2300" b="0" i="0" dirty="0" err="1">
                <a:solidFill>
                  <a:srgbClr val="000000"/>
                </a:solidFill>
                <a:latin typeface="Calibri"/>
              </a:rPr>
              <a:t>počiniteljsko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685800" indent="-285750"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simboličko (upisano u jezik i njegove forme)</a:t>
            </a:r>
          </a:p>
          <a:p>
            <a:pPr marL="685800" indent="-285750"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sistemsko (bračne i rodne norme)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691920"/>
            <a:ext cx="822960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0">
                <a:solidFill>
                  <a:srgbClr val="000000"/>
                </a:solidFill>
                <a:latin typeface="Calibri"/>
              </a:rPr>
              <a:t>Neparne ljubavi: tri žudnje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o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dnosi </a:t>
            </a:r>
            <a:r>
              <a:rPr lang="hr-HR" sz="2600" b="0" i="1" dirty="0">
                <a:solidFill>
                  <a:srgbClr val="000000"/>
                </a:solidFill>
                <a:latin typeface="Calibri"/>
              </a:rPr>
              <a:t>muž – žena – ljubavnica 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i </a:t>
            </a:r>
            <a:r>
              <a:rPr lang="hr-HR" sz="2600" b="0" i="1" dirty="0">
                <a:solidFill>
                  <a:srgbClr val="000000"/>
                </a:solidFill>
                <a:latin typeface="Calibri"/>
              </a:rPr>
              <a:t>muž – ljubavnica – ljubavnik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čuvanje poretka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 (žena → muž): </a:t>
            </a:r>
            <a:r>
              <a:rPr lang="hr-HR" sz="2600" b="0" i="1" dirty="0">
                <a:solidFill>
                  <a:srgbClr val="000000"/>
                </a:solidFill>
                <a:latin typeface="Calibri"/>
              </a:rPr>
              <a:t>Nadam se da te više nikad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solidFill>
                  <a:srgbClr val="000000"/>
                </a:solidFill>
                <a:latin typeface="Calibri"/>
              </a:rPr>
              <a:t>u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kidanje poretka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 (muž → ljubavnica): </a:t>
            </a:r>
            <a:r>
              <a:rPr lang="hr-HR" sz="2600" b="0" i="1" dirty="0">
                <a:solidFill>
                  <a:srgbClr val="000000"/>
                </a:solidFill>
                <a:latin typeface="Calibri"/>
              </a:rPr>
              <a:t>Mali noćni razgovor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solidFill>
                  <a:srgbClr val="000000"/>
                </a:solidFill>
                <a:latin typeface="Calibri"/>
              </a:rPr>
              <a:t>r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eaktiviranje poretka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s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vaka je žudnja proturječna; sistemsko nasilje normi usmjerava i žudnju, i nasilnu reakciju na njezino neispunjenje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691920"/>
            <a:ext cx="822960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0" dirty="0">
                <a:solidFill>
                  <a:srgbClr val="000000"/>
                </a:solidFill>
                <a:latin typeface="Calibri"/>
              </a:rPr>
              <a:t>Tri skupine odnosa žudnje i nasilja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solidFill>
                  <a:srgbClr val="000000"/>
                </a:solidFill>
                <a:latin typeface="Calibri"/>
              </a:rPr>
              <a:t>n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asilje koje ne dokida k</a:t>
            </a:r>
            <a:r>
              <a:rPr lang="hr-HR" sz="2600" b="1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d</a:t>
            </a:r>
          </a:p>
          <a:p>
            <a:pPr marL="685800" indent="-285750">
              <a:lnSpc>
                <a:spcPct val="150000"/>
              </a:lnSpc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recipročno, simetrično nasilje kao </a:t>
            </a:r>
            <a:r>
              <a:rPr lang="hr-HR" sz="2300" b="0" i="0" dirty="0" err="1">
                <a:solidFill>
                  <a:srgbClr val="000000"/>
                </a:solidFill>
                <a:latin typeface="Calibri"/>
              </a:rPr>
              <a:t>supstitutivni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 kod</a:t>
            </a:r>
          </a:p>
          <a:p>
            <a:pPr marL="685800" indent="-285750">
              <a:lnSpc>
                <a:spcPct val="150000"/>
              </a:lnSpc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1" dirty="0">
                <a:solidFill>
                  <a:srgbClr val="000000"/>
                </a:solidFill>
                <a:latin typeface="Calibri"/>
              </a:rPr>
              <a:t>Obrana i posljednji dani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, </a:t>
            </a:r>
            <a:r>
              <a:rPr lang="hr-HR" sz="2300" b="0" i="1" dirty="0">
                <a:solidFill>
                  <a:srgbClr val="000000"/>
                </a:solidFill>
                <a:latin typeface="Calibri"/>
              </a:rPr>
              <a:t>Nešto sveto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, </a:t>
            </a:r>
            <a:r>
              <a:rPr lang="hr-HR" sz="2300" b="0" i="1" dirty="0">
                <a:solidFill>
                  <a:srgbClr val="000000"/>
                </a:solidFill>
                <a:latin typeface="Calibri"/>
              </a:rPr>
              <a:t>Razgovor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solidFill>
                  <a:srgbClr val="000000"/>
                </a:solidFill>
                <a:latin typeface="Calibri"/>
              </a:rPr>
              <a:t>n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asilje koje dokida k</a:t>
            </a:r>
            <a:r>
              <a:rPr lang="hr-HR" sz="2600" b="1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d</a:t>
            </a:r>
          </a:p>
          <a:p>
            <a:pPr marL="685800" indent="-285750">
              <a:lnSpc>
                <a:spcPct val="150000"/>
              </a:lnSpc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jednosmjerno, ušutkuje: </a:t>
            </a:r>
            <a:r>
              <a:rPr lang="hr-HR" sz="2300" b="0" i="0" dirty="0" err="1">
                <a:solidFill>
                  <a:srgbClr val="000000"/>
                </a:solidFill>
                <a:latin typeface="Calibri"/>
              </a:rPr>
              <a:t>Žižekov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 </a:t>
            </a:r>
            <a:r>
              <a:rPr lang="hr-HR" sz="2300" b="0" i="0" dirty="0" err="1">
                <a:solidFill>
                  <a:srgbClr val="000000"/>
                </a:solidFill>
                <a:latin typeface="Calibri"/>
              </a:rPr>
              <a:t>passage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 à </a:t>
            </a:r>
            <a:r>
              <a:rPr lang="hr-HR" sz="2300" b="0" i="0" dirty="0" err="1">
                <a:solidFill>
                  <a:srgbClr val="000000"/>
                </a:solidFill>
                <a:latin typeface="Calibri"/>
              </a:rPr>
              <a:t>l'acte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 (</a:t>
            </a:r>
            <a:r>
              <a:rPr lang="hr-HR" sz="2300" b="0" i="1" dirty="0">
                <a:solidFill>
                  <a:srgbClr val="000000"/>
                </a:solidFill>
                <a:latin typeface="Calibri"/>
              </a:rPr>
              <a:t>Mali noćni razgovor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solidFill>
                  <a:srgbClr val="000000"/>
                </a:solidFill>
                <a:latin typeface="Calibri"/>
              </a:rPr>
              <a:t>k</a:t>
            </a:r>
            <a:r>
              <a:rPr lang="hr-HR" sz="2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hr-HR" sz="2600" b="1" i="0" dirty="0">
                <a:solidFill>
                  <a:srgbClr val="000000"/>
                </a:solidFill>
                <a:latin typeface="Calibri"/>
              </a:rPr>
              <a:t>d nije ni uspostavljen</a:t>
            </a:r>
          </a:p>
          <a:p>
            <a:pPr marL="685800" indent="-285750">
              <a:lnSpc>
                <a:spcPct val="150000"/>
              </a:lnSpc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300" b="0" i="1" dirty="0" err="1">
                <a:solidFill>
                  <a:srgbClr val="000000"/>
                </a:solidFill>
                <a:latin typeface="Calibri"/>
              </a:rPr>
              <a:t>Perverznjak</a:t>
            </a:r>
            <a:r>
              <a:rPr lang="hr-HR" sz="2300" b="0" i="0" dirty="0">
                <a:solidFill>
                  <a:srgbClr val="000000"/>
                </a:solidFill>
                <a:latin typeface="Calibri"/>
              </a:rPr>
              <a:t>; voajerizam koji kod napada izvana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691920"/>
            <a:ext cx="822960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0" dirty="0">
                <a:solidFill>
                  <a:srgbClr val="000000"/>
                </a:solidFill>
                <a:latin typeface="Calibri"/>
              </a:rPr>
              <a:t>Slom koda bez nasilja i pjesma kao k</a:t>
            </a:r>
            <a:r>
              <a:rPr lang="hr-HR" sz="2800" b="1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hr-HR" sz="2800" b="1" i="0" dirty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i="1" dirty="0">
                <a:solidFill>
                  <a:srgbClr val="000000"/>
                </a:solidFill>
                <a:latin typeface="Calibri"/>
              </a:rPr>
              <a:t>San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: kod se urušava zbog izostanka </a:t>
            </a:r>
            <a:r>
              <a:rPr lang="hr-HR" sz="2600" b="0" i="0" dirty="0" err="1">
                <a:solidFill>
                  <a:srgbClr val="000000"/>
                </a:solidFill>
                <a:latin typeface="Calibri"/>
              </a:rPr>
              <a:t>uzvrativosti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, ne zbog sile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r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avnodušnost i nerazumijevanje jednako su učinkoviti, a u opusu i češći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p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jesma naknadno prevodi u govor ono što se u trenutku zbivanja nije moglo artikulirati</a:t>
            </a: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p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isanje je jedini k</a:t>
            </a:r>
            <a:r>
              <a:rPr lang="hr-HR" sz="2600" b="0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ô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d koji u ovoj poeziji uspijeva: žudnja se uspostavlja prema tekstu i čitatelju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691920"/>
            <a:ext cx="8229600" cy="72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0" dirty="0">
                <a:solidFill>
                  <a:srgbClr val="000000"/>
                </a:solidFill>
                <a:latin typeface="Calibri"/>
              </a:rPr>
              <a:t>Zaključak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164016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Luhmannova teza o nespojivosti koda ljubavi i sile nije održiva u radikalnom obliku, kontekstualno je uvjetovana</a:t>
            </a:r>
          </a:p>
          <a:p>
            <a:pPr>
              <a:spcBef>
                <a:spcPts val="1000"/>
              </a:spcBef>
              <a:buClr>
                <a:srgbClr val="00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600" b="0" i="0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p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resudna varijabla nije intenzitet nasilja, nego </a:t>
            </a:r>
            <a:r>
              <a:rPr lang="hr-HR" sz="2600" b="0" i="0" dirty="0" err="1">
                <a:solidFill>
                  <a:srgbClr val="000000"/>
                </a:solidFill>
                <a:latin typeface="Calibri"/>
              </a:rPr>
              <a:t>uzvrativost</a:t>
            </a:r>
            <a:endParaRPr lang="hr-HR" sz="2600" b="0" i="0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0"/>
              </a:spcBef>
              <a:buClr>
                <a:srgbClr val="00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600" b="0" i="0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spcBef>
                <a:spcPts val="10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dirty="0">
                <a:solidFill>
                  <a:srgbClr val="000000"/>
                </a:solidFill>
                <a:latin typeface="Calibri"/>
              </a:rPr>
              <a:t>i</a:t>
            </a:r>
            <a:r>
              <a:rPr lang="hr-HR" sz="2600" b="0" i="0" dirty="0">
                <a:solidFill>
                  <a:srgbClr val="000000"/>
                </a:solidFill>
                <a:latin typeface="Calibri"/>
              </a:rPr>
              <a:t>sti čin (udarac, prijetnja, psovka) može biti nastavak ljubavne komunikacije drugim sredstvima ili njezin prekid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350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DejaVu Sans</vt:lpstr>
      <vt:lpstr>Times New Roman</vt:lpstr>
      <vt:lpstr>Office</vt:lpstr>
      <vt:lpstr>Office</vt:lpstr>
      <vt:lpstr>Office</vt:lpstr>
      <vt:lpstr>PowerPoint Presentation</vt:lpstr>
      <vt:lpstr>PowerPoint Presentation</vt:lpstr>
      <vt:lpstr>Teorijski okvir</vt:lpstr>
      <vt:lpstr>Neparne ljubavi: tri žudnje</vt:lpstr>
      <vt:lpstr>Tri skupine odnosa žudnje i nasilja</vt:lpstr>
      <vt:lpstr>Slom koda bez nasilja i pjesma kao kôd</vt:lpstr>
      <vt:lpstr>Zaključak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Sanja Jukic</cp:lastModifiedBy>
  <cp:revision>8</cp:revision>
  <dcterms:modified xsi:type="dcterms:W3CDTF">2026-10-06T22:03:09Z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2012-05-08T13:40:29Z</dcterms:created>
  <dc:creator>Josipa Selthofer</dc:creator>
  <dc:description/>
  <dc:language>en-US</dc:language>
  <cp:lastModifiedBy>Korisnik</cp:lastModifiedBy>
  <dcterms:modified xsi:type="dcterms:W3CDTF">2026-10-06T16:51:13Z</dcterms:modified>
  <cp:revision>19</cp:revision>
  <dc:subject/>
  <dc:title>PowerPoint Presentation</dc:title>
</cp:coreProperties>
</file>