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92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093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009520" y="285480"/>
            <a:ext cx="6678720" cy="131760"/>
          </a:xfrm>
          <a:prstGeom prst="rect">
            <a:avLst/>
          </a:prstGeom>
          <a:ln w="38160">
            <a:noFill/>
          </a:ln>
        </p:spPr>
      </p:pic>
      <p:sp>
        <p:nvSpPr>
          <p:cNvPr id="3" name="PlaceHolder 1">
            <a:extLst>
              <a:ext uri="{FF2B5EF4-FFF2-40B4-BE49-F238E27FC236}">
                <a16:creationId xmlns:a16="http://schemas.microsoft.com/office/drawing/2014/main" id="{4D0254BE-05EF-4472-A5F9-4F5EDC2A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Click to edit the title text format</a:t>
            </a:r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A421C1D6-3416-4BD6-BB57-F2C5D57B2A7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Seventh Outline Level</a:t>
            </a:r>
          </a:p>
        </p:txBody>
      </p:sp>
      <p:sp>
        <p:nvSpPr>
          <p:cNvPr id="5" name="PlaceHolder 3">
            <a:extLst>
              <a:ext uri="{FF2B5EF4-FFF2-40B4-BE49-F238E27FC236}">
                <a16:creationId xmlns:a16="http://schemas.microsoft.com/office/drawing/2014/main" id="{6CEE64CF-07F3-44DD-866C-B4619F329BD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57200" y="6356160"/>
            <a:ext cx="213336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t>&lt;date/time&gt;</a:t>
            </a:r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PlaceHolder 4">
            <a:extLst>
              <a:ext uri="{FF2B5EF4-FFF2-40B4-BE49-F238E27FC236}">
                <a16:creationId xmlns:a16="http://schemas.microsoft.com/office/drawing/2014/main" id="{FAFD98F5-58A1-4DCF-96BE-162461BF085A}"/>
              </a:ext>
            </a:extLst>
          </p:cNvPr>
          <p:cNvSpPr>
            <a:spLocks noGrp="1"/>
          </p:cNvSpPr>
          <p:nvPr>
            <p:ph type="ftr" idx="2"/>
          </p:nvPr>
        </p:nvSpPr>
        <p:spPr>
          <a:xfrm>
            <a:off x="3123720" y="6356160"/>
            <a:ext cx="289548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PlaceHolder 5">
            <a:extLst>
              <a:ext uri="{FF2B5EF4-FFF2-40B4-BE49-F238E27FC236}">
                <a16:creationId xmlns:a16="http://schemas.microsoft.com/office/drawing/2014/main" id="{1FCD4A32-5CFD-4A32-842D-E92A17DCFE20}"/>
              </a:ext>
            </a:extLst>
          </p:cNvPr>
          <p:cNvSpPr>
            <a:spLocks noGrp="1"/>
          </p:cNvSpPr>
          <p:nvPr>
            <p:ph type="sldNum" idx="3"/>
          </p:nvPr>
        </p:nvSpPr>
        <p:spPr>
          <a:xfrm>
            <a:off x="6552720" y="6356160"/>
            <a:ext cx="213372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7395FDB-379F-4039-A963-551E3C0315B6}" type="slidenum">
              <a: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t>‹#›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848120" y="407880"/>
            <a:ext cx="3971880" cy="755640"/>
          </a:xfrm>
          <a:prstGeom prst="rect">
            <a:avLst/>
          </a:prstGeom>
          <a:ln w="38160">
            <a:noFill/>
          </a:ln>
        </p:spPr>
      </p:pic>
      <p:sp>
        <p:nvSpPr>
          <p:cNvPr id="9" name="PlaceHolder 1">
            <a:extLst>
              <a:ext uri="{FF2B5EF4-FFF2-40B4-BE49-F238E27FC236}">
                <a16:creationId xmlns:a16="http://schemas.microsoft.com/office/drawing/2014/main" id="{56AE02A7-AA27-4B75-B7C1-18082F30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4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Click to edit the title text format</a:t>
            </a: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38940008-BF2E-4137-AF97-55F365E9CDC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1pPr>
            <a:lvl2pPr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2pPr>
            <a:lvl3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3pPr>
            <a:lvl4pPr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4pPr>
            <a:lvl5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5pPr>
            <a:lvl6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6pPr>
            <a:lvl7pPr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3200" b="0" u="non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Seventh Outline Level</a:t>
            </a:r>
          </a:p>
        </p:txBody>
      </p:sp>
      <p:sp>
        <p:nvSpPr>
          <p:cNvPr id="11" name="PlaceHolder 3">
            <a:extLst>
              <a:ext uri="{FF2B5EF4-FFF2-40B4-BE49-F238E27FC236}">
                <a16:creationId xmlns:a16="http://schemas.microsoft.com/office/drawing/2014/main" id="{696DB812-CBFE-44A5-89FF-C11AA692DBE3}"/>
              </a:ext>
            </a:extLst>
          </p:cNvPr>
          <p:cNvSpPr>
            <a:spLocks noGrp="1"/>
          </p:cNvSpPr>
          <p:nvPr>
            <p:ph type="dt" idx="4"/>
          </p:nvPr>
        </p:nvSpPr>
        <p:spPr>
          <a:xfrm>
            <a:off x="457200" y="6356160"/>
            <a:ext cx="213336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t>&lt;date/time&gt;</a:t>
            </a:r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PlaceHolder 4">
            <a:extLst>
              <a:ext uri="{FF2B5EF4-FFF2-40B4-BE49-F238E27FC236}">
                <a16:creationId xmlns:a16="http://schemas.microsoft.com/office/drawing/2014/main" id="{F06EF91A-0BAD-4471-BF13-EE4DC0757E9B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3123720" y="6356160"/>
            <a:ext cx="289548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PlaceHolder 5">
            <a:extLst>
              <a:ext uri="{FF2B5EF4-FFF2-40B4-BE49-F238E27FC236}">
                <a16:creationId xmlns:a16="http://schemas.microsoft.com/office/drawing/2014/main" id="{E96494B3-D638-40B9-A5FA-75AA0E521D81}"/>
              </a:ext>
            </a:extLst>
          </p:cNvPr>
          <p:cNvSpPr>
            <a:spLocks noGrp="1"/>
          </p:cNvSpPr>
          <p:nvPr>
            <p:ph type="sldNum" idx="6"/>
          </p:nvPr>
        </p:nvSpPr>
        <p:spPr>
          <a:xfrm>
            <a:off x="6552720" y="6356160"/>
            <a:ext cx="2133720" cy="3650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6D513FD-A66A-43D1-808D-7B48F42786CB}" type="slidenum">
              <a:rPr sz="1200" b="0" u="none">
                <a:solidFill>
                  <a:srgbClr val="898989"/>
                </a:solidFill>
                <a:latin typeface="Calibri"/>
                <a:ea typeface="Calibri"/>
                <a:cs typeface="Calibri"/>
              </a:rPr>
              <a:t>‹#›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fos.unios.hr/knjiznic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aze.nsk.hr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isipos@ffos.hr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697A4A44-A5E8-4E13-8017-6F4673D70CF2}"/>
              </a:ext>
            </a:extLst>
          </p:cNvPr>
          <p:cNvSpPr>
            <a:spLocks noGrp="1"/>
          </p:cNvSpPr>
          <p:nvPr/>
        </p:nvSpPr>
        <p:spPr>
          <a:xfrm>
            <a:off x="539640" y="2852640"/>
            <a:ext cx="8064360" cy="15566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1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INFORMACIJSKO OPISMENJAVANJE STUDENATA ENGLESKOG JEZIKA I KNJIŽEVNOSTI</a:t>
            </a:r>
            <a:endParaRPr sz="32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46A7057F-D452-4D29-8D79-B886D0E55F71}"/>
              </a:ext>
            </a:extLst>
          </p:cNvPr>
          <p:cNvSpPr>
            <a:spLocks noGrp="1"/>
          </p:cNvSpPr>
          <p:nvPr/>
        </p:nvSpPr>
        <p:spPr>
          <a:xfrm>
            <a:off x="3563640" y="5732280"/>
            <a:ext cx="518472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Kristina Kiš, viša knjižničarka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kmitric@ffos.hr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975D6D-EC33-48F0-A047-C5715FC800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0C09F8-C466-40B0-869A-02BB8AF47A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0D3424-F4B9-48D9-B174-C609460ACAAC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914400" cy="762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2579AD-19B5-4BD6-A24E-48E21D53C6A1}"/>
              </a:ext>
            </a:extLst>
          </p:cNvPr>
          <p:cNvSpPr>
            <a:spLocks noGrp="1"/>
          </p:cNvSpPr>
          <p:nvPr/>
        </p:nvSpPr>
        <p:spPr>
          <a:xfrm>
            <a:off x="609600" y="1981200"/>
            <a:ext cx="733425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INFORMACIJSKO</a:t>
            </a:r>
          </a:p>
          <a:p>
            <a:pPr algn="l"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OPISMENJAVANJE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177196-9AC4-44AA-95B1-7AB80E34FB45}"/>
              </a:ext>
            </a:extLst>
          </p:cNvPr>
          <p:cNvSpPr>
            <a:spLocks noGrp="1"/>
          </p:cNvSpPr>
          <p:nvPr/>
        </p:nvSpPr>
        <p:spPr>
          <a:xfrm>
            <a:off x="647700" y="3543300"/>
            <a:ext cx="6858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>
              <a:defRPr sz="1800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DCE5EC"/>
                </a:solidFill>
                <a:latin typeface="Aptos"/>
                <a:ea typeface="Aptos"/>
                <a:cs typeface="Aptos"/>
              </a:rPr>
              <a:t>Studenti engleskog jezika i književnosti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1E4F9-8104-4C50-ACD1-51BBB1D476F1}"/>
              </a:ext>
            </a:extLst>
          </p:cNvPr>
          <p:cNvSpPr>
            <a:spLocks noGrp="1"/>
          </p:cNvSpPr>
          <p:nvPr/>
        </p:nvSpPr>
        <p:spPr>
          <a:xfrm>
            <a:off x="647700" y="5476875"/>
            <a:ext cx="61912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>
              <a:defRPr sz="13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hr-HR" sz="135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dr. </a:t>
            </a:r>
            <a:r>
              <a:rPr lang="hr-HR" sz="135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</a:t>
            </a:r>
            <a:r>
              <a:rPr lang="hr-HR" sz="135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 Izabela </a:t>
            </a:r>
            <a:r>
              <a:rPr lang="hr-HR" sz="135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Šipoš</a:t>
            </a:r>
            <a:r>
              <a:rPr sz="135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</a:t>
            </a:r>
            <a:r>
              <a:rPr sz="135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viša</a:t>
            </a:r>
            <a:r>
              <a:rPr sz="135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35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knjižničarka</a:t>
            </a:r>
            <a:endParaRPr lang="hr-HR" sz="135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  <a:p>
            <a:pPr algn="l">
              <a:defRPr sz="13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hr-HR" sz="135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isipos@ffos.hr</a:t>
            </a:r>
            <a:endParaRPr sz="135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B220ED-A44E-434A-8A26-101BA624A9EE}"/>
              </a:ext>
            </a:extLst>
          </p:cNvPr>
          <p:cNvSpPr>
            <a:spLocks noGrp="1"/>
          </p:cNvSpPr>
          <p:nvPr/>
        </p:nvSpPr>
        <p:spPr>
          <a:xfrm>
            <a:off x="7762875" y="6096000"/>
            <a:ext cx="809625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FFOS</a:t>
            </a:r>
          </a:p>
        </p:txBody>
      </p:sp>
    </p:spTree>
    <p:extLst>
      <p:ext uri="{BB962C8B-B14F-4D97-AF65-F5344CB8AC3E}">
        <p14:creationId xmlns:p14="http://schemas.microsoft.com/office/powerpoint/2010/main" val="5772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>
            <a:extLst>
              <a:ext uri="{FF2B5EF4-FFF2-40B4-BE49-F238E27FC236}">
                <a16:creationId xmlns:a16="http://schemas.microsoft.com/office/drawing/2014/main" id="{63B0ABDC-9C49-4166-B981-8FA41132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Mrežna</a:t>
            </a:r>
            <a:r>
              <a:rPr sz="2325" b="1" u="none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stranica</a:t>
            </a:r>
            <a:r>
              <a:rPr sz="2325" b="1" u="none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Knjižnice</a:t>
            </a:r>
            <a:endParaRPr sz="28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BD03CC-8DE9-48E2-851C-1D514FFC0E40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sng" dirty="0">
                <a:solidFill>
                  <a:srgbClr val="183044"/>
                </a:solidFill>
                <a:latin typeface="Aptos"/>
                <a:ea typeface="Aptos"/>
                <a:cs typeface="Aptos"/>
                <a:hlinkClick r:id="rId3"/>
              </a:rPr>
              <a:t>https://www.ffos.unios.hr/knjiznica/</a:t>
            </a:r>
            <a:endParaRPr sz="18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45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06FBD4-230C-42D7-A5FB-5720226F12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C66F6D-3335-468E-915C-5430B2BD37E2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E9F4D-0D29-4ADC-BF5B-1F11745CC73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81355C-DBD7-475A-B077-E58240EEF92C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58C5B5-FF3A-4304-8EFB-FCE5B962A63C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A0E66-6898-4723-A0F7-07051926AB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49"/>
          <a:stretch/>
        </p:blipFill>
        <p:spPr>
          <a:xfrm>
            <a:off x="842682" y="2306234"/>
            <a:ext cx="7556606" cy="264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>
            <a:extLst>
              <a:ext uri="{FF2B5EF4-FFF2-40B4-BE49-F238E27FC236}">
                <a16:creationId xmlns:a16="http://schemas.microsoft.com/office/drawing/2014/main" id="{CE3AB8F3-9E26-4B66-A94B-58078473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Knjižnične usluge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2545A6-18BD-4B25-A911-4217D55CD5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500F53-A234-429A-8583-7E8716899D78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1BF90A-2835-47FF-A9D9-706B5930423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6729E7-96EC-495B-B5B4-E28D8EC2485F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E41DB21-5B8E-46BD-BA00-33782181EF4E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840F90-A14B-4155-824E-A6F0E4B87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584191"/>
            <a:ext cx="9029700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27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>
            <a:extLst>
              <a:ext uri="{FF2B5EF4-FFF2-40B4-BE49-F238E27FC236}">
                <a16:creationId xmlns:a16="http://schemas.microsoft.com/office/drawing/2014/main" id="{DDB223BB-B62F-4BFC-830E-B3227CBE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Pretraživanje knjižničnog kataloga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846160"/>
            <a:ext cx="8229600" cy="2033640"/>
          </a:xfrm>
          <a:prstGeom prst="rect">
            <a:avLst/>
          </a:prstGeom>
          <a:ln w="38160">
            <a:noFill/>
          </a:ln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8BA5424A-9B20-4EB5-A496-E8E7DBA6DDCC}"/>
              </a:ext>
            </a:extLst>
          </p:cNvPr>
          <p:cNvSpPr>
            <a:spLocks noGrp="1"/>
          </p:cNvSpPr>
          <p:nvPr/>
        </p:nvSpPr>
        <p:spPr>
          <a:xfrm>
            <a:off x="457200" y="2707920"/>
            <a:ext cx="8146800" cy="2521080"/>
          </a:xfrm>
          <a:prstGeom prst="rect">
            <a:avLst/>
          </a:prstGeom>
          <a:noFill/>
          <a:ln w="2520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215A5B-9365-4D88-93FE-CAC5165CC9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C3B785-3C4B-4B20-8EDB-FF06362A7162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FDCB445-DA77-4202-811B-F822E1BB0B0C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5E6F75-9016-40B1-B77E-EB913DA45A5D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6DCE089-C944-41DA-9FC5-391B314E009A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5972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650520"/>
            <a:ext cx="5081400" cy="1781280"/>
          </a:xfrm>
          <a:prstGeom prst="rect">
            <a:avLst/>
          </a:prstGeom>
          <a:ln w="38160">
            <a:noFill/>
          </a:ln>
        </p:spPr>
      </p:pic>
      <p:pic>
        <p:nvPicPr>
          <p:cNvPr id="44" name="Picture 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716360" y="2806560"/>
            <a:ext cx="4446360" cy="3835440"/>
          </a:xfrm>
          <a:prstGeom prst="rect">
            <a:avLst/>
          </a:prstGeom>
          <a:ln w="38160">
            <a:noFill/>
          </a:ln>
        </p:spPr>
      </p:pic>
      <p:sp>
        <p:nvSpPr>
          <p:cNvPr id="29" name="TextBox 1">
            <a:extLst>
              <a:ext uri="{FF2B5EF4-FFF2-40B4-BE49-F238E27FC236}">
                <a16:creationId xmlns:a16="http://schemas.microsoft.com/office/drawing/2014/main" id="{5B7C9762-5312-4073-9508-CD16553D3C6F}"/>
              </a:ext>
            </a:extLst>
          </p:cNvPr>
          <p:cNvSpPr>
            <a:spLocks noGrp="1"/>
          </p:cNvSpPr>
          <p:nvPr/>
        </p:nvSpPr>
        <p:spPr>
          <a:xfrm>
            <a:off x="1042920" y="3068280"/>
            <a:ext cx="2736720" cy="11912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Korisnički profil na početnom sučelju online kataloga – provjera zaduženja korisnika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D4A6FADD-3B34-45CD-B464-ECED5677896D}"/>
              </a:ext>
            </a:extLst>
          </p:cNvPr>
          <p:cNvSpPr>
            <a:spLocks noGrp="1"/>
          </p:cNvSpPr>
          <p:nvPr/>
        </p:nvSpPr>
        <p:spPr>
          <a:xfrm>
            <a:off x="1187280" y="4724280"/>
            <a:ext cx="2448000" cy="1739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Korisničko ime je broj knjižnične iskaznice, a lozinka dan, mjesec i godina rođenja </a:t>
            </a:r>
            <a:br>
              <a:rPr sz="1575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Npr. 18. 12. 2000. → </a:t>
            </a:r>
            <a:r>
              <a:rPr sz="1575" b="1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1812000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7" name="Straight Arrow Connector 6"/>
          <p:cNvCxnSpPr/>
          <p:nvPr/>
        </p:nvCxnSpPr>
        <p:spPr>
          <a:xfrm flipV="1">
            <a:off x="4084200" y="5390640"/>
            <a:ext cx="975240" cy="14832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32" name="Rectangle 1">
            <a:extLst>
              <a:ext uri="{FF2B5EF4-FFF2-40B4-BE49-F238E27FC236}">
                <a16:creationId xmlns:a16="http://schemas.microsoft.com/office/drawing/2014/main" id="{01A9A57F-A0E0-4670-B6F4-9866A607131E}"/>
              </a:ext>
            </a:extLst>
          </p:cNvPr>
          <p:cNvSpPr>
            <a:spLocks noGrp="1"/>
          </p:cNvSpPr>
          <p:nvPr/>
        </p:nvSpPr>
        <p:spPr>
          <a:xfrm>
            <a:off x="1042920" y="2981160"/>
            <a:ext cx="2736720" cy="138420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2F8ACBC4-1B98-490E-867C-EF1AAD7A32AA}"/>
              </a:ext>
            </a:extLst>
          </p:cNvPr>
          <p:cNvSpPr>
            <a:spLocks noGrp="1"/>
          </p:cNvSpPr>
          <p:nvPr/>
        </p:nvSpPr>
        <p:spPr>
          <a:xfrm>
            <a:off x="1042920" y="4627440"/>
            <a:ext cx="2736720" cy="196992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50" name="Straight Arrow Connector 10"/>
          <p:cNvCxnSpPr/>
          <p:nvPr/>
        </p:nvCxnSpPr>
        <p:spPr>
          <a:xfrm flipV="1">
            <a:off x="1476000" y="1929960"/>
            <a:ext cx="594360" cy="9072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B59FAF0-D721-4C97-898D-D49978588B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09A165-54A7-4709-BE81-E6C8B046FBA4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EC6AEB8-1EC6-4666-8C71-87D95ED8A1A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B663C9-A245-4D47-A518-762446009308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8DCD56-28A3-4D58-967A-FC2EBA89E328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47115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>
            <a:extLst>
              <a:ext uri="{FF2B5EF4-FFF2-40B4-BE49-F238E27FC236}">
                <a16:creationId xmlns:a16="http://schemas.microsoft.com/office/drawing/2014/main" id="{2BAF4B53-0342-4180-9F59-93A33DCF9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Kriteriji pretraživanja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9BA5939-93A3-4621-9916-511ABD67060D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ključne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riječi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autor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riječi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iz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jezik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predmet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692174E-5EE6-414D-9180-938CEB439B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D9A7CC-B1B1-42BD-99C6-CF66FAC35686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79C2118-F47C-43C6-99E1-A7B1B9BE8598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AF5245-10DD-4CAA-AB92-653CE00D2E02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941DA42-5231-4CA3-89F4-69E8FE8E9D81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601771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>
            <a:extLst>
              <a:ext uri="{FF2B5EF4-FFF2-40B4-BE49-F238E27FC236}">
                <a16:creationId xmlns:a16="http://schemas.microsoft.com/office/drawing/2014/main" id="{18F89B37-9E7B-4939-A445-09A5CE6EF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br>
              <a:rPr sz="2325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Pretraživanje</a:t>
            </a:r>
            <a:r>
              <a:rPr sz="2325" b="1" u="none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po </a:t>
            </a: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autoru</a:t>
            </a:r>
            <a:br>
              <a:rPr sz="2325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Prezime</a:t>
            </a:r>
            <a:r>
              <a:rPr sz="2325" b="1" u="none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, </a:t>
            </a: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Ime</a:t>
            </a:r>
            <a:endParaRPr sz="44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5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71640" y="2781000"/>
            <a:ext cx="5400360" cy="2163960"/>
          </a:xfrm>
          <a:prstGeom prst="rect">
            <a:avLst/>
          </a:prstGeom>
          <a:ln w="38160">
            <a:noFill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BDE56715-F764-4160-943B-D62D8D87C84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02B1D2-7429-427D-B82A-AE26E85E15E3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C8A3AD-0B91-4FD3-9EE6-79BA2421E2F8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1AFFD7-6BDA-4815-AFDD-336DE4067CFB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4DA7297-2560-44F6-8C87-0556E6B55F7C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5144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915920"/>
            <a:ext cx="4914720" cy="3344760"/>
          </a:xfrm>
          <a:prstGeom prst="rect">
            <a:avLst/>
          </a:prstGeom>
          <a:ln w="38160">
            <a:noFill/>
          </a:ln>
        </p:spPr>
      </p:pic>
      <p:cxnSp>
        <p:nvCxnSpPr>
          <p:cNvPr id="55" name="Straight Arrow Connector 5"/>
          <p:cNvCxnSpPr/>
          <p:nvPr/>
        </p:nvCxnSpPr>
        <p:spPr>
          <a:xfrm flipV="1">
            <a:off x="2703240" y="1875960"/>
            <a:ext cx="3098160" cy="72144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56" name="Straight Arrow Connector 7"/>
          <p:cNvCxnSpPr/>
          <p:nvPr/>
        </p:nvCxnSpPr>
        <p:spPr>
          <a:xfrm flipV="1">
            <a:off x="3492000" y="3496680"/>
            <a:ext cx="3096360" cy="2880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43" name="TextBox 8">
            <a:extLst>
              <a:ext uri="{FF2B5EF4-FFF2-40B4-BE49-F238E27FC236}">
                <a16:creationId xmlns:a16="http://schemas.microsoft.com/office/drawing/2014/main" id="{BE1A4646-4596-43D1-9B60-A6592AB4E7E3}"/>
              </a:ext>
            </a:extLst>
          </p:cNvPr>
          <p:cNvSpPr>
            <a:spLocks noGrp="1"/>
          </p:cNvSpPr>
          <p:nvPr/>
        </p:nvSpPr>
        <p:spPr>
          <a:xfrm>
            <a:off x="6084720" y="1806480"/>
            <a:ext cx="252720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Djela E. Hemingwaya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0514744E-0E3B-4852-B8AB-A5DC595A9F8C}"/>
              </a:ext>
            </a:extLst>
          </p:cNvPr>
          <p:cNvSpPr>
            <a:spLocks noGrp="1"/>
          </p:cNvSpPr>
          <p:nvPr/>
        </p:nvSpPr>
        <p:spPr>
          <a:xfrm>
            <a:off x="6723000" y="3375000"/>
            <a:ext cx="1854000" cy="11912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Djela koja govore o djelima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E. Hemingwaya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Rectangle 1">
            <a:extLst>
              <a:ext uri="{FF2B5EF4-FFF2-40B4-BE49-F238E27FC236}">
                <a16:creationId xmlns:a16="http://schemas.microsoft.com/office/drawing/2014/main" id="{FF9C5062-A94D-427F-B75C-9352318B3824}"/>
              </a:ext>
            </a:extLst>
          </p:cNvPr>
          <p:cNvSpPr>
            <a:spLocks noGrp="1"/>
          </p:cNvSpPr>
          <p:nvPr/>
        </p:nvSpPr>
        <p:spPr>
          <a:xfrm>
            <a:off x="6011640" y="1569960"/>
            <a:ext cx="2521080" cy="85068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ctangle 2">
            <a:extLst>
              <a:ext uri="{FF2B5EF4-FFF2-40B4-BE49-F238E27FC236}">
                <a16:creationId xmlns:a16="http://schemas.microsoft.com/office/drawing/2014/main" id="{DE2A87A6-82FA-4598-9464-B7754690E8B0}"/>
              </a:ext>
            </a:extLst>
          </p:cNvPr>
          <p:cNvSpPr>
            <a:spLocks noGrp="1"/>
          </p:cNvSpPr>
          <p:nvPr/>
        </p:nvSpPr>
        <p:spPr>
          <a:xfrm>
            <a:off x="6767280" y="3070080"/>
            <a:ext cx="1765440" cy="187164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EACFD3C-3CE6-43DF-A0BB-DC6FDEB3AB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8DC572-839F-4AD1-B881-6640D44651C2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A4F8BC-6471-4597-BC96-B057FA9DEB47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04912B-5E17-44A9-A78B-20AA731CA3E7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6123CF9-0437-4987-AEF6-374C297039D2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6911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2EF105E2-441D-4995-988D-EE1D10AC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 dirty="0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Pretraživanje</a:t>
            </a:r>
            <a:r>
              <a:rPr sz="2325" b="1" u="none" dirty="0">
                <a:solidFill>
                  <a:srgbClr val="17324D"/>
                </a:solidFill>
                <a:latin typeface="Aptos"/>
                <a:ea typeface="Aptos"/>
                <a:cs typeface="Aptos"/>
              </a:rPr>
              <a:t> po </a:t>
            </a:r>
            <a:r>
              <a:rPr sz="2325" b="1" u="none" dirty="0" err="1">
                <a:solidFill>
                  <a:srgbClr val="17324D"/>
                </a:solidFill>
                <a:latin typeface="Aptos"/>
                <a:ea typeface="Aptos"/>
                <a:cs typeface="Aptos"/>
              </a:rPr>
              <a:t>naslovu</a:t>
            </a:r>
            <a:endParaRPr sz="44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71360" y="2384280"/>
            <a:ext cx="5200920" cy="2087640"/>
          </a:xfrm>
          <a:prstGeom prst="rect">
            <a:avLst/>
          </a:prstGeom>
          <a:ln w="38160">
            <a:noFill/>
          </a:ln>
        </p:spPr>
      </p:pic>
      <p:cxnSp>
        <p:nvCxnSpPr>
          <p:cNvPr id="60" name="Straight Arrow Connector 2"/>
          <p:cNvCxnSpPr/>
          <p:nvPr/>
        </p:nvCxnSpPr>
        <p:spPr>
          <a:xfrm>
            <a:off x="4210920" y="4447800"/>
            <a:ext cx="1008720" cy="39420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0" name="TextBox 3">
            <a:extLst>
              <a:ext uri="{FF2B5EF4-FFF2-40B4-BE49-F238E27FC236}">
                <a16:creationId xmlns:a16="http://schemas.microsoft.com/office/drawing/2014/main" id="{CB9D51ED-7B73-4F7D-82A1-EE550B76AB61}"/>
              </a:ext>
            </a:extLst>
          </p:cNvPr>
          <p:cNvSpPr>
            <a:spLocks noGrp="1"/>
          </p:cNvSpPr>
          <p:nvPr/>
        </p:nvSpPr>
        <p:spPr>
          <a:xfrm>
            <a:off x="5867280" y="4778280"/>
            <a:ext cx="2016000" cy="14655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Zadana riječ stoji na prvom mjestu u naslovima koji su rezultati pretraživanja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179B4071-FFB9-413E-93CE-CD6B206261B8}"/>
              </a:ext>
            </a:extLst>
          </p:cNvPr>
          <p:cNvSpPr>
            <a:spLocks noGrp="1"/>
          </p:cNvSpPr>
          <p:nvPr/>
        </p:nvSpPr>
        <p:spPr>
          <a:xfrm>
            <a:off x="5651280" y="4654440"/>
            <a:ext cx="2305080" cy="172728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28FA597-BCF5-4553-BE25-8D7C29B91C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390C561-4D5A-4F72-859F-0DBD4CD30957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662997F-472D-49B6-ADA2-F9D4B54A80B2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58FAD7B-E39B-42F7-810F-F888B36EC58D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416D733-07C8-41ED-A906-A3BF3DC60DF4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107567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2400" y="1557000"/>
            <a:ext cx="5065560" cy="4526280"/>
          </a:xfrm>
          <a:prstGeom prst="rect">
            <a:avLst/>
          </a:prstGeom>
          <a:ln w="38160">
            <a:noFill/>
          </a:ln>
        </p:spPr>
      </p:pic>
      <p:cxnSp>
        <p:nvCxnSpPr>
          <p:cNvPr id="68" name="Straight Arrow Connector 7"/>
          <p:cNvCxnSpPr/>
          <p:nvPr/>
        </p:nvCxnSpPr>
        <p:spPr>
          <a:xfrm>
            <a:off x="5003640" y="2491920"/>
            <a:ext cx="1729440" cy="32436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cxnSp>
        <p:nvCxnSpPr>
          <p:cNvPr id="69" name="Straight Arrow Connector 9"/>
          <p:cNvCxnSpPr/>
          <p:nvPr/>
        </p:nvCxnSpPr>
        <p:spPr>
          <a:xfrm flipV="1">
            <a:off x="5074560" y="5660640"/>
            <a:ext cx="1729800" cy="28944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56" name="TextBox 10">
            <a:extLst>
              <a:ext uri="{FF2B5EF4-FFF2-40B4-BE49-F238E27FC236}">
                <a16:creationId xmlns:a16="http://schemas.microsoft.com/office/drawing/2014/main" id="{30588978-6AA5-49B6-9FE6-BEFDCA01E051}"/>
              </a:ext>
            </a:extLst>
          </p:cNvPr>
          <p:cNvSpPr>
            <a:spLocks noGrp="1"/>
          </p:cNvSpPr>
          <p:nvPr/>
        </p:nvSpPr>
        <p:spPr>
          <a:xfrm>
            <a:off x="7057800" y="2331720"/>
            <a:ext cx="1368360" cy="11912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Djela i njihova različita izdanja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TextBox 11">
            <a:extLst>
              <a:ext uri="{FF2B5EF4-FFF2-40B4-BE49-F238E27FC236}">
                <a16:creationId xmlns:a16="http://schemas.microsoft.com/office/drawing/2014/main" id="{2E41D336-217D-4B94-AAB2-9FF691DAD5AB}"/>
              </a:ext>
            </a:extLst>
          </p:cNvPr>
          <p:cNvSpPr>
            <a:spLocks noGrp="1"/>
          </p:cNvSpPr>
          <p:nvPr/>
        </p:nvSpPr>
        <p:spPr>
          <a:xfrm>
            <a:off x="7072200" y="4471920"/>
            <a:ext cx="1368360" cy="14655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Članci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u časopisima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" name="Rectangle 1">
            <a:extLst>
              <a:ext uri="{FF2B5EF4-FFF2-40B4-BE49-F238E27FC236}">
                <a16:creationId xmlns:a16="http://schemas.microsoft.com/office/drawing/2014/main" id="{EA442C23-B430-47CA-8465-550369ADAA52}"/>
              </a:ext>
            </a:extLst>
          </p:cNvPr>
          <p:cNvSpPr>
            <a:spLocks noGrp="1"/>
          </p:cNvSpPr>
          <p:nvPr/>
        </p:nvSpPr>
        <p:spPr>
          <a:xfrm>
            <a:off x="7088040" y="2030400"/>
            <a:ext cx="1368360" cy="194292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" name="Rectangle 8">
            <a:extLst>
              <a:ext uri="{FF2B5EF4-FFF2-40B4-BE49-F238E27FC236}">
                <a16:creationId xmlns:a16="http://schemas.microsoft.com/office/drawing/2014/main" id="{BB02CD8C-ED1B-4184-9395-10AAE3C22005}"/>
              </a:ext>
            </a:extLst>
          </p:cNvPr>
          <p:cNvSpPr>
            <a:spLocks noGrp="1"/>
          </p:cNvSpPr>
          <p:nvPr/>
        </p:nvSpPr>
        <p:spPr>
          <a:xfrm>
            <a:off x="7103880" y="4566960"/>
            <a:ext cx="1368360" cy="194328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FB2BF4A-97AE-40D2-A295-3599AA32FE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07553CD-2A67-4E86-B6FA-443C09E88BF6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C9C10C9-AD4F-4BE8-B300-D56D84FFAEFD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3AA3703-AC7D-4E3F-AB10-295333FEFCBA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5FD77B4-6D96-41C0-8C37-EE27A96A3964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120945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Content Placeholder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628640"/>
            <a:ext cx="8173800" cy="2943360"/>
          </a:xfrm>
          <a:prstGeom prst="rect">
            <a:avLst/>
          </a:prstGeom>
          <a:ln w="38160">
            <a:noFill/>
          </a:ln>
        </p:spPr>
      </p:pic>
      <p:sp>
        <p:nvSpPr>
          <p:cNvPr id="62" name="TextBox 7">
            <a:extLst>
              <a:ext uri="{FF2B5EF4-FFF2-40B4-BE49-F238E27FC236}">
                <a16:creationId xmlns:a16="http://schemas.microsoft.com/office/drawing/2014/main" id="{D8594E7D-BCBA-492C-94A5-1414455CAC7D}"/>
              </a:ext>
            </a:extLst>
          </p:cNvPr>
          <p:cNvSpPr>
            <a:spLocks noGrp="1"/>
          </p:cNvSpPr>
          <p:nvPr/>
        </p:nvSpPr>
        <p:spPr>
          <a:xfrm>
            <a:off x="1187280" y="4941720"/>
            <a:ext cx="6840360" cy="916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Bibliografski zapis.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Opisuje djelo, njegovo izdanje, signaturu i informacije o dostupnosti.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75" name="Straight Arrow Connector 9"/>
          <p:cNvCxnSpPr/>
          <p:nvPr/>
        </p:nvCxnSpPr>
        <p:spPr>
          <a:xfrm>
            <a:off x="2484360" y="3573000"/>
            <a:ext cx="1297440" cy="108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64" name="TextBox 11">
            <a:extLst>
              <a:ext uri="{FF2B5EF4-FFF2-40B4-BE49-F238E27FC236}">
                <a16:creationId xmlns:a16="http://schemas.microsoft.com/office/drawing/2014/main" id="{EC53321E-AA69-4541-BC2D-72038540F9C4}"/>
              </a:ext>
            </a:extLst>
          </p:cNvPr>
          <p:cNvSpPr>
            <a:spLocks noGrp="1"/>
          </p:cNvSpPr>
          <p:nvPr/>
        </p:nvSpPr>
        <p:spPr>
          <a:xfrm>
            <a:off x="4363920" y="3341520"/>
            <a:ext cx="412596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Signatura = adresa knjige na polici.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Rectangle 1">
            <a:extLst>
              <a:ext uri="{FF2B5EF4-FFF2-40B4-BE49-F238E27FC236}">
                <a16:creationId xmlns:a16="http://schemas.microsoft.com/office/drawing/2014/main" id="{9CAD3571-A1FD-415E-BA0C-706D2FC21E6D}"/>
              </a:ext>
            </a:extLst>
          </p:cNvPr>
          <p:cNvSpPr>
            <a:spLocks noGrp="1"/>
          </p:cNvSpPr>
          <p:nvPr/>
        </p:nvSpPr>
        <p:spPr>
          <a:xfrm>
            <a:off x="3974760" y="3321000"/>
            <a:ext cx="4321440" cy="50328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B95EFA4-EF7A-4499-AF0A-F23B628E9C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D8432A7-11F3-4248-AC55-2D132BF62B4A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B69D1FF-9585-4817-BEED-82168051E7F8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CAA3558-D89B-46A8-B1FF-D103DA910BB1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52D54FD-D47E-40BB-A9A2-F4D57EBBD7A0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622186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>
            <a:extLst>
              <a:ext uri="{FF2B5EF4-FFF2-40B4-BE49-F238E27FC236}">
                <a16:creationId xmlns:a16="http://schemas.microsoft.com/office/drawing/2014/main" id="{A572EE97-AFF5-4628-B993-55C5C92F3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Signatura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DAA0293-6001-432B-813D-5A93F7E0D6A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51DC207-3EE8-4B67-B3AD-4795342A8E18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65635C7-6A16-45D5-B41C-9F504391CA51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62B180C-F0A2-44A5-8742-0B26A2CCF0B7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DBBE1E5-E1AA-4CD4-9C80-68993A0D4358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289E73-737A-4755-90DC-F83151A47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381" y="2167095"/>
            <a:ext cx="4895238" cy="2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93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6000" y="2103120"/>
            <a:ext cx="5076720" cy="2106720"/>
          </a:xfrm>
          <a:prstGeom prst="rect">
            <a:avLst/>
          </a:prstGeom>
          <a:ln w="38160">
            <a:noFill/>
          </a:ln>
        </p:spPr>
      </p:pic>
      <p:sp>
        <p:nvSpPr>
          <p:cNvPr id="70" name="TextBox 3">
            <a:extLst>
              <a:ext uri="{FF2B5EF4-FFF2-40B4-BE49-F238E27FC236}">
                <a16:creationId xmlns:a16="http://schemas.microsoft.com/office/drawing/2014/main" id="{F8378473-0295-47B1-8757-953C9D5C3677}"/>
              </a:ext>
            </a:extLst>
          </p:cNvPr>
          <p:cNvSpPr>
            <a:spLocks noGrp="1"/>
          </p:cNvSpPr>
          <p:nvPr/>
        </p:nvSpPr>
        <p:spPr>
          <a:xfrm>
            <a:off x="5364000" y="4466880"/>
            <a:ext cx="3240000" cy="1739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Pretraživanjem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riječi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iz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zadana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riječ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stoji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bilo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kojem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mjestu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naslovu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djela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(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proširuje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se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broj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rezultata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pretraživanja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)</a:t>
            </a:r>
            <a:endParaRPr sz="1800" b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82" name="Straight Arrow Connector 5"/>
          <p:cNvCxnSpPr/>
          <p:nvPr/>
        </p:nvCxnSpPr>
        <p:spPr>
          <a:xfrm>
            <a:off x="3923640" y="4076640"/>
            <a:ext cx="1296360" cy="505440"/>
          </a:xfrm>
          <a:prstGeom prst="straightConnector1">
            <a:avLst/>
          </a:prstGeom>
          <a:ln w="9360">
            <a:solidFill>
              <a:srgbClr val="4A7EBB"/>
            </a:solidFill>
            <a:miter/>
            <a:tailEnd type="triangle" w="med" len="med"/>
          </a:ln>
        </p:spPr>
      </p:cxnSp>
      <p:sp>
        <p:nvSpPr>
          <p:cNvPr id="72" name="Rectangle 1">
            <a:extLst>
              <a:ext uri="{FF2B5EF4-FFF2-40B4-BE49-F238E27FC236}">
                <a16:creationId xmlns:a16="http://schemas.microsoft.com/office/drawing/2014/main" id="{DCFAC5A1-5062-486F-87A4-C8E9DD864579}"/>
              </a:ext>
            </a:extLst>
          </p:cNvPr>
          <p:cNvSpPr>
            <a:spLocks noGrp="1"/>
          </p:cNvSpPr>
          <p:nvPr/>
        </p:nvSpPr>
        <p:spPr>
          <a:xfrm>
            <a:off x="5364000" y="4581360"/>
            <a:ext cx="3240000" cy="1800360"/>
          </a:xfrm>
          <a:prstGeom prst="rect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5EB841B-EF31-47D8-865D-1F06996DD5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AE765FB-7F60-4A6B-BDDE-82B4A3046416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AC950B9-2ABF-4A72-B151-FCF6F07901A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E75CC64-8CD1-49B7-BC5A-D632A075D626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F3D4262-74D0-44B5-BA74-568C017E69FA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D5EC1B-EE3A-4946-9A01-47E00A0EA428}"/>
              </a:ext>
            </a:extLst>
          </p:cNvPr>
          <p:cNvSpPr txBox="1"/>
          <p:nvPr/>
        </p:nvSpPr>
        <p:spPr>
          <a:xfrm>
            <a:off x="361950" y="619042"/>
            <a:ext cx="5457648" cy="450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330" b="1" dirty="0">
                <a:solidFill>
                  <a:srgbClr val="002060"/>
                </a:solidFill>
                <a:latin typeface="Aptos"/>
              </a:rPr>
              <a:t>Pretraživanje po riječima iz naslova i jeziku</a:t>
            </a:r>
            <a:endParaRPr lang="en-US" sz="2330" b="1" dirty="0">
              <a:solidFill>
                <a:srgbClr val="00206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85123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15EB841B-EF31-47D8-865D-1F06996DD5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AE765FB-7F60-4A6B-BDDE-82B4A3046416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AC950B9-2ABF-4A72-B151-FCF6F07901AB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E75CC64-8CD1-49B7-BC5A-D632A075D626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F3D4262-74D0-44B5-BA74-568C017E69FA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D5EC1B-EE3A-4946-9A01-47E00A0EA428}"/>
              </a:ext>
            </a:extLst>
          </p:cNvPr>
          <p:cNvSpPr txBox="1"/>
          <p:nvPr/>
        </p:nvSpPr>
        <p:spPr>
          <a:xfrm>
            <a:off x="361950" y="619042"/>
            <a:ext cx="5457648" cy="450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330" b="1" dirty="0">
                <a:solidFill>
                  <a:srgbClr val="002060"/>
                </a:solidFill>
                <a:latin typeface="Aptos"/>
              </a:rPr>
              <a:t>Pretraživanje po riječima iz naslova i jeziku</a:t>
            </a:r>
            <a:endParaRPr lang="en-US" sz="2330" b="1" dirty="0">
              <a:solidFill>
                <a:srgbClr val="002060"/>
              </a:solidFill>
              <a:latin typeface="Apto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F1A648-2832-4DDA-AD84-8B97113D0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41" y="1573317"/>
            <a:ext cx="8677835" cy="338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23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396D03F7-AD40-41B4-AFCF-D92756653C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47DA377-9E85-4A85-B9C3-AF6A3B41AE05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80E3B31-1ACC-49C8-92DC-780610184A61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99D71A0-9A34-46B4-B01F-2AB2DDE90889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9ADF0A4-9C50-465E-A90C-11D841CBC9F2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4037C4-519C-4772-9B4C-0A076C77D264}"/>
              </a:ext>
            </a:extLst>
          </p:cNvPr>
          <p:cNvSpPr/>
          <p:nvPr/>
        </p:nvSpPr>
        <p:spPr>
          <a:xfrm>
            <a:off x="900183" y="732388"/>
            <a:ext cx="34213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Aptos"/>
              </a:rPr>
              <a:t>Pretraživanje po ključnim riječima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01697-EBB8-434F-9F80-1838D7B97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11" y="1618380"/>
            <a:ext cx="8749554" cy="310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79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>
            <a:extLst>
              <a:ext uri="{FF2B5EF4-FFF2-40B4-BE49-F238E27FC236}">
                <a16:creationId xmlns:a16="http://schemas.microsoft.com/office/drawing/2014/main" id="{F59DA1E5-36D1-4078-AC66-1E4087BB8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 dirty="0" err="1">
                <a:solidFill>
                  <a:schemeClr val="accent2">
                    <a:lumMod val="50000"/>
                  </a:schemeClr>
                </a:solidFill>
                <a:latin typeface="Aptos"/>
                <a:ea typeface="Aptos"/>
                <a:cs typeface="Aptos"/>
              </a:rPr>
              <a:t>Pretraživanje</a:t>
            </a:r>
            <a:r>
              <a:rPr sz="2325" b="1" u="none" dirty="0">
                <a:solidFill>
                  <a:schemeClr val="accent2">
                    <a:lumMod val="50000"/>
                  </a:schemeClr>
                </a:solidFill>
                <a:latin typeface="Aptos"/>
                <a:ea typeface="Aptos"/>
                <a:cs typeface="Aptos"/>
              </a:rPr>
              <a:t> po </a:t>
            </a:r>
            <a:r>
              <a:rPr sz="2325" b="1" u="none" dirty="0" err="1">
                <a:solidFill>
                  <a:schemeClr val="accent2">
                    <a:lumMod val="50000"/>
                  </a:schemeClr>
                </a:solidFill>
                <a:latin typeface="Aptos"/>
                <a:ea typeface="Aptos"/>
                <a:cs typeface="Aptos"/>
              </a:rPr>
              <a:t>predmetu</a:t>
            </a:r>
            <a:r>
              <a:rPr sz="2325" b="1" u="none" dirty="0">
                <a:solidFill>
                  <a:schemeClr val="accent2">
                    <a:lumMod val="50000"/>
                  </a:schemeClr>
                </a:solidFill>
                <a:latin typeface="Aptos"/>
                <a:ea typeface="Aptos"/>
                <a:cs typeface="Aptos"/>
              </a:rPr>
              <a:t> </a:t>
            </a:r>
            <a:endParaRPr sz="4400" b="0" u="none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499FA24-990C-4A10-8E12-5B519322BFAB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Velika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Britanija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Engleska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književnost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Engleski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jezik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57D68BF-2DBF-4EF6-A25B-288B453954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58A61B8-06AD-482D-9A0A-5A68619CEC04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AB378C8-5C34-4E37-9ED0-D3AFE873F866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9A34D15-1B95-4DC9-877F-3835B6D28633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D69D296-A813-46C3-BCC4-17F023DFF804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5B8889-13A0-46CE-A4CB-34F450DC2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67000"/>
            <a:ext cx="8362950" cy="3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1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FC7848-424A-41F4-B184-DD364937D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94" y="1746687"/>
            <a:ext cx="8884024" cy="2163356"/>
          </a:xfrm>
          <a:prstGeom prst="rect">
            <a:avLst/>
          </a:prstGeom>
        </p:spPr>
      </p:pic>
      <p:sp>
        <p:nvSpPr>
          <p:cNvPr id="81" name="Oval 4">
            <a:extLst>
              <a:ext uri="{FF2B5EF4-FFF2-40B4-BE49-F238E27FC236}">
                <a16:creationId xmlns:a16="http://schemas.microsoft.com/office/drawing/2014/main" id="{E9DF962B-9EB8-4F70-84DB-D197B86D1424}"/>
              </a:ext>
            </a:extLst>
          </p:cNvPr>
          <p:cNvSpPr>
            <a:spLocks noGrp="1"/>
          </p:cNvSpPr>
          <p:nvPr/>
        </p:nvSpPr>
        <p:spPr>
          <a:xfrm>
            <a:off x="2908094" y="3213000"/>
            <a:ext cx="1942920" cy="432000"/>
          </a:xfrm>
          <a:prstGeom prst="ellipse">
            <a:avLst/>
          </a:prstGeom>
          <a:noFill/>
          <a:ln w="25200">
            <a:solidFill>
              <a:srgbClr val="8EB4E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935343E-4E00-4711-B3EF-55463B5B31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F9C2F58-69CA-4E2E-8185-44786C3252F4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B981BB6-4403-4241-8D59-8A7A6DB36AAF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B148A67-7317-4125-A8D5-9AAC12AA960A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24E6C0B-7479-44E6-8234-8413C128F0C5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739431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>
            <a:extLst>
              <a:ext uri="{FF2B5EF4-FFF2-40B4-BE49-F238E27FC236}">
                <a16:creationId xmlns:a16="http://schemas.microsoft.com/office/drawing/2014/main" id="{F38B1A4A-1D18-4497-98BC-DB48C0BA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Zadatci za vježbu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2C00971-B1DB-4CDA-B79B-48FA237BA0EB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514080" indent="-514080">
              <a:spcBef>
                <a:spcPts val="799"/>
              </a:spcBef>
              <a:buClr>
                <a:srgbClr val="000000"/>
              </a:buClr>
              <a:buFont typeface="Calibri"/>
              <a:buAutoNum type="arabi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Koliko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se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djela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koje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je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napisao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James Joyce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nalazi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online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katalogu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FFOS-a?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514080" indent="-514080">
              <a:spcBef>
                <a:spcPts val="799"/>
              </a:spcBef>
              <a:buClr>
                <a:srgbClr val="000000"/>
              </a:buClr>
              <a:buFont typeface="Calibri"/>
              <a:buAutoNum type="arabi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Koliko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različitih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izdanja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romana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„Catch-22”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autora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Josepha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Hellera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možete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pronaći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online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katalogu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FFOS-a?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514080" indent="-514080">
              <a:spcBef>
                <a:spcPts val="799"/>
              </a:spcBef>
              <a:buClr>
                <a:srgbClr val="000000"/>
              </a:buClr>
              <a:buFont typeface="Calibri"/>
              <a:buAutoNum type="arabi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Posjeduje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li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romane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iz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niza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„Harry Potter”?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4. </a:t>
            </a:r>
            <a:r>
              <a:rPr lang="hr-HR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Posjeduje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li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knjižnica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FFOS-a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sljedeće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članke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: </a:t>
            </a:r>
            <a:endParaRPr lang="en-US" sz="1400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514080" indent="-514080">
              <a:spcBef>
                <a:spcPts val="799"/>
              </a:spcBef>
              <a:buClr>
                <a:srgbClr val="000000"/>
              </a:buClr>
              <a:buFont typeface="Calibri"/>
              <a:buAutoNum type="alphaLcParenR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Tran, Thu. Action research in the English language classroom. In: Modern English teacher, Vol. 27,  No. 3, 2018; str. 6-9</a:t>
            </a:r>
            <a:endParaRPr lang="en-US" sz="1400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514080" indent="-514080">
              <a:spcBef>
                <a:spcPts val="799"/>
              </a:spcBef>
              <a:buClr>
                <a:srgbClr val="000000"/>
              </a:buClr>
              <a:buFont typeface="Calibri"/>
              <a:buAutoNum type="alphaLcParenR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Vidak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,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Nives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;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Golemac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,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Zrinka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. English language and economy in the digital world. In: DIEM, Vol. 6, No. 1, 2021; str. 55-62</a:t>
            </a:r>
            <a:endParaRPr lang="en-US" sz="1400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342900" indent="-342900">
              <a:spcBef>
                <a:spcPts val="799"/>
              </a:spcBef>
              <a:buAutoNum type="arabicPeriod" startAt="5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Koliko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je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naslova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online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katalogu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Knjižnice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FFOS-a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koji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sebi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sadrže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frazu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„</a:t>
            </a:r>
            <a:r>
              <a:rPr lang="en-US" sz="1400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english</a:t>
            </a:r>
            <a:r>
              <a:rPr lang="en-US" sz="1400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literature”?</a:t>
            </a:r>
            <a:endParaRPr lang="hr-HR" sz="1400" dirty="0">
              <a:solidFill>
                <a:srgbClr val="183044"/>
              </a:solidFill>
              <a:latin typeface="Aptos"/>
              <a:ea typeface="Aptos"/>
              <a:cs typeface="Aptos"/>
            </a:endParaRPr>
          </a:p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endParaRPr lang="en-US" sz="1400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>
              <a:spcBef>
                <a:spcPts val="799"/>
              </a:spcBef>
              <a:buClr>
                <a:srgbClr val="00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400" b="0" u="none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C8D1E35-5E2E-4547-A8EC-766BE5CF54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1BA5B5A-FCE0-4C41-9F14-5E30DA769253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3F50CD3-7C65-4EA6-85DA-83D2C1A441D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190ED7F-3991-4520-8B6E-627D8EBCFD75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B5521D9-F6B6-404E-8085-D40B5A7CCCF9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589672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>
            <a:extLst>
              <a:ext uri="{FF2B5EF4-FFF2-40B4-BE49-F238E27FC236}">
                <a16:creationId xmlns:a16="http://schemas.microsoft.com/office/drawing/2014/main" id="{1BA12A02-38EA-4CDC-8D64-0C24F2F28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Zadatci za vježbu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569BF22-F47D-41DA-ACEA-27214E924D1A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F477C4E-2605-4F55-8D09-C92D9E943B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49CCC88-DA78-4678-BC60-0BF2B9E52DC1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12AE2E2-415A-42AF-9193-2EA27EA10A9E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6C376CC-9AA0-44DF-A58F-0B67E1973C16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8013EA4-64E0-4549-9FBE-F6584BE40687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D4C53D-4811-437A-BAB5-1D5ECA614D61}"/>
              </a:ext>
            </a:extLst>
          </p:cNvPr>
          <p:cNvSpPr/>
          <p:nvPr/>
        </p:nvSpPr>
        <p:spPr>
          <a:xfrm>
            <a:off x="609600" y="1431426"/>
            <a:ext cx="798755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6. U koliko knjiga/jedinica u online katalogu možete pronaći informacije o društvenom životu i običajima u </a:t>
            </a: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    Velikoj Britaniji?</a:t>
            </a:r>
          </a:p>
          <a:p>
            <a:pPr>
              <a:spcAft>
                <a:spcPts val="0"/>
              </a:spcAft>
            </a:pP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7. U koliko knjiga/jedinica u online katalogu možete pronaći informacije o drami Williama Shakespearea Hamlet? </a:t>
            </a:r>
          </a:p>
          <a:p>
            <a:pPr>
              <a:spcAft>
                <a:spcPts val="0"/>
              </a:spcAft>
            </a:pP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8. U koliko knjiga/jedinica u online katalogu možete pronaći informacije o životu Abrahama Lincolna? </a:t>
            </a:r>
          </a:p>
          <a:p>
            <a:pPr>
              <a:spcAft>
                <a:spcPts val="0"/>
              </a:spcAft>
            </a:pP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9. Koliko psiholoških romana knjižnica posjeduje iz engleske književnosti? </a:t>
            </a:r>
          </a:p>
          <a:p>
            <a:pPr>
              <a:spcAft>
                <a:spcPts val="0"/>
              </a:spcAft>
            </a:pP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sz="1400" dirty="0">
                <a:latin typeface="Aptos"/>
                <a:ea typeface="Times New Roman" panose="02020603050405020304" pitchFamily="18" charset="0"/>
              </a:rPr>
              <a:t>10. U koliko naslova u online katalogu možete pronaći podatke o dijalektima engleskoga jezika? </a:t>
            </a:r>
            <a:endParaRPr lang="en-US" sz="1400" dirty="0">
              <a:effectLst/>
              <a:latin typeface="Aptos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hr-H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8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>
            <a:extLst>
              <a:ext uri="{FF2B5EF4-FFF2-40B4-BE49-F238E27FC236}">
                <a16:creationId xmlns:a16="http://schemas.microsoft.com/office/drawing/2014/main" id="{97E00418-CE96-4E45-86CB-25C4F3CD0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PORTAL ELEKTRONIČKIH IZVORA </a:t>
            </a: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za hrvatsku akademsku i znanstvenu zajednicu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2C66870-CC5A-4ED9-B178-BE26B80B1674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sng">
                <a:solidFill>
                  <a:srgbClr val="183044"/>
                </a:solidFill>
                <a:latin typeface="Aptos"/>
                <a:ea typeface="Aptos"/>
                <a:cs typeface="Aptos"/>
                <a:hlinkClick r:id="rId3"/>
              </a:rPr>
              <a:t>http://baze.nsk.hr/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Nacionalna licenca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6BEEE39-CF91-4AEB-A42A-EF3ACB4B96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B37C95A-8BF9-401B-A51C-3995CA2DBC30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B0B99E4-BA4B-4B88-9BEC-B21357349B07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A280DFA-1899-41EA-B807-1126CE754397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0A5566D-36B1-4AA4-B17A-4B0CEE2F1445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480087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74800" y="1052280"/>
            <a:ext cx="5594040" cy="4525920"/>
          </a:xfrm>
          <a:prstGeom prst="rect">
            <a:avLst/>
          </a:prstGeom>
          <a:ln w="38160">
            <a:noFill/>
          </a:ln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BD3CF723-186F-4237-B16E-9CC1227560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48E9AD9-C16F-4919-9C3A-13569A8AEDCF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72F1A7D-F0F5-4C4B-831A-5E23A0BC1AFE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E9ADA46-7909-4B43-B07B-C25E35545A7B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F57B4A0-366F-4E10-849D-A6294A26EB6F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016035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>
            <a:extLst>
              <a:ext uri="{FF2B5EF4-FFF2-40B4-BE49-F238E27FC236}">
                <a16:creationId xmlns:a16="http://schemas.microsoft.com/office/drawing/2014/main" id="{1E84BAE6-C994-468F-96F3-7CC47DC8C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PRISTUP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3BAF2DF-8F8D-41B6-85E6-152DCE40DEC2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Pristup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s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fakulteta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(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prepoznavanjem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IP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adrese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)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Putem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Proxy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servera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od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kuće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(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prepoznavanjem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korisničkog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imena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</a:t>
            </a: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lozinke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FFOS e-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maila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)</a:t>
            </a: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npr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.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Korisničko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ime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: </a:t>
            </a:r>
            <a:r>
              <a:rPr lang="hr-HR" sz="1575" b="0" u="sng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isipos</a:t>
            </a:r>
            <a:r>
              <a:rPr lang="hr-HR" sz="1575" b="0" u="sng" dirty="0">
                <a:solidFill>
                  <a:srgbClr val="183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@ffos.hr</a:t>
            </a: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Lozinka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: ********       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1F0C440-1060-4B70-918D-99E2DA9470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2DCD6CA-E461-408F-83BD-37A98381751B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2A0A3E6-BD6A-4821-9CDB-A147AE4BD244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4B54DF5-D19E-4C98-8B6D-F75F870914D2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B7EB8B3-4D18-45FB-9955-3CA754C2D85A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429210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732040" y="1268280"/>
            <a:ext cx="3679560" cy="4525920"/>
          </a:xfrm>
          <a:prstGeom prst="rect">
            <a:avLst/>
          </a:prstGeom>
          <a:ln w="38160">
            <a:noFill/>
          </a:ln>
        </p:spPr>
      </p:pic>
      <p:sp>
        <p:nvSpPr>
          <p:cNvPr id="94" name="Rectangle 93">
            <a:extLst>
              <a:ext uri="{FF2B5EF4-FFF2-40B4-BE49-F238E27FC236}">
                <a16:creationId xmlns:a16="http://schemas.microsoft.com/office/drawing/2014/main" id="{372CC160-590C-4B72-9018-2055B0A460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A0E2933-73D7-41E7-AAA2-FAAA6D55BAC9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F32F4C5-DAC4-4E42-8EFC-A824A2CF9F4F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4646138-E414-49C5-AA86-C91BF97D085A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3F1E13B-4503-4A0D-8B7C-72A6A47BC798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776761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>
            <a:extLst>
              <a:ext uri="{FF2B5EF4-FFF2-40B4-BE49-F238E27FC236}">
                <a16:creationId xmlns:a16="http://schemas.microsoft.com/office/drawing/2014/main" id="{00DEB5E3-BA8C-41EF-97D2-4ABA1BF8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Što su baze podataka?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DF8B5E5-C5CD-45E6-8735-1717F9D9CD2A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90000"/>
              </a:lnSpc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organizirane zbirke podataka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izvori pouzdanih informacija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pružaju jedinstvene informacije koje nisu dostupne putem mrežnih pretraživača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bez njih je nemoguće napisati kvalitetan i opsežan znanstveni rad koji sadrži najnovija saznanja iz svijeta znanosti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2806AD7-9548-4B8D-B3DC-AD7720798F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818B94C-97DA-4EA1-9E34-E8E8A1428B73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E61ED93-952E-4F45-A2E3-2694399F18C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367E718-C7DC-49C9-A969-BE5EEE251420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CB38263-636B-4EE1-903F-D21534B61824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779977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>
            <a:extLst>
              <a:ext uri="{FF2B5EF4-FFF2-40B4-BE49-F238E27FC236}">
                <a16:creationId xmlns:a16="http://schemas.microsoft.com/office/drawing/2014/main" id="{E7C5A2CA-1B2A-4E70-8CED-2D4DDC66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Vrste baza podataka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BDECB0E-3321-4B70-949F-4989B024FC7D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Bibliografske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baze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podataka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-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sadrže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podatke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o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radovima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kao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što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su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autor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,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naslov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rada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,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sažetak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Citatne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baze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podataka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-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daju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odgovor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pitanje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: Koji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su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radovi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najpopularniji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,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najčitaniji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ili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najviše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citirani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unutar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nekog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znanstvenog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područja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?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Baze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podataka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s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cjelovitim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tekstom</a:t>
            </a:r>
            <a:r>
              <a:rPr lang="hr-HR"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- 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mogućnost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uvida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u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cjeloviti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tekst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pojedinog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rada</a:t>
            </a: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.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72B4016-287D-419E-BA21-603FD3B119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4685248-467B-474D-9D0F-2818E107FD5A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65DEA55-D9E8-4B68-9153-273B5D87A620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6663A44-655B-452F-B2FF-6EBB70176C76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EFC3152-4AB3-45ED-93A7-9020992BAA0A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924783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624842B1-E3A7-4407-B8EE-F5D04C7DE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Preporučene platforme i baze podataka za područje jezika i lingvistike</a:t>
            </a:r>
            <a:endParaRPr sz="36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DAEFB08-D31C-4261-9EEC-4C3B3CA3B246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9999"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buClr>
                <a:srgbClr val="000000"/>
              </a:buClr>
              <a:buSzPct val="16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buClr>
                <a:srgbClr val="000000"/>
              </a:buClr>
              <a:buSzPct val="16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Academic Complete: e-</a:t>
            </a:r>
            <a:r>
              <a:rPr sz="142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knjige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                                                                                            EBSCOhost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buClr>
                <a:srgbClr val="000000"/>
              </a:buClr>
              <a:buSzPct val="16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Cambridge eBooks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                                                                                                JSTOR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buClr>
                <a:srgbClr val="000000"/>
              </a:buClr>
              <a:buSzPct val="16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Oxford Journals                   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                                                                                         Project Muse 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spcBef>
                <a:spcPts val="561"/>
              </a:spcBef>
              <a:buClr>
                <a:srgbClr val="000000"/>
              </a:buClr>
              <a:buSzPct val="14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ProQuest Central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56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                                                                                 ScienceDirect Journals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spcBef>
                <a:spcPts val="561"/>
              </a:spcBef>
              <a:buClr>
                <a:srgbClr val="000000"/>
              </a:buClr>
              <a:buSzPct val="14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Springer Journals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56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                                                                          Taylor &amp; Francis Subject Collections 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spcBef>
                <a:spcPts val="561"/>
              </a:spcBef>
              <a:buClr>
                <a:srgbClr val="000000"/>
              </a:buClr>
              <a:buSzPct val="140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2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42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Wiley Online Library</a:t>
            </a: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2720" indent="-34272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20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4A72BDE-12DF-498D-8DAB-31206C661E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A5BE679-D5A1-4C91-AAC9-1D80F8CD93DB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4E074EC-6E2C-4CE8-B160-C426418D9206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73C88A98-3A3E-447A-A0E9-7E838BFD8B10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7980C97-E949-416F-BF70-12599B0322E5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310235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>
            <a:extLst>
              <a:ext uri="{FF2B5EF4-FFF2-40B4-BE49-F238E27FC236}">
                <a16:creationId xmlns:a16="http://schemas.microsoft.com/office/drawing/2014/main" id="{4CB4CC62-C1A5-4ADB-A7B9-6A7A240D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www.hrcak.srce.hr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8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08120" y="1600200"/>
            <a:ext cx="5927400" cy="4525920"/>
          </a:xfrm>
          <a:prstGeom prst="rect">
            <a:avLst/>
          </a:prstGeom>
          <a:ln w="38160">
            <a:noFill/>
          </a:ln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36296846-EC1D-4D57-9EBD-39953E1816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86F9835-AABB-4042-8A29-94114FB882A9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50A97A1-5F84-4F71-9902-7A58CD7DEE95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3251EEB-4AF8-47AA-9349-3ACD3BB4E442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B52FE5C-7130-4E06-8007-7B930D9C3974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618218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35080" y="1600200"/>
            <a:ext cx="5073480" cy="4525920"/>
          </a:xfrm>
          <a:prstGeom prst="rect">
            <a:avLst/>
          </a:prstGeom>
          <a:ln w="38160">
            <a:noFill/>
          </a:ln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id="{F3968847-88EF-4CCC-94DB-88959EC7AB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5BD3567-BD47-4F16-8047-D5DE48DD1D15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6CE715D-4890-4C67-99BB-D895C37BA68E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D9B8FD1-8361-4257-9B15-E186E75F47BD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5FD6219-B11E-481B-A93C-88FBBB26A4C6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054487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>
            <a:extLst>
              <a:ext uri="{FF2B5EF4-FFF2-40B4-BE49-F238E27FC236}">
                <a16:creationId xmlns:a16="http://schemas.microsoft.com/office/drawing/2014/main" id="{698535E7-6CC1-43DF-9BB4-2B10A5128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Digitalne zbirke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B31C2FB-1642-47FA-B469-09E8967069F6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>
                <a:solidFill>
                  <a:srgbClr val="183044"/>
                </a:solidFill>
                <a:latin typeface="Aptos"/>
                <a:ea typeface="Aptos"/>
                <a:cs typeface="Aptos"/>
              </a:rPr>
              <a:t>Zbirke digitaliziranih publikacija, najčešće starih i rijetkih primjeraka knjiga i časopisa. </a:t>
            </a: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A4CC13C-6517-4CBE-8960-FBC8F7479E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F4A586C-56FD-4805-924D-99F7DA04BB53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97BEB6B-0DEA-4461-9404-370883CF1464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64924E8-F0B6-4138-B0B2-C11FC855DA72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1998F96-8959-4456-BA2B-0DA9BDA6CB6F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928318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>
            <a:extLst>
              <a:ext uri="{FF2B5EF4-FFF2-40B4-BE49-F238E27FC236}">
                <a16:creationId xmlns:a16="http://schemas.microsoft.com/office/drawing/2014/main" id="{F1134C70-33F5-4706-83AF-538B32A8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https://digitalna.nsk.hr/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4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706400"/>
            <a:ext cx="8229600" cy="4313160"/>
          </a:xfrm>
          <a:prstGeom prst="rect">
            <a:avLst/>
          </a:prstGeom>
          <a:ln w="38160">
            <a:noFill/>
          </a:ln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B1025520-F9B7-4509-A001-EB882DE913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04A3360-81E7-412F-8767-529C11955255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8C82D34-09B6-43EE-96B2-AB8E78473A12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51EFE57-52FE-4BCA-ADE0-4AF7B96A2BA0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58F7362-F98B-4784-BE9C-569525B10C60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919933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>
            <a:extLst>
              <a:ext uri="{FF2B5EF4-FFF2-40B4-BE49-F238E27FC236}">
                <a16:creationId xmlns:a16="http://schemas.microsoft.com/office/drawing/2014/main" id="{7BF1F94B-3AA1-4B9A-84C0-6E46323DA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https://digital.bodleian.ox.ac.uk/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6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112840"/>
            <a:ext cx="8229600" cy="3500280"/>
          </a:xfrm>
          <a:prstGeom prst="rect">
            <a:avLst/>
          </a:prstGeom>
          <a:ln w="38160">
            <a:noFill/>
          </a:ln>
        </p:spPr>
      </p:pic>
      <p:sp>
        <p:nvSpPr>
          <p:cNvPr id="110" name="Rectangle 109">
            <a:extLst>
              <a:ext uri="{FF2B5EF4-FFF2-40B4-BE49-F238E27FC236}">
                <a16:creationId xmlns:a16="http://schemas.microsoft.com/office/drawing/2014/main" id="{CF17F623-D418-40DA-95ED-980D9C9BCF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78DB21E7-70D5-4BBC-BB42-C86342AC3F10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429662A-3A4F-4CAC-9EB1-DC9FDA4BBDD1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9ACECC9-195E-4B97-92AE-2D389ABCD944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8FA5D3D-B6B3-4057-AB14-C3DC35DED366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2093520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>
            <a:extLst>
              <a:ext uri="{FF2B5EF4-FFF2-40B4-BE49-F238E27FC236}">
                <a16:creationId xmlns:a16="http://schemas.microsoft.com/office/drawing/2014/main" id="{D60C32AB-09A1-4C83-88BB-28A8182B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https://www.bl.uk/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18" name="Content Placeholder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765160"/>
            <a:ext cx="8229600" cy="2195640"/>
          </a:xfrm>
          <a:prstGeom prst="rect">
            <a:avLst/>
          </a:prstGeom>
          <a:ln w="38160">
            <a:noFill/>
          </a:ln>
        </p:spPr>
      </p:pic>
      <p:sp>
        <p:nvSpPr>
          <p:cNvPr id="112" name="Rectangle 111">
            <a:extLst>
              <a:ext uri="{FF2B5EF4-FFF2-40B4-BE49-F238E27FC236}">
                <a16:creationId xmlns:a16="http://schemas.microsoft.com/office/drawing/2014/main" id="{10EE4CC5-B9E6-4FFD-9BC5-0566D7B88B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4B54B90-E19E-4533-844D-AF9A68E1C3B4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76AF8F3-0AAB-4001-96F7-E06145486571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BC924BA-8F41-4416-8E78-29D3145C25A7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19219CB-FCAF-43B8-BA7F-EADE979BFBFD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656994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>
            <a:extLst>
              <a:ext uri="{FF2B5EF4-FFF2-40B4-BE49-F238E27FC236}">
                <a16:creationId xmlns:a16="http://schemas.microsoft.com/office/drawing/2014/main" id="{6CBC8F85-B8DB-4931-B7AE-907A5D5FA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br>
              <a:rPr sz="2325" b="1">
                <a:solidFill>
                  <a:srgbClr val="17324D"/>
                </a:solidFill>
                <a:latin typeface="Aptos"/>
                <a:ea typeface="Aptos"/>
                <a:cs typeface="Aptos"/>
              </a:rPr>
            </a:b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https://www.loc.gov/collections/world-digital-library/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BD36C64-602D-4FE9-AF5A-13597CDA24F7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2" name="Picture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07880" y="2077920"/>
            <a:ext cx="6527880" cy="4375080"/>
          </a:xfrm>
          <a:prstGeom prst="rect">
            <a:avLst/>
          </a:prstGeom>
          <a:ln w="38160">
            <a:noFill/>
          </a:ln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E304CD45-2578-4B56-AD73-20914BDDF2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E00A80B-0212-4B79-AC24-9E06F7F0F3BD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03168FC-8F0D-428B-BA65-11DDA4B068E3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6A8EB0C-6F48-42BF-908C-22B29798AEE8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33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6C231E5-10E1-4135-9661-1F2D0080F1C5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</p:spTree>
    <p:extLst>
      <p:ext uri="{BB962C8B-B14F-4D97-AF65-F5344CB8AC3E}">
        <p14:creationId xmlns:p14="http://schemas.microsoft.com/office/powerpoint/2010/main" val="1205384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>
            <a:extLst>
              <a:ext uri="{FF2B5EF4-FFF2-40B4-BE49-F238E27FC236}">
                <a16:creationId xmlns:a16="http://schemas.microsoft.com/office/drawing/2014/main" id="{B694BB79-6D5E-44F5-BB76-9E9D01E2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92480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3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325" b="1" u="none">
                <a:solidFill>
                  <a:srgbClr val="17324D"/>
                </a:solidFill>
                <a:latin typeface="Aptos"/>
                <a:ea typeface="Aptos"/>
                <a:cs typeface="Aptos"/>
              </a:rPr>
              <a:t>Informacije</a:t>
            </a:r>
            <a:endParaRPr sz="4400" b="0" u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66B6279-5E02-478E-8076-D8C88BCAE98A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575">
                <a:solidFill>
                  <a:srgbClr val="183044"/>
                </a:solidFill>
                <a:latin typeface="Aptos"/>
                <a:ea typeface="Aptos"/>
                <a:cs typeface="Aptos"/>
              </a:defRPr>
            </a:pP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Za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sve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dodatne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upite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ili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pomoć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pretraživanju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slobodno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se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obratite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na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br>
              <a:rPr sz="1575" dirty="0">
                <a:solidFill>
                  <a:srgbClr val="183044"/>
                </a:solidFill>
                <a:latin typeface="Aptos"/>
                <a:ea typeface="Aptos"/>
                <a:cs typeface="Aptos"/>
              </a:rPr>
            </a:b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e-mail </a:t>
            </a:r>
            <a:r>
              <a:rPr lang="hr-HR" sz="1575" b="0" u="sng" dirty="0">
                <a:solidFill>
                  <a:srgbClr val="183044"/>
                </a:solidFill>
                <a:latin typeface="Aptos"/>
                <a:ea typeface="Aptos"/>
                <a:cs typeface="Aptos"/>
                <a:hlinkClick r:id="rId3"/>
              </a:rPr>
              <a:t>isipos</a:t>
            </a:r>
            <a:r>
              <a:rPr lang="hr-HR" sz="1575" b="0" u="sng" dirty="0">
                <a:solidFill>
                  <a:srgbClr val="183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@ffos.hr</a:t>
            </a:r>
            <a:r>
              <a:rPr lang="hr-HR" sz="1575" b="0" u="sng" dirty="0">
                <a:solidFill>
                  <a:srgbClr val="18304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ili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posjetom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0" u="none" dirty="0" err="1">
                <a:solidFill>
                  <a:srgbClr val="183044"/>
                </a:solidFill>
                <a:latin typeface="Aptos"/>
                <a:ea typeface="Aptos"/>
                <a:cs typeface="Aptos"/>
              </a:rPr>
              <a:t>Knjižnici</a:t>
            </a:r>
            <a:r>
              <a:rPr sz="1575" b="0" u="none" dirty="0">
                <a:solidFill>
                  <a:srgbClr val="183044"/>
                </a:solidFill>
                <a:latin typeface="Aptos"/>
                <a:ea typeface="Aptos"/>
                <a:cs typeface="Aptos"/>
              </a:rPr>
              <a:t>.</a:t>
            </a: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3200" b="0" u="none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9B6951E-1F1E-4887-A442-F1B6826EA8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EF55ADA-F78F-4560-9782-C2058502545C}"/>
              </a:ext>
            </a:extLst>
          </p:cNvPr>
          <p:cNvSpPr>
            <a:spLocks noGrp="1"/>
          </p:cNvSpPr>
          <p:nvPr/>
        </p:nvSpPr>
        <p:spPr>
          <a:xfrm>
            <a:off x="0" y="133350"/>
            <a:ext cx="114300" cy="6515100"/>
          </a:xfrm>
          <a:prstGeom prst="rect">
            <a:avLst/>
          </a:prstGeom>
          <a:solidFill>
            <a:srgbClr val="C83D4B"/>
          </a:solidFill>
          <a:ln w="0">
            <a:noFill/>
          </a:ln>
        </p:spPr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CF99183-9064-426E-987E-1BB9EE29DD86}"/>
              </a:ext>
            </a:extLst>
          </p:cNvPr>
          <p:cNvSpPr>
            <a:spLocks noGrp="1"/>
          </p:cNvSpPr>
          <p:nvPr/>
        </p:nvSpPr>
        <p:spPr>
          <a:xfrm>
            <a:off x="0" y="6648450"/>
            <a:ext cx="9144000" cy="209550"/>
          </a:xfrm>
          <a:prstGeom prst="rect">
            <a:avLst/>
          </a:prstGeom>
          <a:solidFill>
            <a:srgbClr val="17324D"/>
          </a:solidFill>
          <a:ln w="0">
            <a:noFill/>
          </a:ln>
        </p:spPr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5D46360E-355D-416C-8AFF-DDBDFF0D3622}"/>
              </a:ext>
            </a:extLst>
          </p:cNvPr>
          <p:cNvSpPr>
            <a:spLocks noGrp="1"/>
          </p:cNvSpPr>
          <p:nvPr/>
        </p:nvSpPr>
        <p:spPr>
          <a:xfrm>
            <a:off x="8420100" y="6657975"/>
            <a:ext cx="400050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20000"/>
          </a:bodyPr>
          <a:lstStyle/>
          <a:p>
            <a:pPr algn="r">
              <a:defRPr sz="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34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1550CA4-F9D6-4D70-B2CC-F536AB1E3C9B}"/>
              </a:ext>
            </a:extLst>
          </p:cNvPr>
          <p:cNvSpPr>
            <a:spLocks noGrp="1"/>
          </p:cNvSpPr>
          <p:nvPr/>
        </p:nvSpPr>
        <p:spPr>
          <a:xfrm>
            <a:off x="361950" y="6657975"/>
            <a:ext cx="1381125" cy="17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278" lnSpcReduction="20000"/>
          </a:bodyPr>
          <a:lstStyle/>
          <a:p>
            <a:pPr algn="l">
              <a:defRPr sz="67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675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Knjižnica FFOS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F204E24E-6E4C-4E40-A7A3-77D4342B333D}"/>
              </a:ext>
            </a:extLst>
          </p:cNvPr>
          <p:cNvSpPr>
            <a:spLocks noGrp="1"/>
          </p:cNvSpPr>
          <p:nvPr/>
        </p:nvSpPr>
        <p:spPr>
          <a:xfrm>
            <a:off x="5391150" y="2005785"/>
            <a:ext cx="3143250" cy="3714750"/>
          </a:xfrm>
          <a:prstGeom prst="roundRect">
            <a:avLst>
              <a:gd name="adj" fmla="val 2424"/>
            </a:avLst>
          </a:prstGeom>
          <a:solidFill>
            <a:srgbClr val="17324D"/>
          </a:solidFill>
          <a:ln w="0">
            <a:noFill/>
          </a:ln>
        </p:spPr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68F0061-DFE0-408F-B86F-71460E6E211B}"/>
              </a:ext>
            </a:extLst>
          </p:cNvPr>
          <p:cNvSpPr>
            <a:spLocks noGrp="1"/>
          </p:cNvSpPr>
          <p:nvPr/>
        </p:nvSpPr>
        <p:spPr>
          <a:xfrm>
            <a:off x="5667375" y="2095500"/>
            <a:ext cx="2381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937"/>
          </a:bodyPr>
          <a:lstStyle/>
          <a:p>
            <a:pPr algn="l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Trebate pomoć pri pretraživanju?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703BECC-FA12-4835-A38F-DE2EC56E2DAE}"/>
              </a:ext>
            </a:extLst>
          </p:cNvPr>
          <p:cNvSpPr>
            <a:spLocks noGrp="1"/>
          </p:cNvSpPr>
          <p:nvPr/>
        </p:nvSpPr>
        <p:spPr>
          <a:xfrm>
            <a:off x="5667375" y="3286125"/>
            <a:ext cx="22860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>
              <a:defRPr sz="1425">
                <a:solidFill>
                  <a:srgbClr val="DCE5EC"/>
                </a:solidFill>
                <a:latin typeface="Aptos"/>
                <a:ea typeface="Aptos"/>
                <a:cs typeface="Aptos"/>
              </a:defRPr>
            </a:pPr>
            <a:r>
              <a:rPr sz="1425" dirty="0" err="1">
                <a:solidFill>
                  <a:srgbClr val="DCE5EC"/>
                </a:solidFill>
                <a:latin typeface="Aptos"/>
                <a:ea typeface="Aptos"/>
                <a:cs typeface="Aptos"/>
              </a:rPr>
              <a:t>Obratite</a:t>
            </a:r>
            <a:r>
              <a:rPr sz="1425" dirty="0">
                <a:solidFill>
                  <a:srgbClr val="DCE5EC"/>
                </a:solidFill>
                <a:latin typeface="Aptos"/>
                <a:ea typeface="Aptos"/>
                <a:cs typeface="Aptos"/>
              </a:rPr>
              <a:t> se </a:t>
            </a:r>
            <a:r>
              <a:rPr sz="1425" dirty="0" err="1">
                <a:solidFill>
                  <a:srgbClr val="DCE5EC"/>
                </a:solidFill>
                <a:latin typeface="Aptos"/>
                <a:ea typeface="Aptos"/>
                <a:cs typeface="Aptos"/>
              </a:rPr>
              <a:t>Knjižnici</a:t>
            </a:r>
            <a:r>
              <a:rPr sz="1425" dirty="0">
                <a:solidFill>
                  <a:srgbClr val="DCE5EC"/>
                </a:solidFill>
                <a:latin typeface="Aptos"/>
                <a:ea typeface="Aptos"/>
                <a:cs typeface="Aptos"/>
              </a:rPr>
              <a:t> </a:t>
            </a:r>
            <a:r>
              <a:rPr sz="1425" dirty="0" err="1">
                <a:solidFill>
                  <a:srgbClr val="DCE5EC"/>
                </a:solidFill>
                <a:latin typeface="Aptos"/>
                <a:ea typeface="Aptos"/>
                <a:cs typeface="Aptos"/>
              </a:rPr>
              <a:t>osobno</a:t>
            </a:r>
            <a:r>
              <a:rPr sz="1425" dirty="0">
                <a:solidFill>
                  <a:srgbClr val="DCE5EC"/>
                </a:solidFill>
                <a:latin typeface="Aptos"/>
                <a:ea typeface="Aptos"/>
                <a:cs typeface="Aptos"/>
              </a:rPr>
              <a:t> </a:t>
            </a:r>
            <a:r>
              <a:rPr sz="1425" dirty="0" err="1">
                <a:solidFill>
                  <a:srgbClr val="DCE5EC"/>
                </a:solidFill>
                <a:latin typeface="Aptos"/>
                <a:ea typeface="Aptos"/>
                <a:cs typeface="Aptos"/>
              </a:rPr>
              <a:t>ili</a:t>
            </a:r>
            <a:r>
              <a:rPr sz="1425" dirty="0">
                <a:solidFill>
                  <a:srgbClr val="DCE5EC"/>
                </a:solidFill>
                <a:latin typeface="Aptos"/>
                <a:ea typeface="Aptos"/>
                <a:cs typeface="Aptos"/>
              </a:rPr>
              <a:t> e-</a:t>
            </a:r>
            <a:r>
              <a:rPr sz="1425" dirty="0" err="1">
                <a:solidFill>
                  <a:srgbClr val="DCE5EC"/>
                </a:solidFill>
                <a:latin typeface="Aptos"/>
                <a:ea typeface="Aptos"/>
                <a:cs typeface="Aptos"/>
              </a:rPr>
              <a:t>poštom</a:t>
            </a:r>
            <a:r>
              <a:rPr sz="1425" dirty="0">
                <a:solidFill>
                  <a:srgbClr val="DCE5EC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1789B93-B832-449D-AADC-13C322C32085}"/>
              </a:ext>
            </a:extLst>
          </p:cNvPr>
          <p:cNvSpPr>
            <a:spLocks noGrp="1"/>
          </p:cNvSpPr>
          <p:nvPr/>
        </p:nvSpPr>
        <p:spPr>
          <a:xfrm>
            <a:off x="5667375" y="4410075"/>
            <a:ext cx="2286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5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7EA87C-C996-4013-ABE4-E3D09CDD19F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35561" y="4038472"/>
            <a:ext cx="1444877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18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854</Words>
  <Application>Microsoft Office PowerPoint</Application>
  <DocSecurity>0</DocSecurity>
  <PresentationFormat>On-screen Show (4:3)</PresentationFormat>
  <Paragraphs>176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Aptos</vt:lpstr>
      <vt:lpstr>Arial</vt:lpstr>
      <vt:lpstr>Calibri</vt:lpstr>
      <vt:lpstr>DejaVu Sans</vt:lpstr>
      <vt:lpstr>Times New Roman</vt:lpstr>
      <vt:lpstr>Office</vt:lpstr>
      <vt:lpstr>PowerPoint Presentation</vt:lpstr>
      <vt:lpstr>Mrežna stranica Knjižnice</vt:lpstr>
      <vt:lpstr> Knjižnične usluge</vt:lpstr>
      <vt:lpstr> Pretraživanje knjižničnog kataloga</vt:lpstr>
      <vt:lpstr>PowerPoint Presentation</vt:lpstr>
      <vt:lpstr> Kriteriji pretraživanja</vt:lpstr>
      <vt:lpstr>  Pretraživanje po autoru Prezime, Ime</vt:lpstr>
      <vt:lpstr>PowerPoint Presentation</vt:lpstr>
      <vt:lpstr> Pretraživanje po naslovu</vt:lpstr>
      <vt:lpstr>PowerPoint Presentation</vt:lpstr>
      <vt:lpstr>PowerPoint Presentation</vt:lpstr>
      <vt:lpstr> Signatura</vt:lpstr>
      <vt:lpstr>PowerPoint Presentation</vt:lpstr>
      <vt:lpstr>PowerPoint Presentation</vt:lpstr>
      <vt:lpstr>PowerPoint Presentation</vt:lpstr>
      <vt:lpstr>Pretraživanje po predmetu </vt:lpstr>
      <vt:lpstr>PowerPoint Presentation</vt:lpstr>
      <vt:lpstr>Zadatci za vježbu</vt:lpstr>
      <vt:lpstr>Zadatci za vježbu</vt:lpstr>
      <vt:lpstr>  PORTAL ELEKTRONIČKIH IZVORA  za hrvatsku akademsku i znanstvenu zajednicu</vt:lpstr>
      <vt:lpstr>PowerPoint Presentation</vt:lpstr>
      <vt:lpstr>PRISTUP</vt:lpstr>
      <vt:lpstr>PowerPoint Presentation</vt:lpstr>
      <vt:lpstr>Što su baze podataka?</vt:lpstr>
      <vt:lpstr>Vrste baza podataka</vt:lpstr>
      <vt:lpstr> Preporučene platforme i baze podataka za područje jezika i lingvistike</vt:lpstr>
      <vt:lpstr>www.hrcak.srce.hr</vt:lpstr>
      <vt:lpstr>PowerPoint Presentation</vt:lpstr>
      <vt:lpstr>Digitalne zbirke</vt:lpstr>
      <vt:lpstr> https://digitalna.nsk.hr/</vt:lpstr>
      <vt:lpstr> https://digital.bodleian.ox.ac.uk/</vt:lpstr>
      <vt:lpstr>https://www.bl.uk/</vt:lpstr>
      <vt:lpstr> https://www.loc.gov/collections/world-digital-library/</vt:lpstr>
      <vt:lpstr>Informacije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Korisnik</cp:lastModifiedBy>
  <cp:revision>17</cp:revision>
  <cp:lastPrinted>2026-10-23T07:16:16Z</cp:lastPrinted>
  <dcterms:created xsi:type="dcterms:W3CDTF">2026-09-28T18:44:45Z</dcterms:created>
  <dcterms:modified xsi:type="dcterms:W3CDTF">2026-10-27T08:29:52Z</dcterms:modified>
</cp:coreProperties>
</file>